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b69a32f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b69a32f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b69a32f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b69a32f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b69a32f2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b69a32f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b69a32f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b69a32f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b69a32f2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b69a32f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b69a32f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b69a32f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b69a32f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b69a32f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b69a32f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b69a32f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search?sca_esv=0a74b9f5a5d821da&amp;sxsrf=AE3TifPEkNjBMueKrNMYQKqOGyQcVUe6dQ:1755710592722&amp;q=Satya+Nadella&amp;si=AMgyJEtRPX4ld4pdQeltMBlsXK6YnLg9be4xryEBJwXFHLOO-FHs4qhileMFWH3zZFJ4UFzQvIGiPxQ_s5u3sGWk0_sJsfVRYI7HnHhkbG_OFR0bx7ZPB3Dx_j3r4Pj09iWID2ieibwRQQx9N37bES2L41SD3r7w4O0ZwqGSzzEOlyWzX_vugXf8f85M2Arj5GzPzlutgvxL&amp;sa=X&amp;ved=2ahUKEwjoqdTR85mPAxUjFTQIHe4-HsAQmxN6BAg0EAI" TargetMode="External"/><Relationship Id="rId4" Type="http://schemas.openxmlformats.org/officeDocument/2006/relationships/hyperlink" Target="https://www.google.com/search?sca_esv=0a74b9f5a5d821da&amp;sxsrf=AE3TifPEkNjBMueKrNMYQKqOGyQcVUe6dQ:1755710592722&amp;q=Amy+Hood&amp;si=AMgyJEtRPX4ld4pdQeltMBlsXK6YnLg9be4xryEBJwXFHLOO-DulkZoQQi4gC6zz7EKz9RcawbR__AtEyeplkoNy7RQWOpy3kh9cSPIgdBejBi352HXBBFE3L14uuOMN5UMkw6vT4wMboNMyiQsVbS_es87sKn3hvRGVSJiAb59k1d7OFRlVkKkPXWwBujDb5YjALgRWHZvs&amp;sa=X&amp;ved=2ahUKEwjoqdTR85mPAxUjFTQIHe4-HsAQmxN6BAg6EAI" TargetMode="External"/><Relationship Id="rId11" Type="http://schemas.openxmlformats.org/officeDocument/2006/relationships/hyperlink" Target="https://www.google.com/search?sca_esv=0a74b9f5a5d821da&amp;sxsrf=AE3TifPEkNjBMueKrNMYQKqOGyQcVUe6dQ:1755710592722&amp;q=Redmond,+Washington&amp;si=AMgyJEvmed8FkyEkpEJ8jfGhZkakcy5kQho_c4G-QJRdklshMqr7hoERjPStlW3QL4v-WOc-eStkeqCV4FglsjM0XREpd6K2mcNMLIenBQwcUZiyiE_3yFHov6eb25Db0IL_CNGNkB5vn5_OoRvH3BAby9Ob6UaAjsr3PzK8Xu-GmD-aINa-QBDPDSa2EN6UHuMVxOsVGLQLMxDTDG1v39zbDU4NpbTFRQ%3D%3D&amp;sa=X&amp;ved=2ahUKEwjoqdTR85mPAxUjFTQIHe4-HsAQmxN6BAg4EAI" TargetMode="External"/><Relationship Id="rId10" Type="http://schemas.openxmlformats.org/officeDocument/2006/relationships/hyperlink" Target="https://www.google.com/search?sca_esv=0a74b9f5a5d821da&amp;sxsrf=AE3TifPEkNjBMueKrNMYQKqOGyQcVUe6dQ:1755710592722&amp;q=Paul+Allen&amp;si=AMgyJEvmed8FkyEkpEJ8jfGhZkakcy5kQho_c4G-QJRdklshMonRuTa7z4GPAFSPi5RJusoFgj9KzL1SvIqxfbDoDs6p-UBmDLlomY4F5B4deLY5G-BM4NBpdVhcVyAUH9tjOGz1d7q5Dm45fbPEkS_KhKZQHlQjHwX4DQc9PTi6M32os9C4i-5Ttk9pRJO0kcWdFqsQ0JDcZ6AHUXGxBfZTz7pKexVOR4QEFuoEwb3ePfRAt0biVnhJORW6A7JL5qUDcPqMIA2g&amp;sa=X&amp;ved=2ahUKEwjoqdTR85mPAxUjFTQIHe4-HsAQmxN6BAg5EAM" TargetMode="External"/><Relationship Id="rId9" Type="http://schemas.openxmlformats.org/officeDocument/2006/relationships/hyperlink" Target="https://www.google.com/search?sca_esv=0a74b9f5a5d821da&amp;sxsrf=AE3TifPEkNjBMueKrNMYQKqOGyQcVUe6dQ:1755710592722&amp;q=Bill+Gates&amp;si=AMgyJEvmed8FkyEkpEJ8jfGhZkakcy5kQho_c4G-QJRdklshMtk3ifXol7UukY9yudCPpiWqhe-pKDhG5_kAL2TsJ7ZBv6gieluo3WCqKEtgdEFfm35eZ56mULQbI8VA15LJiSeQ7NxI-PZKfwQ-wecuqmBMKMjj5WsDlw9jgFGUVi35KI7zBflV-d5LDgll1UuUfBGw7xUCqIe2vdvKzmEn6KfUAdfBsSNuoTOrhir0iyrtY_x1Ojk3mnSaCVvIQVhtOHh18biW&amp;sa=X&amp;ved=2ahUKEwjoqdTR85mPAxUjFTQIHe4-HsAQmxN6BAg5EAI" TargetMode="External"/><Relationship Id="rId5" Type="http://schemas.openxmlformats.org/officeDocument/2006/relationships/hyperlink" Target="https://www.google.com/search?sca_esv=0a74b9f5a5d821da&amp;sxsrf=AE3TifPEkNjBMueKrNMYQKqOGyQcVUe6dQ:1755710592722&amp;q=Takeshi+Numoto&amp;si=AMgyJEs9DArPE9xmb5yVYVjpG4jqWDEKSIpCRSjmm88XZWnGNReQXGVGCh8vCQgp5YQAg94uGGxP-M6v0LwO-xQXGxQKP8OLWQ8JVFdSpmAhMuKEn-4LmQ9dST7PxZYysIkjDIv7qyo8SsMuNd8F2S5tY0zeIQN3_Vl4WPtlhVeGOW4I59tMoKPrKoBjYzyHZWKb1KlqvRpNW3tn_eHS2lzk-LMfhJn5xQ%3D%3D&amp;sa=X&amp;ved=2ahUKEwjoqdTR85mPAxUjFTQIHe4-HsAQmxN6BAg1EAI" TargetMode="External"/><Relationship Id="rId6" Type="http://schemas.openxmlformats.org/officeDocument/2006/relationships/hyperlink" Target="https://www.google.com/search?sca_esv=0a74b9f5a5d821da&amp;sxsrf=AE3TifPEkNjBMueKrNMYQKqOGyQcVUe6dQ:1755710592722&amp;q=Kevin+Scott&amp;si=AMgyJEs9DArPE9xmb5yVYVjpG4jqWDEKSIpCRSjmm88XZWnGNWEzFZkZMDl5Ct8dIz3YapYQGQ0jw2BWEJFI23bWshxgT_I5rHpv95_gb68cveYQHBPbDF0tMu22dNGBiIBDuGiBMRIhFQ-MWOOCpeNG7cxWSKTH5fFXPTuDdpXAZuJxykVurpGBXmgK66jaoJyBZ9iLsrjzf2CDlUmNjO7G43oAy7sZ9lYDm_ENnyR02CiMOiqwH3ZnEQJB2E1Qwic4tSsW0VIumbD5hCWF9VlJIxJw4ZHVJg%3D%3D&amp;sa=X&amp;ved=2ahUKEwjoqdTR85mPAxUjFTQIHe4-HsAQmxN6BAg3EAI" TargetMode="External"/><Relationship Id="rId7" Type="http://schemas.openxmlformats.org/officeDocument/2006/relationships/hyperlink" Target="https://www.google.com/search?sca_esv=0a74b9f5a5d821da&amp;sxsrf=AE3TifPEkNjBMueKrNMYQKqOGyQcVUe6dQ:1755710592722&amp;q=Victor+Bahl&amp;si=AMgyJEt4gI5NMInIh8VmHjRSOVu859gNGSZ55IotVhigj4pwJ2YPBlGIbkeCC13V5jzzGF8H_vJk9qG4-bQ8I71Nosm8NRglekLLdRPincJ2G8Lv5WTttt7ISskjNODABiJcKvOt9ifWengCyG6le_CWnKMi3XhpsoLmJCeleG3yElewfZovocSgfr03vJ-kw0-ol48oNMXU-HTjcTpdzZ6t-hchEz2D0sGbfTJnPyj8KEeEH2WQEpZe0kQSBKVU5vA5JNDWUrHAtFTlQXn18B_UoYlu9lzqEA%3D%3D&amp;sa=X&amp;ved=2ahUKEwjoqdTR85mPAxUjFTQIHe4-HsAQmxN6BAg3EAM" TargetMode="External"/><Relationship Id="rId8" Type="http://schemas.openxmlformats.org/officeDocument/2006/relationships/hyperlink" Target="https://www.google.com/search?sca_esv=0a74b9f5a5d821da&amp;sxsrf=AE3TifPEkNjBMueKrNMYQKqOGyQcVUe6dQ:1755710592722&amp;q=Bradford+L.+Smith&amp;si=AMgyJEtRPX4ld4pdQeltMBlsXK6YnLg9be4xryEBJwXFHLOO-J7aTWHrx-NIrWkkFGg0lijcbvBnUhvuW4H0dPIvwTV1WCbkwHKm-zpe8m1R_einrXr_EMq2DyhJ2Vx9pjnh8rNTStblErmUkfC6tWdrXDvSN4hKmxrTmXpHolDz4EogmpNVb9DK487aDmLrxrwMVk9M9NZHdGUWJncx9ciGU2lN_pk1jg%3D%3D&amp;sa=X&amp;ved=2ahUKEwjoqdTR85mPAxUjFTQIHe4-HsAQmxN6BAg2E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m/search?sca_esv=0a74b9f5a5d821da&amp;sxsrf=AE3TifPMkVMO3thVDr3u__lDSA80Auwh0g%3A1755711040860&amp;q=technology+industry&amp;sa=X&amp;ved=2ahUKEwjOvKyn9ZmPAxXRCTQIHQpAE5kQxccNegQIHxAB&amp;mstk=AUtExfCwtjcYOM-E3EzXe-PpfNBkpSuNk-SDiG4tVSEZI6A6I9m5gFUGC9mDdbcRk3N1dFYiWbd6E3VR_YZ_uwklBBhltich0P-xTw71ykjU7bL-7zHW4p-wHK-AP3neWWlm2zZKnTiuyMOI7S_UFji6oAfR-dSiRrq4wunMWWroZj5-FmAlO0HUkVl62dcACa8GE_3ATqoOr2OOUBY0LQqbIOrapQhEyjUZun5fe41Kt4eiLcGdPW2_0gPnkGeRGvO6xrNivFjfSsCDwNq10In4fXwf&amp;csui=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search?sca_esv=0a74b9f5a5d821da&amp;sxsrf=AE3TifMHq6FVv_BligcMo9-5wPbRn-b6Tw%3A1755711212155&amp;q=The+Nasdaq+Stock+Market&amp;sa=X&amp;ved=2ahUKEwi2yYP59ZmPAxUxCjQIHWZmIxcQxccNegQIHxAB&amp;mstk=AUtExfBb2-Qc1Jz3_nCL4VRaScAM4Obzw5rRLC65pCaVoiByJG9VDof6RxXxvrjxBKeVntEVql_yG4GV6TPlDOlCTIeASVv8fcfRtLMbDaza5ZuUEc9RBpuBPLBBY0Y_f_c8e2hAfZrrNKd1ql_UM6DopKJWczWRmJtP53lEHhbiT-bHNIiqINJsLfB3ICp2T3mpV-rnbRzZRwzs5-AIA6nQ7zReKy6vFiT23Qg3MVFUr4dmK0jN8yAw55uX5Ztj_WGo3E_APxSJDdZWZtTKr1KZ3S8O&amp;csui=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icrosoft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Aadhivk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CEO: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Satya Nadella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(Feb 4, 2014–)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CFO: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Amy Hood</a:t>
            </a:r>
            <a:endParaRPr sz="105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CMO: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Takeshi Numoto</a:t>
            </a:r>
            <a:endParaRPr sz="105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CTO: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Kevin Scott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Victor Bahl</a:t>
            </a:r>
            <a:endParaRPr sz="105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President: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Bradford L. Smith</a:t>
            </a:r>
            <a:endParaRPr sz="105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Founders: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Bill Gates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Paul Allen</a:t>
            </a:r>
            <a:endParaRPr sz="105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Headquarters: </a:t>
            </a:r>
            <a:r>
              <a:rPr lang="en" sz="105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Redmond, WA</a:t>
            </a:r>
            <a:endParaRPr sz="105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was microsoft founded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Gates and Allen established Microsoft on </a:t>
            </a:r>
            <a:r>
              <a:rPr lang="en" sz="1500">
                <a:solidFill>
                  <a:srgbClr val="040C28"/>
                </a:solidFill>
                <a:highlight>
                  <a:srgbClr val="C3DCF1"/>
                </a:highlight>
                <a:latin typeface="Roboto"/>
                <a:ea typeface="Roboto"/>
                <a:cs typeface="Roboto"/>
                <a:sym typeface="Roboto"/>
              </a:rPr>
              <a:t>April 4, 1975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with Gates as CEO, and Allen suggested the name "Micro-Soft", short for micro-computer software.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industry is microsoft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Microsoft operates primarily in the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technology industry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with a focus on software, services, devices, and solutions. They are a leading developer and provider of software products, cloud-based solutions, and hardware.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 microsoft publicly traded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Yes, Microsoft (MSFT) is publicly traded. Its shares are listed on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The Nasdaq Stock Market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ticker symbol for Microsoft is MSFT. Microsoft became a publicly traded company in 1986.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stocks of microsoft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1F1F1F"/>
                </a:solidFill>
              </a:rPr>
              <a:t>506.73</a:t>
            </a:r>
            <a:endParaRPr sz="2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USD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93025"/>
                </a:solidFill>
              </a:rPr>
              <a:t>−3.04 (0.60%)today</a:t>
            </a:r>
            <a:endParaRPr sz="1200">
              <a:solidFill>
                <a:srgbClr val="D930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Aug 20, 1:36 PM EDT • </a:t>
            </a:r>
            <a:endParaRPr sz="900">
              <a:solidFill>
                <a:srgbClr val="1A0DAB"/>
              </a:solidFill>
            </a:endParaRPr>
          </a:p>
          <a:p>
            <a:pPr indent="0" lvl="0" marL="482600" marR="76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F1F1F"/>
                </a:solidFill>
                <a:highlight>
                  <a:srgbClr val="FFFFFF"/>
                </a:highlight>
              </a:rPr>
              <a:t>510.34 USD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‎</a:t>
            </a:r>
            <a:r>
              <a:rPr lang="en" sz="900">
                <a:solidFill>
                  <a:srgbClr val="5E5E5E"/>
                </a:solidFill>
                <a:highlight>
                  <a:srgbClr val="FFFFFF"/>
                </a:highlight>
              </a:rPr>
              <a:t>9:30 AM</a:t>
            </a:r>
            <a:endParaRPr sz="90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E5E5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microsoft producing revenue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Yes, Microsoft is actively producing revenue through its various segments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microsoft revenue 2021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fiscal year 2021, Microsoft reported a total revenue of 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$168.088 billion, marking an 18% increase compared to the previous year.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54" y="1608325"/>
            <a:ext cx="332094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microsoft revenue 2025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fiscal year 2025 (FY25), Microsoft reported an annual revenue of $281.7 billion, marking a 15% increase compared to the previous fiscal year. 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Specifically, for the fourth quarter of FY25 (ending June 30, 2025), Microsoft's revenue was $76.4 billion, an 18% increase year-over-year. This growth was driven by strong demand for cloud and AI services. 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950" y="2571750"/>
            <a:ext cx="2713249" cy="27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