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
      <p:font typeface="Amatic SC"/>
      <p:regular r:id="rId14"/>
      <p:bold r:id="rId15"/>
    </p:embeddedFont>
    <p:embeddedFont>
      <p:font typeface="Source Code Pr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maticSC-bold.fntdata"/><Relationship Id="rId14" Type="http://schemas.openxmlformats.org/officeDocument/2006/relationships/font" Target="fonts/AmaticSC-regular.fntdata"/><Relationship Id="rId17" Type="http://schemas.openxmlformats.org/officeDocument/2006/relationships/font" Target="fonts/SourceCodePro-bold.fntdata"/><Relationship Id="rId16" Type="http://schemas.openxmlformats.org/officeDocument/2006/relationships/font" Target="fonts/SourceCodePro-regular.fntdata"/><Relationship Id="rId5" Type="http://schemas.openxmlformats.org/officeDocument/2006/relationships/notesMaster" Target="notesMasters/notesMaster1.xml"/><Relationship Id="rId19" Type="http://schemas.openxmlformats.org/officeDocument/2006/relationships/font" Target="fonts/SourceCodePro-boldItalic.fntdata"/><Relationship Id="rId6" Type="http://schemas.openxmlformats.org/officeDocument/2006/relationships/slide" Target="slides/slide1.xml"/><Relationship Id="rId18"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770be096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770be096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70be096b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70be096b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70be096b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70be096b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google.com/search?sca_esv=8171e418f9efe16e&amp;cs=0&amp;sxsrf=AE3TifNI8BKUD8jTNqKFBWL_mVD4PmMDrA%3A1755807932346&amp;q=Baby+Boomer&amp;sa=X&amp;ved=2ahUKEwislcSg3pyPAxVzEzQIHbHVMIYQxccNegQIBBAB&amp;mstk=AUtExfAm_a0NKmMWnBtcmeW4uDq95i5cgYXnxzf6wQ0It8f8hViEa1q449mOwopcopYUKjxEffnrqLoMHx0eb6L8fxPa6V4YRwKILffBoFOwHXQ8O2tjXfMIleb3rScQ4YNeHQjjf-yN2hBg5Z-f4Y1j3PzRoCNeBMKfCuWzGpDuzJprbTNPK3PirDLFNTewBdEuY8TdVggKZbbW5qWND9FCBARVShEOpMgvVqyGRdJfxi7sh0acxzqFJu_XPVD3pBY2U0BfKuzZ4ErRIeILxbhgUx-N&amp;csui=3"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245325" y="392150"/>
            <a:ext cx="8520600" cy="2690400"/>
          </a:xfrm>
          <a:prstGeom prst="rect">
            <a:avLst/>
          </a:prstGeom>
          <a:ln cap="flat" cmpd="sng" w="9525">
            <a:solidFill>
              <a:srgbClr val="5B0F00"/>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n"/>
              <a:t>C</a:t>
            </a:r>
            <a:r>
              <a:rPr lang="en"/>
              <a:t>offee machine </a:t>
            </a:r>
            <a:endParaRPr/>
          </a:p>
          <a:p>
            <a:pPr indent="0" lvl="0" marL="0" rtl="0" algn="l">
              <a:spcBef>
                <a:spcPts val="0"/>
              </a:spcBef>
              <a:spcAft>
                <a:spcPts val="0"/>
              </a:spcAft>
              <a:buNone/>
            </a:pPr>
            <a:r>
              <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Neev and Aadhvik</a:t>
            </a:r>
            <a:endParaRPr/>
          </a:p>
        </p:txBody>
      </p:sp>
      <p:pic>
        <p:nvPicPr>
          <p:cNvPr id="58" name="Google Shape;58;p13"/>
          <p:cNvPicPr preferRelativeResize="0"/>
          <p:nvPr/>
        </p:nvPicPr>
        <p:blipFill>
          <a:blip r:embed="rId3">
            <a:alphaModFix/>
          </a:blip>
          <a:stretch>
            <a:fillRect/>
          </a:stretch>
        </p:blipFill>
        <p:spPr>
          <a:xfrm>
            <a:off x="5968875" y="392150"/>
            <a:ext cx="2863426" cy="2569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are coffee machines good for old people</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1D35"/>
                </a:solidFill>
                <a:highlight>
                  <a:srgbClr val="FFFFFF"/>
                </a:highlight>
                <a:latin typeface="Roboto"/>
                <a:ea typeface="Roboto"/>
                <a:cs typeface="Roboto"/>
                <a:sym typeface="Roboto"/>
              </a:rPr>
              <a:t>simple operation and safety features, can be beneficial for older adults by </a:t>
            </a:r>
            <a:r>
              <a:rPr lang="en" sz="1350">
                <a:solidFill>
                  <a:srgbClr val="000000"/>
                </a:solidFill>
                <a:latin typeface="Roboto"/>
                <a:ea typeface="Roboto"/>
                <a:cs typeface="Roboto"/>
                <a:sym typeface="Roboto"/>
              </a:rPr>
              <a:t>providing a convenient and enjoyable way to consume coffee</a:t>
            </a:r>
            <a:r>
              <a:rPr lang="en" sz="1350">
                <a:solidFill>
                  <a:srgbClr val="001D35"/>
                </a:solidFill>
                <a:highlight>
                  <a:srgbClr val="FFFFFF"/>
                </a:highlight>
                <a:latin typeface="Roboto"/>
                <a:ea typeface="Roboto"/>
                <a:cs typeface="Roboto"/>
                <a:sym typeface="Roboto"/>
              </a:rPr>
              <a:t>, which may offer several health </a:t>
            </a:r>
            <a:endParaRPr sz="1350">
              <a:solidFill>
                <a:srgbClr val="001D35"/>
              </a:solidFill>
              <a:highlight>
                <a:srgbClr val="FFFFFF"/>
              </a:highlight>
              <a:latin typeface="Roboto"/>
              <a:ea typeface="Roboto"/>
              <a:cs typeface="Roboto"/>
              <a:sym typeface="Roboto"/>
            </a:endParaRPr>
          </a:p>
          <a:p>
            <a:pPr indent="0" lvl="0" marL="0" rtl="0" algn="l">
              <a:spcBef>
                <a:spcPts val="1200"/>
              </a:spcBef>
              <a:spcAft>
                <a:spcPts val="1200"/>
              </a:spcAft>
              <a:buNone/>
            </a:pPr>
            <a:r>
              <a:rPr lang="en" sz="1350">
                <a:solidFill>
                  <a:srgbClr val="001D35"/>
                </a:solidFill>
                <a:highlight>
                  <a:srgbClr val="FFFFFF"/>
                </a:highlight>
                <a:latin typeface="Roboto"/>
                <a:ea typeface="Roboto"/>
                <a:cs typeface="Roboto"/>
                <a:sym typeface="Roboto"/>
              </a:rPr>
              <a:t>improved mood, and enhanced social interaction.</a:t>
            </a:r>
            <a:endParaRPr sz="1350">
              <a:solidFill>
                <a:srgbClr val="001D35"/>
              </a:solidFill>
              <a:highlight>
                <a:srgbClr val="FFFFFF"/>
              </a:highlight>
              <a:latin typeface="Roboto"/>
              <a:ea typeface="Roboto"/>
              <a:cs typeface="Roboto"/>
              <a:sym typeface="Roboto"/>
            </a:endParaRPr>
          </a:p>
        </p:txBody>
      </p:sp>
      <p:pic>
        <p:nvPicPr>
          <p:cNvPr id="65" name="Google Shape;65;p14"/>
          <p:cNvPicPr preferRelativeResize="0"/>
          <p:nvPr/>
        </p:nvPicPr>
        <p:blipFill>
          <a:blip r:embed="rId3">
            <a:alphaModFix/>
          </a:blip>
          <a:stretch>
            <a:fillRect/>
          </a:stretch>
        </p:blipFill>
        <p:spPr>
          <a:xfrm>
            <a:off x="6763513" y="1754588"/>
            <a:ext cx="2143125" cy="2143125"/>
          </a:xfrm>
          <a:prstGeom prst="rect">
            <a:avLst/>
          </a:prstGeom>
          <a:noFill/>
          <a:ln>
            <a:noFill/>
          </a:ln>
        </p:spPr>
      </p:pic>
      <p:pic>
        <p:nvPicPr>
          <p:cNvPr id="66" name="Google Shape;66;p14"/>
          <p:cNvPicPr preferRelativeResize="0"/>
          <p:nvPr/>
        </p:nvPicPr>
        <p:blipFill>
          <a:blip r:embed="rId4">
            <a:alphaModFix/>
          </a:blip>
          <a:stretch>
            <a:fillRect/>
          </a:stretch>
        </p:blipFill>
        <p:spPr>
          <a:xfrm>
            <a:off x="791963" y="2525513"/>
            <a:ext cx="2466975" cy="1857375"/>
          </a:xfrm>
          <a:prstGeom prst="rect">
            <a:avLst/>
          </a:prstGeom>
          <a:noFill/>
          <a:ln>
            <a:noFill/>
          </a:ln>
        </p:spPr>
      </p:pic>
      <p:pic>
        <p:nvPicPr>
          <p:cNvPr id="67" name="Google Shape;67;p14"/>
          <p:cNvPicPr preferRelativeResize="0"/>
          <p:nvPr/>
        </p:nvPicPr>
        <p:blipFill>
          <a:blip r:embed="rId5">
            <a:alphaModFix/>
          </a:blip>
          <a:stretch>
            <a:fillRect/>
          </a:stretch>
        </p:blipFill>
        <p:spPr>
          <a:xfrm>
            <a:off x="3752688" y="2411213"/>
            <a:ext cx="2314575" cy="19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lots of explanations why old people like coffee</a:t>
            </a:r>
            <a:endParaRPr/>
          </a:p>
        </p:txBody>
      </p:sp>
      <p:sp>
        <p:nvSpPr>
          <p:cNvPr id="73" name="Google Shape;73;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33333"/>
              </a:lnSpc>
              <a:spcBef>
                <a:spcPts val="800"/>
              </a:spcBef>
              <a:spcAft>
                <a:spcPts val="0"/>
              </a:spcAft>
              <a:buNone/>
            </a:pPr>
            <a:r>
              <a:rPr lang="en" sz="1450">
                <a:solidFill>
                  <a:srgbClr val="001D35"/>
                </a:solidFill>
                <a:highlight>
                  <a:srgbClr val="FFFFFF"/>
                </a:highlight>
                <a:latin typeface="Roboto"/>
                <a:ea typeface="Roboto"/>
                <a:cs typeface="Roboto"/>
                <a:sym typeface="Roboto"/>
              </a:rPr>
              <a:t>Older adults, like many people of all ages, enjoy coffee for a variety of reasons, encompassing both its physiological effects and social aspects. </a:t>
            </a:r>
            <a:endParaRPr sz="1450">
              <a:solidFill>
                <a:srgbClr val="001D35"/>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rPr lang="en" sz="1300">
                <a:solidFill>
                  <a:srgbClr val="001D35"/>
                </a:solidFill>
                <a:highlight>
                  <a:srgbClr val="FFFFFF"/>
                </a:highlight>
                <a:latin typeface="Roboto"/>
                <a:ea typeface="Roboto"/>
                <a:cs typeface="Roboto"/>
                <a:sym typeface="Roboto"/>
              </a:rPr>
              <a:t>Coffee's caffeine can improve alertness, attention, memory, and cognitive speed, which can be especially appealing as cognitive function naturally declines with age. Research suggests regular coffee consumption may even reduce the risk of developing neurodegenerative diseases like Alzheimer's and Parkinson's.</a:t>
            </a:r>
            <a:endParaRPr sz="1300">
              <a:solidFill>
                <a:srgbClr val="001D35"/>
              </a:solidFill>
              <a:highlight>
                <a:srgbClr val="FFFFFF"/>
              </a:highlight>
              <a:latin typeface="Roboto"/>
              <a:ea typeface="Roboto"/>
              <a:cs typeface="Roboto"/>
              <a:sym typeface="Roboto"/>
            </a:endParaRPr>
          </a:p>
          <a:p>
            <a:pPr indent="0" lvl="0" marL="0" rtl="0" algn="l">
              <a:spcBef>
                <a:spcPts val="1200"/>
              </a:spcBef>
              <a:spcAft>
                <a:spcPts val="0"/>
              </a:spcAft>
              <a:buNone/>
            </a:pPr>
            <a:r>
              <a:rPr lang="en" sz="1200">
                <a:solidFill>
                  <a:srgbClr val="001D35"/>
                </a:solidFill>
                <a:highlight>
                  <a:srgbClr val="FFFFFF"/>
                </a:highlight>
                <a:latin typeface="Roboto"/>
                <a:ea typeface="Roboto"/>
                <a:cs typeface="Roboto"/>
                <a:sym typeface="Roboto"/>
              </a:rPr>
              <a:t>Coffee contains antioxidants that may help protect against age-related cell damage and chronic diseases like type 2 diabetes and heart disease.</a:t>
            </a:r>
            <a:endParaRPr sz="1300">
              <a:solidFill>
                <a:srgbClr val="001D35"/>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300">
              <a:solidFill>
                <a:srgbClr val="001D35"/>
              </a:solidFill>
              <a:highlight>
                <a:srgbClr val="FFFFFF"/>
              </a:highlight>
              <a:latin typeface="Roboto"/>
              <a:ea typeface="Roboto"/>
              <a:cs typeface="Roboto"/>
              <a:sym typeface="Roboto"/>
            </a:endParaRPr>
          </a:p>
        </p:txBody>
      </p:sp>
      <p:pic>
        <p:nvPicPr>
          <p:cNvPr id="74" name="Google Shape;74;p15"/>
          <p:cNvPicPr preferRelativeResize="0"/>
          <p:nvPr/>
        </p:nvPicPr>
        <p:blipFill>
          <a:blip r:embed="rId3">
            <a:alphaModFix/>
          </a:blip>
          <a:stretch>
            <a:fillRect/>
          </a:stretch>
        </p:blipFill>
        <p:spPr>
          <a:xfrm>
            <a:off x="7278835" y="140675"/>
            <a:ext cx="1553465" cy="1105350"/>
          </a:xfrm>
          <a:prstGeom prst="rect">
            <a:avLst/>
          </a:prstGeom>
          <a:noFill/>
          <a:ln>
            <a:noFill/>
          </a:ln>
        </p:spPr>
      </p:pic>
      <p:pic>
        <p:nvPicPr>
          <p:cNvPr id="75" name="Google Shape;75;p15"/>
          <p:cNvPicPr preferRelativeResize="0"/>
          <p:nvPr/>
        </p:nvPicPr>
        <p:blipFill>
          <a:blip r:embed="rId4">
            <a:alphaModFix/>
          </a:blip>
          <a:stretch>
            <a:fillRect/>
          </a:stretch>
        </p:blipFill>
        <p:spPr>
          <a:xfrm>
            <a:off x="4115770" y="3555095"/>
            <a:ext cx="1392325" cy="118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audience Old people</a:t>
            </a:r>
            <a:endParaRPr/>
          </a:p>
        </p:txBody>
      </p:sp>
      <p:sp>
        <p:nvSpPr>
          <p:cNvPr id="81" name="Google Shape;81;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001D35"/>
                </a:solidFill>
                <a:highlight>
                  <a:srgbClr val="FFFFFF"/>
                </a:highlight>
                <a:latin typeface="Roboto"/>
                <a:ea typeface="Roboto"/>
                <a:cs typeface="Roboto"/>
                <a:sym typeface="Roboto"/>
              </a:rPr>
              <a:t> traditional, simple preparations like brewed coffee, whole beans, or ground coffee over trendy cold brews or flavored options. This demographic, especially the </a:t>
            </a:r>
            <a:r>
              <a:rPr lang="en" sz="1350" u="sng">
                <a:solidFill>
                  <a:schemeClr val="hlink"/>
                </a:solidFill>
                <a:highlight>
                  <a:srgbClr val="FFFFFF"/>
                </a:highlight>
                <a:latin typeface="Roboto"/>
                <a:ea typeface="Roboto"/>
                <a:cs typeface="Roboto"/>
                <a:sym typeface="Roboto"/>
                <a:hlinkClick r:id="rId3"/>
              </a:rPr>
              <a:t>Baby Boomer</a:t>
            </a:r>
            <a:r>
              <a:rPr lang="en" sz="1350">
                <a:solidFill>
                  <a:srgbClr val="001D35"/>
                </a:solidFill>
                <a:highlight>
                  <a:srgbClr val="FFFFFF"/>
                </a:highlight>
                <a:latin typeface="Roboto"/>
                <a:ea typeface="Roboto"/>
                <a:cs typeface="Roboto"/>
                <a:sym typeface="Roboto"/>
              </a:rPr>
              <a:t> generation, is a highly devoted and daily coffee consumer. For marketing, focus on quality, convenience, and fostering community, with an emphasis on trust and word-of-mouth rather than direct, traditional</a:t>
            </a:r>
            <a:endParaRPr/>
          </a:p>
        </p:txBody>
      </p:sp>
      <p:pic>
        <p:nvPicPr>
          <p:cNvPr id="82" name="Google Shape;82;p16"/>
          <p:cNvPicPr preferRelativeResize="0"/>
          <p:nvPr/>
        </p:nvPicPr>
        <p:blipFill>
          <a:blip r:embed="rId4">
            <a:alphaModFix/>
          </a:blip>
          <a:stretch>
            <a:fillRect/>
          </a:stretch>
        </p:blipFill>
        <p:spPr>
          <a:xfrm>
            <a:off x="203252" y="2478802"/>
            <a:ext cx="3227950" cy="182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