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5"/>
  </p:notesMasterIdLst>
  <p:sldIdLst>
    <p:sldId id="259" r:id="rId2"/>
    <p:sldId id="261" r:id="rId3"/>
    <p:sldId id="262"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53"/>
    <p:restoredTop sz="94444"/>
  </p:normalViewPr>
  <p:slideViewPr>
    <p:cSldViewPr snapToGrid="0" snapToObjects="1">
      <p:cViewPr>
        <p:scale>
          <a:sx n="90" d="100"/>
          <a:sy n="90" d="100"/>
        </p:scale>
        <p:origin x="1168" y="160"/>
      </p:cViewPr>
      <p:guideLst/>
    </p:cSldViewPr>
  </p:slideViewPr>
  <p:notesTextViewPr>
    <p:cViewPr>
      <p:scale>
        <a:sx n="85" d="100"/>
        <a:sy n="85"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72A865-6FBA-E545-AF33-472632092A89}" type="datetimeFigureOut">
              <a:rPr lang="en-US" smtClean="0"/>
              <a:t>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5D1BA-E0AD-AF40-87D9-872F03325319}" type="slidenum">
              <a:rPr lang="en-US" smtClean="0"/>
              <a:t>‹#›</a:t>
            </a:fld>
            <a:endParaRPr lang="en-US"/>
          </a:p>
        </p:txBody>
      </p:sp>
    </p:spTree>
    <p:extLst>
      <p:ext uri="{BB962C8B-B14F-4D97-AF65-F5344CB8AC3E}">
        <p14:creationId xmlns:p14="http://schemas.microsoft.com/office/powerpoint/2010/main" val="160876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oysters as a model organism to study interactions between an organism and their changing environments.</a:t>
            </a:r>
            <a:endParaRPr lang="en-US" dirty="0"/>
          </a:p>
        </p:txBody>
      </p:sp>
      <p:sp>
        <p:nvSpPr>
          <p:cNvPr id="4" name="Slide Number Placeholder 3"/>
          <p:cNvSpPr>
            <a:spLocks noGrp="1"/>
          </p:cNvSpPr>
          <p:nvPr>
            <p:ph type="sldNum" sz="quarter" idx="10"/>
          </p:nvPr>
        </p:nvSpPr>
        <p:spPr/>
        <p:txBody>
          <a:bodyPr/>
          <a:lstStyle/>
          <a:p>
            <a:fld id="{0D45D1BA-E0AD-AF40-87D9-872F03325319}" type="slidenum">
              <a:rPr lang="en-US" smtClean="0"/>
              <a:t>1</a:t>
            </a:fld>
            <a:endParaRPr lang="en-US"/>
          </a:p>
        </p:txBody>
      </p:sp>
    </p:spTree>
    <p:extLst>
      <p:ext uri="{BB962C8B-B14F-4D97-AF65-F5344CB8AC3E}">
        <p14:creationId xmlns:p14="http://schemas.microsoft.com/office/powerpoint/2010/main" val="1628053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This finding alone generates a suite of new hypotheses for lab and field experiments comparing the effect regional conditions on physiological responses of marine invertebrates. Currently, there are several isolated studies examining oyster growth and performance in both of these regions. At the time of publication, this study is one of the first to link regional environmental conditions to physiological responses. Information from additional </a:t>
            </a:r>
            <a:r>
              <a:rPr lang="en-US" sz="1200" b="0" i="0" u="none" strike="noStrike" kern="1200" dirty="0" err="1" smtClean="0">
                <a:solidFill>
                  <a:schemeClr val="tx1"/>
                </a:solidFill>
                <a:effectLst/>
                <a:latin typeface="+mn-lt"/>
                <a:ea typeface="+mn-ea"/>
                <a:cs typeface="+mn-cs"/>
              </a:rPr>
              <a:t>ouptlant</a:t>
            </a:r>
            <a:r>
              <a:rPr lang="en-US" sz="1200" b="0" i="0" u="none" strike="noStrike" kern="1200" dirty="0" smtClean="0">
                <a:solidFill>
                  <a:schemeClr val="tx1"/>
                </a:solidFill>
                <a:effectLst/>
                <a:latin typeface="+mn-lt"/>
                <a:ea typeface="+mn-ea"/>
                <a:cs typeface="+mn-cs"/>
              </a:rPr>
              <a:t> seasons (July 2016-August 2016 and June 2017-July 2017) could elucidate if short-term and long-term temporal variation would drive different physiological responses. Understanding the difference between these two estuaries is important for the persistence of natural reefs and oyster aquaculture in the face of climate change.</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0D45D1BA-E0AD-AF40-87D9-872F03325319}" type="slidenum">
              <a:rPr lang="en-US" smtClean="0"/>
              <a:t>2</a:t>
            </a:fld>
            <a:endParaRPr lang="en-US"/>
          </a:p>
        </p:txBody>
      </p:sp>
    </p:spTree>
    <p:extLst>
      <p:ext uri="{BB962C8B-B14F-4D97-AF65-F5344CB8AC3E}">
        <p14:creationId xmlns:p14="http://schemas.microsoft.com/office/powerpoint/2010/main" val="1479441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Species persistence</a:t>
            </a:r>
            <a:r>
              <a:rPr lang="en-US" baseline="0" dirty="0" smtClean="0"/>
              <a:t> in changing conditions</a:t>
            </a:r>
          </a:p>
          <a:p>
            <a:r>
              <a:rPr lang="en-US" baseline="0" dirty="0" smtClean="0"/>
              <a:t>Eastern oysters: gonad methylation </a:t>
            </a:r>
            <a:r>
              <a:rPr lang="en-US" baseline="0" dirty="0" smtClean="0">
                <a:sym typeface="Wingdings"/>
              </a:rPr>
              <a:t> how does evolution occur?</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0D45D1BA-E0AD-AF40-87D9-872F03325319}" type="slidenum">
              <a:rPr lang="en-US" smtClean="0"/>
              <a:t>3</a:t>
            </a:fld>
            <a:endParaRPr lang="en-US"/>
          </a:p>
        </p:txBody>
      </p:sp>
    </p:spTree>
    <p:extLst>
      <p:ext uri="{BB962C8B-B14F-4D97-AF65-F5344CB8AC3E}">
        <p14:creationId xmlns:p14="http://schemas.microsoft.com/office/powerpoint/2010/main" val="1142715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46938"/>
            <a:ext cx="12191999" cy="5529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extBox 1"/>
          <p:cNvSpPr txBox="1"/>
          <p:nvPr/>
        </p:nvSpPr>
        <p:spPr>
          <a:xfrm>
            <a:off x="1073942" y="2442073"/>
            <a:ext cx="10044113" cy="1938992"/>
          </a:xfrm>
          <a:prstGeom prst="rect">
            <a:avLst/>
          </a:prstGeom>
          <a:noFill/>
        </p:spPr>
        <p:txBody>
          <a:bodyPr wrap="square" rtlCol="0">
            <a:spAutoFit/>
          </a:bodyPr>
          <a:lstStyle/>
          <a:p>
            <a:pPr algn="ctr"/>
            <a:r>
              <a:rPr lang="en-US" sz="6000" dirty="0" smtClean="0">
                <a:solidFill>
                  <a:schemeClr val="bg1"/>
                </a:solidFill>
                <a:latin typeface="+mj-lt"/>
              </a:rPr>
              <a:t>I use “-omics” tools to answer relevant ecological questions.</a:t>
            </a:r>
            <a:endParaRPr lang="en-US" sz="6000" dirty="0">
              <a:solidFill>
                <a:schemeClr val="bg1"/>
              </a:solidFill>
              <a:latin typeface="+mj-lt"/>
            </a:endParaRPr>
          </a:p>
        </p:txBody>
      </p:sp>
    </p:spTree>
    <p:extLst>
      <p:ext uri="{BB962C8B-B14F-4D97-AF65-F5344CB8AC3E}">
        <p14:creationId xmlns:p14="http://schemas.microsoft.com/office/powerpoint/2010/main" val="1767479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161390" y="1079770"/>
            <a:ext cx="3654857" cy="1527244"/>
          </a:xfrm>
        </p:spPr>
        <p:txBody>
          <a:bodyPr>
            <a:normAutofit/>
          </a:bodyPr>
          <a:lstStyle/>
          <a:p>
            <a:r>
              <a:rPr lang="en-US" sz="3200" b="1" dirty="0"/>
              <a:t>E</a:t>
            </a:r>
            <a:r>
              <a:rPr lang="en-US" sz="3200" b="1" dirty="0" smtClean="0"/>
              <a:t>nvironment </a:t>
            </a:r>
            <a:r>
              <a:rPr lang="en-US" sz="3200" b="1" dirty="0" smtClean="0">
                <a:sym typeface="Wingdings"/>
              </a:rPr>
              <a:t> </a:t>
            </a:r>
            <a:r>
              <a:rPr lang="en-US" sz="3200" b="1" dirty="0" smtClean="0"/>
              <a:t>Pacific oyster physiology</a:t>
            </a:r>
            <a:endParaRPr lang="en-US" sz="3200" b="1" dirty="0"/>
          </a:p>
        </p:txBody>
      </p:sp>
      <p:sp>
        <p:nvSpPr>
          <p:cNvPr id="3" name="Content Placeholder 2"/>
          <p:cNvSpPr>
            <a:spLocks noGrp="1"/>
          </p:cNvSpPr>
          <p:nvPr>
            <p:ph idx="1"/>
          </p:nvPr>
        </p:nvSpPr>
        <p:spPr>
          <a:xfrm>
            <a:off x="8161390" y="2721318"/>
            <a:ext cx="3654857" cy="3157903"/>
          </a:xfrm>
        </p:spPr>
        <p:txBody>
          <a:bodyPr anchor="t">
            <a:normAutofit lnSpcReduction="10000"/>
          </a:bodyPr>
          <a:lstStyle/>
          <a:p>
            <a:pPr>
              <a:buClr>
                <a:schemeClr val="bg1"/>
              </a:buClr>
            </a:pPr>
            <a:r>
              <a:rPr lang="en-US" dirty="0" err="1" smtClean="0">
                <a:solidFill>
                  <a:srgbClr val="FFFFFF"/>
                </a:solidFill>
              </a:rPr>
              <a:t>Outplanted</a:t>
            </a:r>
            <a:r>
              <a:rPr lang="en-US" dirty="0" smtClean="0">
                <a:solidFill>
                  <a:srgbClr val="FFFFFF"/>
                </a:solidFill>
              </a:rPr>
              <a:t> 150 sibling Pacific oysters at 5 locations</a:t>
            </a:r>
          </a:p>
          <a:p>
            <a:pPr>
              <a:buClr>
                <a:schemeClr val="bg1"/>
              </a:buClr>
            </a:pPr>
            <a:r>
              <a:rPr lang="en-US" dirty="0" smtClean="0">
                <a:solidFill>
                  <a:srgbClr val="FFFFFF"/>
                </a:solidFill>
              </a:rPr>
              <a:t>Local environmental variability will drive differential physiological responses</a:t>
            </a:r>
            <a:endParaRPr lang="en-US" dirty="0" smtClean="0">
              <a:solidFill>
                <a:srgbClr val="FFFFFF"/>
              </a:solidFill>
            </a:endParaRPr>
          </a:p>
          <a:p>
            <a:pPr>
              <a:buClr>
                <a:schemeClr val="bg1"/>
              </a:buClr>
            </a:pPr>
            <a:r>
              <a:rPr lang="en-US" dirty="0" smtClean="0">
                <a:solidFill>
                  <a:srgbClr val="FFFFFF"/>
                </a:solidFill>
              </a:rPr>
              <a:t>Differences in protein expression between </a:t>
            </a:r>
            <a:r>
              <a:rPr lang="en-US" dirty="0" err="1" smtClean="0">
                <a:solidFill>
                  <a:srgbClr val="FFFFFF"/>
                </a:solidFill>
              </a:rPr>
              <a:t>Willapa</a:t>
            </a:r>
            <a:r>
              <a:rPr lang="en-US" dirty="0" smtClean="0">
                <a:solidFill>
                  <a:srgbClr val="FFFFFF"/>
                </a:solidFill>
              </a:rPr>
              <a:t> Bay and Puget Sound </a:t>
            </a:r>
          </a:p>
          <a:p>
            <a:pPr>
              <a:buClr>
                <a:schemeClr val="bg1"/>
              </a:buClr>
            </a:pPr>
            <a:r>
              <a:rPr lang="en-US" dirty="0" smtClean="0">
                <a:solidFill>
                  <a:srgbClr val="FFFFFF"/>
                </a:solidFill>
              </a:rPr>
              <a:t>Implications for aquaculture, future research</a:t>
            </a:r>
            <a:endParaRPr lang="en-US" dirty="0">
              <a:solidFill>
                <a:srgbClr val="FFFFFF"/>
              </a:solidFill>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1413" r="2864" b="1279"/>
          <a:stretch/>
        </p:blipFill>
        <p:spPr>
          <a:xfrm>
            <a:off x="659512" y="100435"/>
            <a:ext cx="6673977" cy="6685706"/>
          </a:xfrm>
          <a:prstGeom prst="rect">
            <a:avLst/>
          </a:prstGeom>
        </p:spPr>
      </p:pic>
    </p:spTree>
    <p:extLst>
      <p:ext uri="{BB962C8B-B14F-4D97-AF65-F5344CB8AC3E}">
        <p14:creationId xmlns:p14="http://schemas.microsoft.com/office/powerpoint/2010/main" val="695348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161390" y="1079770"/>
            <a:ext cx="3654857" cy="1527244"/>
          </a:xfrm>
        </p:spPr>
        <p:txBody>
          <a:bodyPr>
            <a:normAutofit/>
          </a:bodyPr>
          <a:lstStyle/>
          <a:p>
            <a:r>
              <a:rPr lang="en-US" sz="3200" b="1" dirty="0" smtClean="0"/>
              <a:t>Ocean acidification </a:t>
            </a:r>
            <a:r>
              <a:rPr lang="en-US" sz="3200" b="1" dirty="0" smtClean="0">
                <a:sym typeface="Wingdings"/>
              </a:rPr>
              <a:t> Oyster reproduction</a:t>
            </a:r>
            <a:endParaRPr lang="en-US" sz="3200" b="1" dirty="0"/>
          </a:p>
        </p:txBody>
      </p:sp>
      <p:sp>
        <p:nvSpPr>
          <p:cNvPr id="3" name="Content Placeholder 2"/>
          <p:cNvSpPr>
            <a:spLocks noGrp="1"/>
          </p:cNvSpPr>
          <p:nvPr>
            <p:ph idx="1"/>
          </p:nvPr>
        </p:nvSpPr>
        <p:spPr>
          <a:xfrm>
            <a:off x="8161390" y="2721318"/>
            <a:ext cx="3654857" cy="3157903"/>
          </a:xfrm>
        </p:spPr>
        <p:txBody>
          <a:bodyPr anchor="t">
            <a:normAutofit/>
          </a:bodyPr>
          <a:lstStyle/>
          <a:p>
            <a:pPr>
              <a:buClr>
                <a:schemeClr val="bg1"/>
              </a:buClr>
            </a:pPr>
            <a:r>
              <a:rPr lang="en-US" dirty="0" smtClean="0">
                <a:solidFill>
                  <a:srgbClr val="FFFFFF"/>
                </a:solidFill>
              </a:rPr>
              <a:t>Exposed adult Pacific oysters to low or ambient pH conditions for 7 weeks</a:t>
            </a:r>
          </a:p>
          <a:p>
            <a:pPr>
              <a:buClr>
                <a:schemeClr val="bg1"/>
              </a:buClr>
            </a:pPr>
            <a:r>
              <a:rPr lang="en-US" dirty="0" smtClean="0">
                <a:solidFill>
                  <a:srgbClr val="FFFFFF"/>
                </a:solidFill>
              </a:rPr>
              <a:t>Examined gonad maturation, eggs produced, and hatch rates</a:t>
            </a:r>
          </a:p>
          <a:p>
            <a:pPr>
              <a:buClr>
                <a:schemeClr val="bg1"/>
              </a:buClr>
            </a:pPr>
            <a:r>
              <a:rPr lang="en-US" dirty="0" smtClean="0">
                <a:solidFill>
                  <a:srgbClr val="FFFFFF"/>
                </a:solidFill>
              </a:rPr>
              <a:t>Female exposure to low pH lead to lower larval hatch rate</a:t>
            </a:r>
          </a:p>
          <a:p>
            <a:pPr>
              <a:buClr>
                <a:schemeClr val="bg1"/>
              </a:buClr>
            </a:pPr>
            <a:r>
              <a:rPr lang="en-US" dirty="0" smtClean="0">
                <a:solidFill>
                  <a:srgbClr val="FFFFFF"/>
                </a:solidFill>
              </a:rPr>
              <a:t>Similar work in Eastern oysters</a:t>
            </a:r>
            <a:endParaRPr lang="en-US" dirty="0">
              <a:solidFill>
                <a:srgbClr val="FFFFFF"/>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4481" t="7262" r="9268" b="2646"/>
          <a:stretch/>
        </p:blipFill>
        <p:spPr>
          <a:xfrm rot="5400000">
            <a:off x="1110022" y="476247"/>
            <a:ext cx="5814090" cy="5905507"/>
          </a:xfrm>
          <a:prstGeom prst="ellipse">
            <a:avLst/>
          </a:prstGeom>
        </p:spPr>
      </p:pic>
    </p:spTree>
    <p:extLst>
      <p:ext uri="{BB962C8B-B14F-4D97-AF65-F5344CB8AC3E}">
        <p14:creationId xmlns:p14="http://schemas.microsoft.com/office/powerpoint/2010/main" val="48739485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717</TotalTime>
  <Words>248</Words>
  <Application>Microsoft Macintosh PowerPoint</Application>
  <PresentationFormat>Widescreen</PresentationFormat>
  <Paragraphs>19</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Calibri</vt:lpstr>
      <vt:lpstr>Corbel</vt:lpstr>
      <vt:lpstr>Wingdings</vt:lpstr>
      <vt:lpstr>Wingdings 2</vt:lpstr>
      <vt:lpstr>Frame</vt:lpstr>
      <vt:lpstr>PowerPoint Presentation</vt:lpstr>
      <vt:lpstr>Environment  Pacific oyster physiology</vt:lpstr>
      <vt:lpstr>Ocean acidification  Oyster reproduction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Committee Meeting</dc:title>
  <dc:creator>Yaamini R. Venkataraman</dc:creator>
  <cp:lastModifiedBy>Microsoft Office User</cp:lastModifiedBy>
  <cp:revision>259</cp:revision>
  <dcterms:created xsi:type="dcterms:W3CDTF">2017-10-27T17:13:33Z</dcterms:created>
  <dcterms:modified xsi:type="dcterms:W3CDTF">2018-02-21T01:07:26Z</dcterms:modified>
</cp:coreProperties>
</file>