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2"/>
  </p:notesMasterIdLst>
  <p:sldIdLst>
    <p:sldId id="256" r:id="rId2"/>
    <p:sldId id="259" r:id="rId3"/>
    <p:sldId id="262" r:id="rId4"/>
    <p:sldId id="260" r:id="rId5"/>
    <p:sldId id="261" r:id="rId6"/>
    <p:sldId id="263" r:id="rId7"/>
    <p:sldId id="264" r:id="rId8"/>
    <p:sldId id="277" r:id="rId9"/>
    <p:sldId id="278" r:id="rId10"/>
    <p:sldId id="265" r:id="rId11"/>
    <p:sldId id="266" r:id="rId12"/>
    <p:sldId id="267" r:id="rId13"/>
    <p:sldId id="268" r:id="rId14"/>
    <p:sldId id="269" r:id="rId15"/>
    <p:sldId id="270" r:id="rId16"/>
    <p:sldId id="271" r:id="rId17"/>
    <p:sldId id="274"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3"/>
    <p:restoredTop sz="94464"/>
  </p:normalViewPr>
  <p:slideViewPr>
    <p:cSldViewPr snapToGrid="0" snapToObjects="1">
      <p:cViewPr varScale="1">
        <p:scale>
          <a:sx n="89" d="100"/>
          <a:sy n="89" d="100"/>
        </p:scale>
        <p:origin x="1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2A865-6FBA-E545-AF33-472632092A89}"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5D1BA-E0AD-AF40-87D9-872F03325319}" type="slidenum">
              <a:rPr lang="en-US" smtClean="0"/>
              <a:t>‹#›</a:t>
            </a:fld>
            <a:endParaRPr lang="en-US"/>
          </a:p>
        </p:txBody>
      </p:sp>
    </p:spTree>
    <p:extLst>
      <p:ext uri="{BB962C8B-B14F-4D97-AF65-F5344CB8AC3E}">
        <p14:creationId xmlns:p14="http://schemas.microsoft.com/office/powerpoint/2010/main" val="160876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C. </a:t>
            </a:r>
            <a:r>
              <a:rPr lang="en-US" dirty="0" err="1" smtClean="0"/>
              <a:t>gigas</a:t>
            </a:r>
            <a:r>
              <a:rPr lang="en-US" dirty="0" smtClean="0"/>
              <a:t> as a model organism to understand responses to ocean</a:t>
            </a:r>
            <a:r>
              <a:rPr lang="en-US" baseline="0" dirty="0" smtClean="0"/>
              <a:t> acidification and ocean warming.</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2</a:t>
            </a:fld>
            <a:endParaRPr lang="en-US"/>
          </a:p>
        </p:txBody>
      </p:sp>
    </p:spTree>
    <p:extLst>
      <p:ext uri="{BB962C8B-B14F-4D97-AF65-F5344CB8AC3E}">
        <p14:creationId xmlns:p14="http://schemas.microsoft.com/office/powerpoint/2010/main" val="162805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a:t>
            </a:r>
            <a:r>
              <a:rPr lang="en-US" baseline="0" dirty="0" smtClean="0"/>
              <a:t> a lot of seminar classes. Any other suggestions on ways to fill in my knowledge gaps?</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19</a:t>
            </a:fld>
            <a:endParaRPr lang="en-US"/>
          </a:p>
        </p:txBody>
      </p:sp>
    </p:spTree>
    <p:extLst>
      <p:ext uri="{BB962C8B-B14F-4D97-AF65-F5344CB8AC3E}">
        <p14:creationId xmlns:p14="http://schemas.microsoft.com/office/powerpoint/2010/main" val="198124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 to bypass Spring 2018.</a:t>
            </a:r>
          </a:p>
          <a:p>
            <a:r>
              <a:rPr lang="en-US" dirty="0" smtClean="0"/>
              <a:t>After Winter quarter: have</a:t>
            </a:r>
            <a:r>
              <a:rPr lang="en-US" baseline="0" dirty="0" smtClean="0"/>
              <a:t> 4 more quarters SAFS fellowship, can also be paid off of </a:t>
            </a:r>
            <a:r>
              <a:rPr lang="en-US" baseline="0" dirty="0" err="1" smtClean="0"/>
              <a:t>Virginica</a:t>
            </a:r>
            <a:r>
              <a:rPr lang="en-US" baseline="0" dirty="0" smtClean="0"/>
              <a:t> grant</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20</a:t>
            </a:fld>
            <a:endParaRPr lang="en-US"/>
          </a:p>
        </p:txBody>
      </p:sp>
    </p:spTree>
    <p:extLst>
      <p:ext uri="{BB962C8B-B14F-4D97-AF65-F5344CB8AC3E}">
        <p14:creationId xmlns:p14="http://schemas.microsoft.com/office/powerpoint/2010/main" val="36573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Chapters in progress</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3</a:t>
            </a:fld>
            <a:endParaRPr lang="en-US"/>
          </a:p>
        </p:txBody>
      </p:sp>
    </p:spTree>
    <p:extLst>
      <p:ext uri="{BB962C8B-B14F-4D97-AF65-F5344CB8AC3E}">
        <p14:creationId xmlns:p14="http://schemas.microsoft.com/office/powerpoint/2010/main" val="104255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Proteomics experiment. Puget</a:t>
            </a:r>
            <a:r>
              <a:rPr lang="en-US" baseline="0" dirty="0" smtClean="0"/>
              <a:t> Sound is changing, but it’s not changing uniformly. We can use mass spectrometry to </a:t>
            </a:r>
            <a:r>
              <a:rPr lang="en-US" baseline="0" dirty="0" err="1" smtClean="0"/>
              <a:t>undesrtand</a:t>
            </a:r>
            <a:r>
              <a:rPr lang="en-US" baseline="0" dirty="0" smtClean="0"/>
              <a:t> how environmental </a:t>
            </a:r>
            <a:r>
              <a:rPr lang="en-US" baseline="0" dirty="0" err="1" smtClean="0"/>
              <a:t>variabilty</a:t>
            </a:r>
            <a:r>
              <a:rPr lang="en-US" baseline="0" dirty="0" smtClean="0"/>
              <a:t> affects physiological response of Pacific </a:t>
            </a:r>
            <a:r>
              <a:rPr lang="en-US" baseline="0" dirty="0" err="1" smtClean="0"/>
              <a:t>oyters</a:t>
            </a:r>
            <a:r>
              <a:rPr lang="en-US" baseline="0" dirty="0" smtClean="0"/>
              <a:t>. Understanding how local environmental variables affect C. </a:t>
            </a:r>
            <a:r>
              <a:rPr lang="en-US" baseline="0" dirty="0" err="1" smtClean="0"/>
              <a:t>gigas</a:t>
            </a:r>
            <a:r>
              <a:rPr lang="en-US" baseline="0" dirty="0" smtClean="0"/>
              <a:t> is crucial for both conservation and aquaculture in the face of climate change. Because protein expression is sensitive to environmental conditions, target proteins can be used as biomarkers to monitor water quality in Puget Sound. This proteomic resource can also be used to assess if conditions at </a:t>
            </a:r>
            <a:r>
              <a:rPr lang="en-US" baseline="0" dirty="0" err="1" smtClean="0"/>
              <a:t>growout</a:t>
            </a:r>
            <a:r>
              <a:rPr lang="en-US" baseline="0" dirty="0" smtClean="0"/>
              <a:t> locations are optimal.</a:t>
            </a:r>
            <a:endParaRPr lang="en-US" dirty="0"/>
          </a:p>
        </p:txBody>
      </p:sp>
      <p:sp>
        <p:nvSpPr>
          <p:cNvPr id="4" name="Slide Number Placeholder 3"/>
          <p:cNvSpPr>
            <a:spLocks noGrp="1"/>
          </p:cNvSpPr>
          <p:nvPr>
            <p:ph type="sldNum" sz="quarter" idx="10"/>
          </p:nvPr>
        </p:nvSpPr>
        <p:spPr/>
        <p:txBody>
          <a:bodyPr/>
          <a:lstStyle/>
          <a:p>
            <a:fld id="{0D45D1BA-E0AD-AF40-87D9-872F03325319}" type="slidenum">
              <a:rPr lang="en-US" smtClean="0"/>
              <a:t>4</a:t>
            </a:fld>
            <a:endParaRPr lang="en-US"/>
          </a:p>
        </p:txBody>
      </p:sp>
    </p:spTree>
    <p:extLst>
      <p:ext uri="{BB962C8B-B14F-4D97-AF65-F5344CB8AC3E}">
        <p14:creationId xmlns:p14="http://schemas.microsoft.com/office/powerpoint/2010/main" val="200451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Epigenetics is the next frontier for understanding how environmental variability affects an organism’s physiological response and ability to acclimate to future ocean conditions. The epigenome consists of all gene expression modifications that do not arise from changes in the DNA sequence itself.</a:t>
            </a:r>
            <a:r>
              <a:rPr lang="en-US" sz="1200" kern="1200" baseline="30000" dirty="0" smtClean="0">
                <a:solidFill>
                  <a:schemeClr val="tx1"/>
                </a:solidFill>
                <a:effectLst/>
                <a:latin typeface="+mn-lt"/>
                <a:ea typeface="+mn-ea"/>
                <a:cs typeface="+mn-cs"/>
              </a:rPr>
              <a:t>1,2</a:t>
            </a:r>
            <a:r>
              <a:rPr lang="en-US" sz="1200" kern="1200" dirty="0" smtClean="0">
                <a:solidFill>
                  <a:schemeClr val="tx1"/>
                </a:solidFill>
                <a:effectLst/>
                <a:latin typeface="+mn-lt"/>
                <a:ea typeface="+mn-ea"/>
                <a:cs typeface="+mn-cs"/>
              </a:rPr>
              <a:t> The most-studied epigenetic mechanism in marine organisms is the methylation of cytosine bases.</a:t>
            </a:r>
            <a:r>
              <a:rPr lang="en-US" sz="1200" kern="1200" baseline="300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Environmental response genes that are less methylated are prone to more spurious transcription and alternative splicing patterns, thereby increasing phenotypic plasticity.</a:t>
            </a:r>
            <a:r>
              <a:rPr lang="en-US" sz="1200" kern="1200" baseline="30000" dirty="0" smtClean="0">
                <a:solidFill>
                  <a:schemeClr val="tx1"/>
                </a:solidFill>
                <a:effectLst/>
                <a:latin typeface="+mn-lt"/>
                <a:ea typeface="+mn-ea"/>
                <a:cs typeface="+mn-cs"/>
              </a:rPr>
              <a:t>4,5</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Genomic regulation by DNA methylation therefore is crucial for adaptation and acclimation, especially if </a:t>
            </a:r>
            <a:r>
              <a:rPr lang="en-US" sz="1200" b="1" kern="1200" dirty="0" err="1" smtClean="0">
                <a:solidFill>
                  <a:schemeClr val="tx1"/>
                </a:solidFill>
                <a:effectLst/>
                <a:latin typeface="+mn-lt"/>
                <a:ea typeface="+mn-ea"/>
                <a:cs typeface="+mn-cs"/>
              </a:rPr>
              <a:t>methylomes</a:t>
            </a:r>
            <a:r>
              <a:rPr lang="en-US" sz="1200" b="1" kern="1200" dirty="0" smtClean="0">
                <a:solidFill>
                  <a:schemeClr val="tx1"/>
                </a:solidFill>
                <a:effectLst/>
                <a:latin typeface="+mn-lt"/>
                <a:ea typeface="+mn-ea"/>
                <a:cs typeface="+mn-cs"/>
              </a:rPr>
              <a:t> are inherited by subsequent generations.</a:t>
            </a:r>
            <a:r>
              <a:rPr lang="en-US" sz="1200" kern="1200" dirty="0" smtClean="0">
                <a:solidFill>
                  <a:schemeClr val="tx1"/>
                </a:solidFill>
                <a:effectLst/>
                <a:latin typeface="+mn-lt"/>
                <a:ea typeface="+mn-ea"/>
                <a:cs typeface="+mn-cs"/>
              </a:rPr>
              <a:t> My research will be the first to test epigenetic inheritance in </a:t>
            </a:r>
            <a:r>
              <a:rPr lang="en-US" sz="1200" i="1" kern="1200" dirty="0" smtClean="0">
                <a:solidFill>
                  <a:schemeClr val="tx1"/>
                </a:solidFill>
                <a:effectLst/>
                <a:latin typeface="+mn-lt"/>
                <a:ea typeface="+mn-ea"/>
                <a:cs typeface="+mn-cs"/>
              </a:rPr>
              <a:t>C. </a:t>
            </a:r>
            <a:r>
              <a:rPr lang="en-US" sz="1200" i="1" kern="1200" dirty="0" err="1" smtClean="0">
                <a:solidFill>
                  <a:schemeClr val="tx1"/>
                </a:solidFill>
                <a:effectLst/>
                <a:latin typeface="+mn-lt"/>
                <a:ea typeface="+mn-ea"/>
                <a:cs typeface="+mn-cs"/>
              </a:rPr>
              <a:t>gigas</a:t>
            </a:r>
            <a:r>
              <a:rPr lang="en-US" sz="1200" kern="1200" dirty="0" smtClean="0">
                <a:solidFill>
                  <a:schemeClr val="tx1"/>
                </a:solidFill>
                <a:effectLst/>
                <a:latin typeface="+mn-lt"/>
                <a:ea typeface="+mn-ea"/>
                <a:cs typeface="+mn-cs"/>
              </a:rPr>
              <a:t> as a response to climate change stressors. By evaluating how DNA methylation affects fitness in adult </a:t>
            </a:r>
            <a:r>
              <a:rPr lang="en-US" sz="1200" i="1" kern="1200" dirty="0" smtClean="0">
                <a:solidFill>
                  <a:schemeClr val="tx1"/>
                </a:solidFill>
                <a:effectLst/>
                <a:latin typeface="+mn-lt"/>
                <a:ea typeface="+mn-ea"/>
                <a:cs typeface="+mn-cs"/>
              </a:rPr>
              <a:t>C. </a:t>
            </a:r>
            <a:r>
              <a:rPr lang="en-US" sz="1200" i="1" kern="1200" dirty="0" err="1" smtClean="0">
                <a:solidFill>
                  <a:schemeClr val="tx1"/>
                </a:solidFill>
                <a:effectLst/>
                <a:latin typeface="+mn-lt"/>
                <a:ea typeface="+mn-ea"/>
                <a:cs typeface="+mn-cs"/>
              </a:rPr>
              <a:t>gigas</a:t>
            </a:r>
            <a:r>
              <a:rPr lang="en-US" sz="1200" kern="1200" dirty="0" smtClean="0">
                <a:solidFill>
                  <a:schemeClr val="tx1"/>
                </a:solidFill>
                <a:effectLst/>
                <a:latin typeface="+mn-lt"/>
                <a:ea typeface="+mn-ea"/>
                <a:cs typeface="+mn-cs"/>
              </a:rPr>
              <a:t> and their offspring, I will elucidate how marine invertebrates respond to climate variation at an organismal and population level.</a:t>
            </a:r>
          </a:p>
        </p:txBody>
      </p:sp>
      <p:sp>
        <p:nvSpPr>
          <p:cNvPr id="4" name="Slide Number Placeholder 3"/>
          <p:cNvSpPr>
            <a:spLocks noGrp="1"/>
          </p:cNvSpPr>
          <p:nvPr>
            <p:ph type="sldNum" sz="quarter" idx="10"/>
          </p:nvPr>
        </p:nvSpPr>
        <p:spPr/>
        <p:txBody>
          <a:bodyPr/>
          <a:lstStyle/>
          <a:p>
            <a:fld id="{0D45D1BA-E0AD-AF40-87D9-872F03325319}" type="slidenum">
              <a:rPr lang="en-US" smtClean="0"/>
              <a:t>11</a:t>
            </a:fld>
            <a:endParaRPr lang="en-US"/>
          </a:p>
        </p:txBody>
      </p:sp>
    </p:spTree>
    <p:extLst>
      <p:ext uri="{BB962C8B-B14F-4D97-AF65-F5344CB8AC3E}">
        <p14:creationId xmlns:p14="http://schemas.microsoft.com/office/powerpoint/2010/main" val="186062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sz="1200" kern="1200" dirty="0" smtClean="0">
                <a:solidFill>
                  <a:schemeClr val="tx1"/>
                </a:solidFill>
                <a:effectLst/>
                <a:latin typeface="+mn-lt"/>
                <a:ea typeface="+mn-ea"/>
                <a:cs typeface="+mn-cs"/>
              </a:rPr>
              <a:t>hanges in methylation will produce different gene isoforms that increase fitness in the face of environmental stressors. I do not predict any significant interaction between pH and temperature on methylation patterns.</a:t>
            </a:r>
          </a:p>
        </p:txBody>
      </p:sp>
      <p:sp>
        <p:nvSpPr>
          <p:cNvPr id="4" name="Slide Number Placeholder 3"/>
          <p:cNvSpPr>
            <a:spLocks noGrp="1"/>
          </p:cNvSpPr>
          <p:nvPr>
            <p:ph type="sldNum" sz="quarter" idx="10"/>
          </p:nvPr>
        </p:nvSpPr>
        <p:spPr/>
        <p:txBody>
          <a:bodyPr/>
          <a:lstStyle/>
          <a:p>
            <a:fld id="{0D45D1BA-E0AD-AF40-87D9-872F03325319}" type="slidenum">
              <a:rPr lang="en-US" smtClean="0"/>
              <a:t>12</a:t>
            </a:fld>
            <a:endParaRPr lang="en-US"/>
          </a:p>
        </p:txBody>
      </p:sp>
    </p:spTree>
    <p:extLst>
      <p:ext uri="{BB962C8B-B14F-4D97-AF65-F5344CB8AC3E}">
        <p14:creationId xmlns:p14="http://schemas.microsoft.com/office/powerpoint/2010/main" val="11111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Responding</a:t>
            </a:r>
            <a:r>
              <a:rPr lang="en-US" sz="1200" kern="1200" baseline="0" dirty="0" smtClean="0">
                <a:solidFill>
                  <a:schemeClr val="tx1"/>
                </a:solidFill>
                <a:effectLst/>
                <a:latin typeface="+mn-lt"/>
                <a:ea typeface="+mn-ea"/>
                <a:cs typeface="+mn-cs"/>
              </a:rPr>
              <a:t> to an environmental stressor diverts energy away from reproduction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45D1BA-E0AD-AF40-87D9-872F03325319}" type="slidenum">
              <a:rPr lang="en-US" smtClean="0"/>
              <a:t>13</a:t>
            </a:fld>
            <a:endParaRPr lang="en-US"/>
          </a:p>
        </p:txBody>
      </p:sp>
    </p:spTree>
    <p:extLst>
      <p:ext uri="{BB962C8B-B14F-4D97-AF65-F5344CB8AC3E}">
        <p14:creationId xmlns:p14="http://schemas.microsoft.com/office/powerpoint/2010/main" val="1710431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Methylomes</a:t>
            </a:r>
            <a:r>
              <a:rPr lang="en-US" sz="1200" kern="1200" dirty="0" smtClean="0">
                <a:solidFill>
                  <a:schemeClr val="tx1"/>
                </a:solidFill>
                <a:effectLst/>
                <a:latin typeface="+mn-lt"/>
                <a:ea typeface="+mn-ea"/>
                <a:cs typeface="+mn-cs"/>
              </a:rPr>
              <a:t> inherited from parents that experienced low pH will increase larval growth and decrease mortality in experimental conditions.</a:t>
            </a:r>
          </a:p>
        </p:txBody>
      </p:sp>
      <p:sp>
        <p:nvSpPr>
          <p:cNvPr id="4" name="Slide Number Placeholder 3"/>
          <p:cNvSpPr>
            <a:spLocks noGrp="1"/>
          </p:cNvSpPr>
          <p:nvPr>
            <p:ph type="sldNum" sz="quarter" idx="10"/>
          </p:nvPr>
        </p:nvSpPr>
        <p:spPr/>
        <p:txBody>
          <a:bodyPr/>
          <a:lstStyle/>
          <a:p>
            <a:fld id="{0D45D1BA-E0AD-AF40-87D9-872F03325319}" type="slidenum">
              <a:rPr lang="en-US" smtClean="0"/>
              <a:t>14</a:t>
            </a:fld>
            <a:endParaRPr lang="en-US"/>
          </a:p>
        </p:txBody>
      </p:sp>
    </p:spTree>
    <p:extLst>
      <p:ext uri="{BB962C8B-B14F-4D97-AF65-F5344CB8AC3E}">
        <p14:creationId xmlns:p14="http://schemas.microsoft.com/office/powerpoint/2010/main" val="163921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QUANTIFY</a:t>
            </a:r>
            <a:r>
              <a:rPr lang="en-US" sz="1200" kern="1200" baseline="0" dirty="0" smtClean="0">
                <a:solidFill>
                  <a:schemeClr val="tx1"/>
                </a:solidFill>
                <a:effectLst/>
                <a:latin typeface="+mn-lt"/>
                <a:ea typeface="+mn-ea"/>
                <a:cs typeface="+mn-cs"/>
              </a:rPr>
              <a:t> WHAT DATA I HAVE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Methylomes</a:t>
            </a:r>
            <a:r>
              <a:rPr lang="en-US" sz="1200" kern="1200" dirty="0" smtClean="0">
                <a:solidFill>
                  <a:schemeClr val="tx1"/>
                </a:solidFill>
                <a:effectLst/>
                <a:latin typeface="+mn-lt"/>
                <a:ea typeface="+mn-ea"/>
                <a:cs typeface="+mn-cs"/>
              </a:rPr>
              <a:t> inherited from parents that experienced low pH will increase larval growth and decrease mortality in experimental conditions.</a:t>
            </a:r>
          </a:p>
        </p:txBody>
      </p:sp>
      <p:sp>
        <p:nvSpPr>
          <p:cNvPr id="4" name="Slide Number Placeholder 3"/>
          <p:cNvSpPr>
            <a:spLocks noGrp="1"/>
          </p:cNvSpPr>
          <p:nvPr>
            <p:ph type="sldNum" sz="quarter" idx="10"/>
          </p:nvPr>
        </p:nvSpPr>
        <p:spPr/>
        <p:txBody>
          <a:bodyPr/>
          <a:lstStyle/>
          <a:p>
            <a:fld id="{0D45D1BA-E0AD-AF40-87D9-872F03325319}" type="slidenum">
              <a:rPr lang="en-US" smtClean="0"/>
              <a:t>15</a:t>
            </a:fld>
            <a:endParaRPr lang="en-US"/>
          </a:p>
        </p:txBody>
      </p:sp>
    </p:spTree>
    <p:extLst>
      <p:ext uri="{BB962C8B-B14F-4D97-AF65-F5344CB8AC3E}">
        <p14:creationId xmlns:p14="http://schemas.microsoft.com/office/powerpoint/2010/main" val="144295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45D1BA-E0AD-AF40-87D9-872F03325319}" type="slidenum">
              <a:rPr lang="en-US" smtClean="0"/>
              <a:t>17</a:t>
            </a:fld>
            <a:endParaRPr lang="en-US"/>
          </a:p>
        </p:txBody>
      </p:sp>
    </p:spTree>
    <p:extLst>
      <p:ext uri="{BB962C8B-B14F-4D97-AF65-F5344CB8AC3E}">
        <p14:creationId xmlns:p14="http://schemas.microsoft.com/office/powerpoint/2010/main" val="1768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10/31/17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10/31/17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Committee Meeting</a:t>
            </a:r>
            <a:endParaRPr lang="en-US" sz="6600" dirty="0"/>
          </a:p>
        </p:txBody>
      </p:sp>
      <p:sp>
        <p:nvSpPr>
          <p:cNvPr id="3" name="Subtitle 2"/>
          <p:cNvSpPr>
            <a:spLocks noGrp="1"/>
          </p:cNvSpPr>
          <p:nvPr>
            <p:ph type="subTitle" idx="1"/>
          </p:nvPr>
        </p:nvSpPr>
        <p:spPr/>
        <p:txBody>
          <a:bodyPr/>
          <a:lstStyle/>
          <a:p>
            <a:r>
              <a:rPr lang="en-US" dirty="0" smtClean="0"/>
              <a:t>October 31, 2017</a:t>
            </a:r>
            <a:endParaRPr lang="en-US" dirty="0"/>
          </a:p>
        </p:txBody>
      </p:sp>
    </p:spTree>
    <p:extLst>
      <p:ext uri="{BB962C8B-B14F-4D97-AF65-F5344CB8AC3E}">
        <p14:creationId xmlns:p14="http://schemas.microsoft.com/office/powerpoint/2010/main" val="17766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Exploring Proteomic Variation in Pacific oysters</a:t>
            </a:r>
            <a:r>
              <a:rPr lang="en-US" dirty="0" smtClean="0"/>
              <a:t>: </a:t>
            </a:r>
            <a:br>
              <a:rPr lang="en-US" dirty="0" smtClean="0"/>
            </a:br>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sz="2400" dirty="0" smtClean="0"/>
              <a:t>Understand how site, habitat, and local environmental variables drive protein expression</a:t>
            </a:r>
          </a:p>
          <a:p>
            <a:r>
              <a:rPr lang="en-US" sz="2400" dirty="0" smtClean="0"/>
              <a:t>Enhance reproducibility of analysis pipeline</a:t>
            </a:r>
          </a:p>
          <a:p>
            <a:r>
              <a:rPr lang="en-US" sz="2400" b="1" dirty="0" smtClean="0"/>
              <a:t>Expected manuscript completion</a:t>
            </a:r>
            <a:r>
              <a:rPr lang="en-US" sz="2400" dirty="0" smtClean="0"/>
              <a:t>: December 2017</a:t>
            </a:r>
            <a:endParaRPr lang="en-US" sz="2400" dirty="0"/>
          </a:p>
        </p:txBody>
      </p:sp>
    </p:spTree>
    <p:extLst>
      <p:ext uri="{BB962C8B-B14F-4D97-AF65-F5344CB8AC3E}">
        <p14:creationId xmlns:p14="http://schemas.microsoft.com/office/powerpoint/2010/main" val="211358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28650"/>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3" y="1295703"/>
            <a:ext cx="10044113" cy="3785652"/>
          </a:xfrm>
          <a:prstGeom prst="rect">
            <a:avLst/>
          </a:prstGeom>
          <a:noFill/>
        </p:spPr>
        <p:txBody>
          <a:bodyPr wrap="square" rtlCol="0" anchor="ctr">
            <a:spAutoFit/>
          </a:bodyPr>
          <a:lstStyle/>
          <a:p>
            <a:pPr algn="ctr"/>
            <a:r>
              <a:rPr lang="en-US" sz="6000" dirty="0" smtClean="0">
                <a:solidFill>
                  <a:schemeClr val="bg1"/>
                </a:solidFill>
              </a:rPr>
              <a:t>How does ocean acidification affect reproductive development and larval performance?</a:t>
            </a:r>
            <a:endParaRPr lang="en-US" sz="6000" dirty="0">
              <a:solidFill>
                <a:schemeClr val="bg1"/>
              </a:solidFill>
            </a:endParaRPr>
          </a:p>
        </p:txBody>
      </p:sp>
    </p:spTree>
    <p:extLst>
      <p:ext uri="{BB962C8B-B14F-4D97-AF65-F5344CB8AC3E}">
        <p14:creationId xmlns:p14="http://schemas.microsoft.com/office/powerpoint/2010/main" val="5496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Pacific oysters and Ocean Acidification</a:t>
            </a:r>
            <a:r>
              <a:rPr lang="en-US" sz="3200" dirty="0" smtClean="0"/>
              <a:t>: </a:t>
            </a:r>
            <a:br>
              <a:rPr lang="en-US" sz="3200" dirty="0" smtClean="0"/>
            </a:br>
            <a:r>
              <a:rPr lang="en-US" sz="3200" dirty="0" smtClean="0"/>
              <a:t>Adults</a:t>
            </a:r>
            <a:endParaRPr lang="en-US" sz="3200" dirty="0"/>
          </a:p>
        </p:txBody>
      </p:sp>
      <p:sp>
        <p:nvSpPr>
          <p:cNvPr id="3" name="Content Placeholder 2"/>
          <p:cNvSpPr>
            <a:spLocks noGrp="1"/>
          </p:cNvSpPr>
          <p:nvPr>
            <p:ph idx="1"/>
          </p:nvPr>
        </p:nvSpPr>
        <p:spPr>
          <a:xfrm>
            <a:off x="8161390" y="2721318"/>
            <a:ext cx="3654857" cy="3157903"/>
          </a:xfrm>
        </p:spPr>
        <p:txBody>
          <a:bodyPr anchor="t">
            <a:normAutofit lnSpcReduction="10000"/>
          </a:bodyPr>
          <a:lstStyle/>
          <a:p>
            <a:pPr>
              <a:buClr>
                <a:schemeClr val="bg1"/>
              </a:buClr>
            </a:pPr>
            <a:r>
              <a:rPr lang="en-US" dirty="0" smtClean="0">
                <a:solidFill>
                  <a:srgbClr val="FFFFFF"/>
                </a:solidFill>
              </a:rPr>
              <a:t>150 sibling oysters exposed to either ambient or low pH conditions for 7 weeks</a:t>
            </a:r>
          </a:p>
          <a:p>
            <a:pPr>
              <a:buClr>
                <a:schemeClr val="bg1"/>
              </a:buClr>
            </a:pPr>
            <a:r>
              <a:rPr lang="en-US" dirty="0" smtClean="0">
                <a:solidFill>
                  <a:srgbClr val="FFFFFF"/>
                </a:solidFill>
              </a:rPr>
              <a:t>Randomly sampled 20 oysters before and after pH exposure</a:t>
            </a:r>
          </a:p>
          <a:p>
            <a:pPr>
              <a:buClr>
                <a:schemeClr val="bg1"/>
              </a:buClr>
            </a:pPr>
            <a:r>
              <a:rPr lang="en-US" dirty="0" smtClean="0">
                <a:solidFill>
                  <a:srgbClr val="FFFFFF"/>
                </a:solidFill>
              </a:rPr>
              <a:t>Measured and weighed oysters</a:t>
            </a:r>
          </a:p>
          <a:p>
            <a:pPr>
              <a:buClr>
                <a:schemeClr val="bg1"/>
              </a:buClr>
            </a:pPr>
            <a:r>
              <a:rPr lang="en-US" dirty="0" smtClean="0">
                <a:solidFill>
                  <a:srgbClr val="FFFFFF"/>
                </a:solidFill>
              </a:rPr>
              <a:t>Collected gill, mantle, adductor tissues, gonad for histology</a:t>
            </a:r>
          </a:p>
          <a:p>
            <a:pPr>
              <a:buClr>
                <a:schemeClr val="bg1"/>
              </a:buClr>
            </a:pPr>
            <a:r>
              <a:rPr lang="en-US" dirty="0" smtClean="0">
                <a:solidFill>
                  <a:srgbClr val="FFFFFF"/>
                </a:solidFill>
              </a:rPr>
              <a:t>Sampled water and counted mortality twice weekly</a:t>
            </a:r>
            <a:endParaRPr lang="en-US" dirty="0">
              <a:solidFill>
                <a:srgbClr val="FFFFFF"/>
              </a:solidFill>
            </a:endParaRPr>
          </a:p>
        </p:txBody>
      </p:sp>
      <p:sp>
        <p:nvSpPr>
          <p:cNvPr id="6" name="TextBox 5"/>
          <p:cNvSpPr txBox="1"/>
          <p:nvPr/>
        </p:nvSpPr>
        <p:spPr>
          <a:xfrm>
            <a:off x="784809" y="2571855"/>
            <a:ext cx="6689558" cy="338554"/>
          </a:xfrm>
          <a:prstGeom prst="rect">
            <a:avLst/>
          </a:prstGeom>
          <a:solidFill>
            <a:schemeClr val="accent1"/>
          </a:solidFill>
        </p:spPr>
        <p:txBody>
          <a:bodyPr wrap="square" rtlCol="0">
            <a:spAutoFit/>
          </a:bodyPr>
          <a:lstStyle/>
          <a:p>
            <a:pPr algn="ctr"/>
            <a:r>
              <a:rPr lang="en-US" sz="1600" b="1" dirty="0" smtClean="0">
                <a:solidFill>
                  <a:schemeClr val="bg1"/>
                </a:solidFill>
              </a:rPr>
              <a:t>How does low pH affect tissue methylation in adults?</a:t>
            </a:r>
            <a:endParaRPr lang="en-US" sz="1600" b="1" dirty="0">
              <a:solidFill>
                <a:schemeClr val="bg1"/>
              </a:solidFill>
            </a:endParaRPr>
          </a:p>
        </p:txBody>
      </p:sp>
      <p:sp>
        <p:nvSpPr>
          <p:cNvPr id="7" name="TextBox 6"/>
          <p:cNvSpPr txBox="1"/>
          <p:nvPr/>
        </p:nvSpPr>
        <p:spPr>
          <a:xfrm>
            <a:off x="3459358" y="3021403"/>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150 sibling oysters</a:t>
            </a:r>
            <a:endParaRPr lang="en-US" dirty="0"/>
          </a:p>
        </p:txBody>
      </p:sp>
      <p:sp>
        <p:nvSpPr>
          <p:cNvPr id="14" name="TextBox 13"/>
          <p:cNvSpPr txBox="1"/>
          <p:nvPr/>
        </p:nvSpPr>
        <p:spPr>
          <a:xfrm>
            <a:off x="795114" y="3021403"/>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20 oysters sampled</a:t>
            </a:r>
            <a:endParaRPr lang="en-US" dirty="0"/>
          </a:p>
        </p:txBody>
      </p:sp>
      <p:cxnSp>
        <p:nvCxnSpPr>
          <p:cNvPr id="10" name="Straight Arrow Connector 9"/>
          <p:cNvCxnSpPr/>
          <p:nvPr/>
        </p:nvCxnSpPr>
        <p:spPr>
          <a:xfrm flipH="1">
            <a:off x="2342147" y="3344568"/>
            <a:ext cx="7860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342147" y="4641305"/>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Ambient pH</a:t>
            </a:r>
            <a:endParaRPr lang="en-US" dirty="0"/>
          </a:p>
        </p:txBody>
      </p:sp>
      <p:sp>
        <p:nvSpPr>
          <p:cNvPr id="16" name="TextBox 15"/>
          <p:cNvSpPr txBox="1"/>
          <p:nvPr/>
        </p:nvSpPr>
        <p:spPr>
          <a:xfrm>
            <a:off x="4576569" y="4641304"/>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Low </a:t>
            </a:r>
          </a:p>
          <a:p>
            <a:pPr algn="ctr"/>
            <a:r>
              <a:rPr lang="en-US" dirty="0" smtClean="0"/>
              <a:t>pH</a:t>
            </a:r>
            <a:endParaRPr lang="en-US" dirty="0"/>
          </a:p>
        </p:txBody>
      </p:sp>
      <p:cxnSp>
        <p:nvCxnSpPr>
          <p:cNvPr id="17" name="Straight Arrow Connector 16"/>
          <p:cNvCxnSpPr/>
          <p:nvPr/>
        </p:nvCxnSpPr>
        <p:spPr>
          <a:xfrm flipH="1">
            <a:off x="3104395" y="4278918"/>
            <a:ext cx="276949" cy="243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duotone>
              <a:schemeClr val="accent1">
                <a:shade val="45000"/>
                <a:satMod val="135000"/>
              </a:schemeClr>
              <a:prstClr val="white"/>
            </a:duotone>
          </a:blip>
          <a:stretch>
            <a:fillRect/>
          </a:stretch>
        </p:blipFill>
        <p:spPr>
          <a:xfrm flipH="1">
            <a:off x="4774810" y="4278918"/>
            <a:ext cx="356532" cy="319649"/>
          </a:xfrm>
          <a:prstGeom prst="rect">
            <a:avLst/>
          </a:prstGeom>
        </p:spPr>
      </p:pic>
      <p:sp>
        <p:nvSpPr>
          <p:cNvPr id="21" name="TextBox 20"/>
          <p:cNvSpPr txBox="1"/>
          <p:nvPr/>
        </p:nvSpPr>
        <p:spPr>
          <a:xfrm>
            <a:off x="496087" y="4641304"/>
            <a:ext cx="1315452" cy="646331"/>
          </a:xfrm>
          <a:prstGeom prst="rect">
            <a:avLst/>
          </a:prstGeom>
          <a:solidFill>
            <a:schemeClr val="accent1">
              <a:lumMod val="20000"/>
              <a:lumOff val="80000"/>
            </a:schemeClr>
          </a:solidFill>
        </p:spPr>
        <p:txBody>
          <a:bodyPr wrap="square" rtlCol="0" anchor="ctr">
            <a:spAutoFit/>
          </a:bodyPr>
          <a:lstStyle/>
          <a:p>
            <a:pPr algn="ctr"/>
            <a:r>
              <a:rPr lang="en-US" dirty="0"/>
              <a:t>1</a:t>
            </a:r>
            <a:r>
              <a:rPr lang="en-US" dirty="0" smtClean="0"/>
              <a:t>0 oysters sampled</a:t>
            </a:r>
            <a:endParaRPr lang="en-US" dirty="0"/>
          </a:p>
        </p:txBody>
      </p:sp>
      <p:sp>
        <p:nvSpPr>
          <p:cNvPr id="22" name="TextBox 21"/>
          <p:cNvSpPr txBox="1"/>
          <p:nvPr/>
        </p:nvSpPr>
        <p:spPr>
          <a:xfrm>
            <a:off x="6422629" y="4636960"/>
            <a:ext cx="1315452" cy="646331"/>
          </a:xfrm>
          <a:prstGeom prst="rect">
            <a:avLst/>
          </a:prstGeom>
          <a:solidFill>
            <a:schemeClr val="accent1">
              <a:lumMod val="20000"/>
              <a:lumOff val="80000"/>
            </a:schemeClr>
          </a:solidFill>
        </p:spPr>
        <p:txBody>
          <a:bodyPr wrap="square" rtlCol="0" anchor="ctr">
            <a:spAutoFit/>
          </a:bodyPr>
          <a:lstStyle/>
          <a:p>
            <a:pPr algn="ctr"/>
            <a:r>
              <a:rPr lang="en-US" dirty="0"/>
              <a:t>1</a:t>
            </a:r>
            <a:r>
              <a:rPr lang="en-US" dirty="0" smtClean="0"/>
              <a:t>0 oysters sampled</a:t>
            </a:r>
            <a:endParaRPr lang="en-US" dirty="0"/>
          </a:p>
        </p:txBody>
      </p:sp>
      <p:pic>
        <p:nvPicPr>
          <p:cNvPr id="32" name="Picture 31"/>
          <p:cNvPicPr>
            <a:picLocks noChangeAspect="1"/>
          </p:cNvPicPr>
          <p:nvPr/>
        </p:nvPicPr>
        <p:blipFill>
          <a:blip r:embed="rId4">
            <a:duotone>
              <a:schemeClr val="accent1">
                <a:shade val="45000"/>
                <a:satMod val="135000"/>
              </a:schemeClr>
              <a:prstClr val="white"/>
            </a:duotone>
          </a:blip>
          <a:stretch>
            <a:fillRect/>
          </a:stretch>
        </p:blipFill>
        <p:spPr>
          <a:xfrm rot="16200000">
            <a:off x="6109677" y="4813297"/>
            <a:ext cx="165100" cy="368300"/>
          </a:xfrm>
          <a:prstGeom prst="rect">
            <a:avLst/>
          </a:prstGeom>
        </p:spPr>
      </p:pic>
      <p:pic>
        <p:nvPicPr>
          <p:cNvPr id="33" name="Picture 32"/>
          <p:cNvPicPr>
            <a:picLocks noChangeAspect="1"/>
          </p:cNvPicPr>
          <p:nvPr/>
        </p:nvPicPr>
        <p:blipFill>
          <a:blip r:embed="rId4">
            <a:duotone>
              <a:schemeClr val="accent1">
                <a:shade val="45000"/>
                <a:satMod val="135000"/>
              </a:schemeClr>
              <a:prstClr val="white"/>
            </a:duotone>
          </a:blip>
          <a:stretch>
            <a:fillRect/>
          </a:stretch>
        </p:blipFill>
        <p:spPr>
          <a:xfrm rot="5400000">
            <a:off x="1972458" y="4800349"/>
            <a:ext cx="165100" cy="368300"/>
          </a:xfrm>
          <a:prstGeom prst="rect">
            <a:avLst/>
          </a:prstGeom>
        </p:spPr>
      </p:pic>
      <p:sp>
        <p:nvSpPr>
          <p:cNvPr id="34" name="TextBox 33"/>
          <p:cNvSpPr txBox="1"/>
          <p:nvPr/>
        </p:nvSpPr>
        <p:spPr>
          <a:xfrm>
            <a:off x="799588" y="3855596"/>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7 week exposure: February 4, 2017 to April 8, 2017</a:t>
            </a:r>
            <a:endParaRPr lang="en-US" sz="1600" b="1" dirty="0">
              <a:solidFill>
                <a:schemeClr val="bg1"/>
              </a:solidFill>
            </a:endParaRPr>
          </a:p>
        </p:txBody>
      </p:sp>
      <p:sp>
        <p:nvSpPr>
          <p:cNvPr id="61" name="TextBox 60"/>
          <p:cNvSpPr txBox="1"/>
          <p:nvPr/>
        </p:nvSpPr>
        <p:spPr>
          <a:xfrm>
            <a:off x="759801" y="1226803"/>
            <a:ext cx="6714566" cy="923330"/>
          </a:xfrm>
          <a:prstGeom prst="rect">
            <a:avLst/>
          </a:prstGeom>
          <a:noFill/>
        </p:spPr>
        <p:txBody>
          <a:bodyPr wrap="square" rtlCol="0">
            <a:spAutoFit/>
          </a:bodyPr>
          <a:lstStyle/>
          <a:p>
            <a:pPr algn="ctr"/>
            <a:r>
              <a:rPr lang="en-US" b="1" dirty="0" smtClean="0">
                <a:solidFill>
                  <a:schemeClr val="accent1"/>
                </a:solidFill>
              </a:rPr>
              <a:t>Hypothesis</a:t>
            </a:r>
            <a:r>
              <a:rPr lang="en-US" dirty="0" smtClean="0"/>
              <a:t>: Environmental conditions will result in a change in methylation that corresponds with regulation in environmental response genes</a:t>
            </a:r>
            <a:endParaRPr lang="en-US" dirty="0"/>
          </a:p>
        </p:txBody>
      </p:sp>
    </p:spTree>
    <p:extLst>
      <p:ext uri="{BB962C8B-B14F-4D97-AF65-F5344CB8AC3E}">
        <p14:creationId xmlns:p14="http://schemas.microsoft.com/office/powerpoint/2010/main" val="69895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Pacific oysters and Ocean Acidification</a:t>
            </a:r>
            <a:r>
              <a:rPr lang="en-US" sz="3200" dirty="0"/>
              <a:t>: Reproduction</a:t>
            </a:r>
          </a:p>
        </p:txBody>
      </p:sp>
      <p:sp>
        <p:nvSpPr>
          <p:cNvPr id="3" name="Content Placeholder 2"/>
          <p:cNvSpPr>
            <a:spLocks noGrp="1"/>
          </p:cNvSpPr>
          <p:nvPr>
            <p:ph idx="1"/>
          </p:nvPr>
        </p:nvSpPr>
        <p:spPr>
          <a:xfrm>
            <a:off x="8161390" y="2721318"/>
            <a:ext cx="3654857" cy="3157903"/>
          </a:xfrm>
        </p:spPr>
        <p:txBody>
          <a:bodyPr anchor="t">
            <a:normAutofit/>
          </a:bodyPr>
          <a:lstStyle/>
          <a:p>
            <a:pPr>
              <a:buClr>
                <a:schemeClr val="bg1"/>
              </a:buClr>
            </a:pPr>
            <a:r>
              <a:rPr lang="en-US" dirty="0" smtClean="0">
                <a:solidFill>
                  <a:srgbClr val="FFFFFF"/>
                </a:solidFill>
              </a:rPr>
              <a:t>Remaining oysters conditioned 2 months after end of exposure</a:t>
            </a:r>
            <a:endParaRPr lang="en-US" dirty="0">
              <a:solidFill>
                <a:srgbClr val="FFFFFF"/>
              </a:solidFill>
            </a:endParaRPr>
          </a:p>
          <a:p>
            <a:pPr>
              <a:buClr>
                <a:schemeClr val="bg1"/>
              </a:buClr>
            </a:pPr>
            <a:r>
              <a:rPr lang="en-US" dirty="0" smtClean="0">
                <a:solidFill>
                  <a:srgbClr val="FFFFFF"/>
                </a:solidFill>
              </a:rPr>
              <a:t>Stripped spawned to create three female egg pools</a:t>
            </a:r>
          </a:p>
          <a:p>
            <a:pPr>
              <a:buClr>
                <a:schemeClr val="bg1"/>
              </a:buClr>
            </a:pPr>
            <a:r>
              <a:rPr lang="en-US" dirty="0" smtClean="0">
                <a:solidFill>
                  <a:srgbClr val="FFFFFF"/>
                </a:solidFill>
              </a:rPr>
              <a:t>Crossed individual males with egg pools</a:t>
            </a:r>
          </a:p>
          <a:p>
            <a:pPr>
              <a:buClr>
                <a:schemeClr val="bg1"/>
              </a:buClr>
            </a:pPr>
            <a:r>
              <a:rPr lang="en-US" dirty="0" smtClean="0">
                <a:solidFill>
                  <a:srgbClr val="FFFFFF"/>
                </a:solidFill>
              </a:rPr>
              <a:t>Calculated hatch rate after 24 hours of fertilization</a:t>
            </a:r>
          </a:p>
        </p:txBody>
      </p:sp>
      <p:sp>
        <p:nvSpPr>
          <p:cNvPr id="55" name="TextBox 54"/>
          <p:cNvSpPr txBox="1"/>
          <p:nvPr/>
        </p:nvSpPr>
        <p:spPr>
          <a:xfrm>
            <a:off x="739906" y="1504838"/>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How does parental stress affect reproduction?</a:t>
            </a:r>
            <a:endParaRPr lang="en-US" sz="1600" b="1" dirty="0">
              <a:solidFill>
                <a:schemeClr val="bg1"/>
              </a:solidFill>
            </a:endParaRPr>
          </a:p>
        </p:txBody>
      </p:sp>
      <p:sp>
        <p:nvSpPr>
          <p:cNvPr id="60" name="TextBox 59"/>
          <p:cNvSpPr txBox="1"/>
          <p:nvPr/>
        </p:nvSpPr>
        <p:spPr>
          <a:xfrm>
            <a:off x="739906" y="2136484"/>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13o sibling oysters</a:t>
            </a:r>
            <a:endParaRPr lang="en-US" dirty="0"/>
          </a:p>
        </p:txBody>
      </p:sp>
      <p:sp>
        <p:nvSpPr>
          <p:cNvPr id="25" name="TextBox 24"/>
          <p:cNvSpPr txBox="1"/>
          <p:nvPr/>
        </p:nvSpPr>
        <p:spPr>
          <a:xfrm>
            <a:off x="720013" y="570787"/>
            <a:ext cx="6714566" cy="923330"/>
          </a:xfrm>
          <a:prstGeom prst="rect">
            <a:avLst/>
          </a:prstGeom>
          <a:noFill/>
        </p:spPr>
        <p:txBody>
          <a:bodyPr wrap="square" rtlCol="0">
            <a:spAutoFit/>
          </a:bodyPr>
          <a:lstStyle/>
          <a:p>
            <a:pPr algn="ctr"/>
            <a:r>
              <a:rPr lang="en-US" b="1" dirty="0" smtClean="0">
                <a:solidFill>
                  <a:schemeClr val="accent1"/>
                </a:solidFill>
              </a:rPr>
              <a:t>Hypothesis</a:t>
            </a:r>
            <a:r>
              <a:rPr lang="en-US" dirty="0" smtClean="0"/>
              <a:t>: Low pH conditions will negatively affect gonad maturation, egg production, and larval output. The heat shock will not affect egg production and larval output.</a:t>
            </a:r>
            <a:endParaRPr lang="en-US" dirty="0"/>
          </a:p>
        </p:txBody>
      </p:sp>
      <p:sp>
        <p:nvSpPr>
          <p:cNvPr id="28" name="TextBox 27"/>
          <p:cNvSpPr txBox="1"/>
          <p:nvPr/>
        </p:nvSpPr>
        <p:spPr>
          <a:xfrm>
            <a:off x="759800" y="3148668"/>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Strip spawning and fertilization: July 30, 2017</a:t>
            </a:r>
            <a:endParaRPr lang="en-US" sz="1600" b="1" dirty="0">
              <a:solidFill>
                <a:schemeClr val="bg1"/>
              </a:solidFill>
            </a:endParaRPr>
          </a:p>
        </p:txBody>
      </p:sp>
      <p:grpSp>
        <p:nvGrpSpPr>
          <p:cNvPr id="100" name="Group 99"/>
          <p:cNvGrpSpPr/>
          <p:nvPr/>
        </p:nvGrpSpPr>
        <p:grpSpPr>
          <a:xfrm>
            <a:off x="473003" y="3672995"/>
            <a:ext cx="6977825" cy="2714757"/>
            <a:chOff x="473003" y="3901594"/>
            <a:chExt cx="6977825" cy="2714757"/>
          </a:xfrm>
        </p:grpSpPr>
        <p:grpSp>
          <p:nvGrpSpPr>
            <p:cNvPr id="98" name="Group 97"/>
            <p:cNvGrpSpPr/>
            <p:nvPr/>
          </p:nvGrpSpPr>
          <p:grpSpPr>
            <a:xfrm>
              <a:off x="473003" y="3914749"/>
              <a:ext cx="5497316" cy="2696163"/>
              <a:chOff x="473003" y="3914749"/>
              <a:chExt cx="5497316" cy="2696163"/>
            </a:xfrm>
          </p:grpSpPr>
          <p:grpSp>
            <p:nvGrpSpPr>
              <p:cNvPr id="92" name="Group 91"/>
              <p:cNvGrpSpPr/>
              <p:nvPr/>
            </p:nvGrpSpPr>
            <p:grpSpPr>
              <a:xfrm>
                <a:off x="1188525" y="3914749"/>
                <a:ext cx="4029298" cy="1735457"/>
                <a:chOff x="745606" y="3914749"/>
                <a:chExt cx="4029298" cy="1735457"/>
              </a:xfrm>
            </p:grpSpPr>
            <p:sp>
              <p:nvSpPr>
                <p:cNvPr id="38" name="TextBox 37"/>
                <p:cNvSpPr txBox="1"/>
                <p:nvPr/>
              </p:nvSpPr>
              <p:spPr>
                <a:xfrm>
                  <a:off x="759800" y="5280874"/>
                  <a:ext cx="1315452" cy="369332"/>
                </a:xfrm>
                <a:prstGeom prst="rect">
                  <a:avLst/>
                </a:prstGeom>
                <a:solidFill>
                  <a:schemeClr val="accent6">
                    <a:lumMod val="20000"/>
                    <a:lumOff val="80000"/>
                  </a:schemeClr>
                </a:solidFill>
              </p:spPr>
              <p:txBody>
                <a:bodyPr wrap="square" rtlCol="0" anchor="ctr">
                  <a:spAutoFit/>
                </a:bodyPr>
                <a:lstStyle/>
                <a:p>
                  <a:pPr algn="ctr"/>
                  <a:r>
                    <a:rPr lang="en-US" dirty="0" smtClean="0"/>
                    <a:t>Pool (n=24 )</a:t>
                  </a:r>
                  <a:endParaRPr lang="en-US" dirty="0"/>
                </a:p>
              </p:txBody>
            </p:sp>
            <p:sp>
              <p:nvSpPr>
                <p:cNvPr id="39" name="TextBox 38"/>
                <p:cNvSpPr txBox="1"/>
                <p:nvPr/>
              </p:nvSpPr>
              <p:spPr>
                <a:xfrm>
                  <a:off x="3459358" y="5280874"/>
                  <a:ext cx="1315452" cy="369332"/>
                </a:xfrm>
                <a:prstGeom prst="rect">
                  <a:avLst/>
                </a:prstGeom>
                <a:solidFill>
                  <a:schemeClr val="accent3">
                    <a:lumMod val="20000"/>
                    <a:lumOff val="80000"/>
                  </a:schemeClr>
                </a:solidFill>
              </p:spPr>
              <p:txBody>
                <a:bodyPr wrap="square" rtlCol="0" anchor="ctr">
                  <a:spAutoFit/>
                </a:bodyPr>
                <a:lstStyle/>
                <a:p>
                  <a:pPr algn="ctr"/>
                  <a:r>
                    <a:rPr lang="en-US" dirty="0" smtClean="0"/>
                    <a:t>Pool (n=29)</a:t>
                  </a:r>
                  <a:endParaRPr lang="en-US" dirty="0"/>
                </a:p>
              </p:txBody>
            </p:sp>
            <p:grpSp>
              <p:nvGrpSpPr>
                <p:cNvPr id="4" name="Group 3"/>
                <p:cNvGrpSpPr/>
                <p:nvPr/>
              </p:nvGrpSpPr>
              <p:grpSpPr>
                <a:xfrm>
                  <a:off x="759800" y="4389514"/>
                  <a:ext cx="1313811" cy="369332"/>
                  <a:chOff x="759800" y="4011204"/>
                  <a:chExt cx="1313811" cy="369332"/>
                </a:xfrm>
              </p:grpSpPr>
              <p:sp>
                <p:nvSpPr>
                  <p:cNvPr id="29" name="TextBox 28"/>
                  <p:cNvSpPr txBox="1"/>
                  <p:nvPr/>
                </p:nvSpPr>
                <p:spPr>
                  <a:xfrm>
                    <a:off x="759800" y="4011204"/>
                    <a:ext cx="197463" cy="369332"/>
                  </a:xfrm>
                  <a:prstGeom prst="rect">
                    <a:avLst/>
                  </a:prstGeom>
                  <a:solidFill>
                    <a:schemeClr val="accent6">
                      <a:lumMod val="20000"/>
                      <a:lumOff val="80000"/>
                    </a:schemeClr>
                  </a:solidFill>
                </p:spPr>
                <p:txBody>
                  <a:bodyPr wrap="square" rtlCol="0" anchor="ctr">
                    <a:spAutoFit/>
                  </a:bodyPr>
                  <a:lstStyle/>
                  <a:p>
                    <a:pPr algn="ctr"/>
                    <a:r>
                      <a:rPr lang="en-US"/>
                      <a:t>1</a:t>
                    </a:r>
                    <a:endParaRPr lang="en-US" dirty="0"/>
                  </a:p>
                </p:txBody>
              </p:sp>
              <p:sp>
                <p:nvSpPr>
                  <p:cNvPr id="42" name="TextBox 41"/>
                  <p:cNvSpPr txBox="1"/>
                  <p:nvPr/>
                </p:nvSpPr>
                <p:spPr>
                  <a:xfrm>
                    <a:off x="980933"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smtClean="0"/>
                      <a:t>2</a:t>
                    </a:r>
                    <a:endParaRPr lang="en-US" dirty="0"/>
                  </a:p>
                </p:txBody>
              </p:sp>
              <p:sp>
                <p:nvSpPr>
                  <p:cNvPr id="43" name="TextBox 42"/>
                  <p:cNvSpPr txBox="1"/>
                  <p:nvPr/>
                </p:nvSpPr>
                <p:spPr>
                  <a:xfrm>
                    <a:off x="1205869"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3</a:t>
                    </a:r>
                  </a:p>
                </p:txBody>
              </p:sp>
              <p:sp>
                <p:nvSpPr>
                  <p:cNvPr id="44" name="TextBox 43"/>
                  <p:cNvSpPr txBox="1"/>
                  <p:nvPr/>
                </p:nvSpPr>
                <p:spPr>
                  <a:xfrm>
                    <a:off x="1434491"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4</a:t>
                    </a:r>
                  </a:p>
                </p:txBody>
              </p:sp>
              <p:sp>
                <p:nvSpPr>
                  <p:cNvPr id="45" name="TextBox 44"/>
                  <p:cNvSpPr txBox="1"/>
                  <p:nvPr/>
                </p:nvSpPr>
                <p:spPr>
                  <a:xfrm>
                    <a:off x="1653247"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5</a:t>
                    </a:r>
                  </a:p>
                </p:txBody>
              </p:sp>
              <p:sp>
                <p:nvSpPr>
                  <p:cNvPr id="46" name="TextBox 45"/>
                  <p:cNvSpPr txBox="1"/>
                  <p:nvPr/>
                </p:nvSpPr>
                <p:spPr>
                  <a:xfrm>
                    <a:off x="1876148" y="4011204"/>
                    <a:ext cx="197463" cy="369332"/>
                  </a:xfrm>
                  <a:prstGeom prst="rect">
                    <a:avLst/>
                  </a:prstGeom>
                  <a:solidFill>
                    <a:schemeClr val="accent6">
                      <a:lumMod val="20000"/>
                      <a:lumOff val="80000"/>
                    </a:schemeClr>
                  </a:solidFill>
                </p:spPr>
                <p:txBody>
                  <a:bodyPr wrap="square" rtlCol="0" anchor="ctr">
                    <a:spAutoFit/>
                  </a:bodyPr>
                  <a:lstStyle/>
                  <a:p>
                    <a:pPr algn="ctr"/>
                    <a:r>
                      <a:rPr lang="en-US" dirty="0"/>
                      <a:t>6</a:t>
                    </a:r>
                  </a:p>
                </p:txBody>
              </p:sp>
            </p:grpSp>
            <p:grpSp>
              <p:nvGrpSpPr>
                <p:cNvPr id="5" name="Group 4"/>
                <p:cNvGrpSpPr/>
                <p:nvPr/>
              </p:nvGrpSpPr>
              <p:grpSpPr>
                <a:xfrm>
                  <a:off x="3453365" y="4389514"/>
                  <a:ext cx="1313811" cy="369332"/>
                  <a:chOff x="3541107" y="4163604"/>
                  <a:chExt cx="1313811" cy="369332"/>
                </a:xfrm>
              </p:grpSpPr>
              <p:sp>
                <p:nvSpPr>
                  <p:cNvPr id="47" name="TextBox 46"/>
                  <p:cNvSpPr txBox="1"/>
                  <p:nvPr/>
                </p:nvSpPr>
                <p:spPr>
                  <a:xfrm>
                    <a:off x="3541107" y="4163604"/>
                    <a:ext cx="197463" cy="369332"/>
                  </a:xfrm>
                  <a:prstGeom prst="rect">
                    <a:avLst/>
                  </a:prstGeom>
                  <a:solidFill>
                    <a:schemeClr val="accent3">
                      <a:lumMod val="20000"/>
                      <a:lumOff val="80000"/>
                    </a:schemeClr>
                  </a:solidFill>
                </p:spPr>
                <p:txBody>
                  <a:bodyPr wrap="square" rtlCol="0" anchor="ctr">
                    <a:spAutoFit/>
                  </a:bodyPr>
                  <a:lstStyle/>
                  <a:p>
                    <a:pPr algn="ctr"/>
                    <a:r>
                      <a:rPr lang="en-US"/>
                      <a:t>1</a:t>
                    </a:r>
                    <a:endParaRPr lang="en-US" dirty="0"/>
                  </a:p>
                </p:txBody>
              </p:sp>
              <p:sp>
                <p:nvSpPr>
                  <p:cNvPr id="48" name="TextBox 47"/>
                  <p:cNvSpPr txBox="1"/>
                  <p:nvPr/>
                </p:nvSpPr>
                <p:spPr>
                  <a:xfrm>
                    <a:off x="3762240"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smtClean="0"/>
                      <a:t>2</a:t>
                    </a:r>
                    <a:endParaRPr lang="en-US" dirty="0"/>
                  </a:p>
                </p:txBody>
              </p:sp>
              <p:sp>
                <p:nvSpPr>
                  <p:cNvPr id="49" name="TextBox 48"/>
                  <p:cNvSpPr txBox="1"/>
                  <p:nvPr/>
                </p:nvSpPr>
                <p:spPr>
                  <a:xfrm>
                    <a:off x="3987176"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3</a:t>
                    </a:r>
                  </a:p>
                </p:txBody>
              </p:sp>
              <p:sp>
                <p:nvSpPr>
                  <p:cNvPr id="50" name="TextBox 49"/>
                  <p:cNvSpPr txBox="1"/>
                  <p:nvPr/>
                </p:nvSpPr>
                <p:spPr>
                  <a:xfrm>
                    <a:off x="4215798"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4</a:t>
                    </a:r>
                  </a:p>
                </p:txBody>
              </p:sp>
              <p:sp>
                <p:nvSpPr>
                  <p:cNvPr id="51" name="TextBox 50"/>
                  <p:cNvSpPr txBox="1"/>
                  <p:nvPr/>
                </p:nvSpPr>
                <p:spPr>
                  <a:xfrm>
                    <a:off x="4434554"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5</a:t>
                    </a:r>
                  </a:p>
                </p:txBody>
              </p:sp>
              <p:sp>
                <p:nvSpPr>
                  <p:cNvPr id="52" name="TextBox 51"/>
                  <p:cNvSpPr txBox="1"/>
                  <p:nvPr/>
                </p:nvSpPr>
                <p:spPr>
                  <a:xfrm>
                    <a:off x="4657455" y="4163604"/>
                    <a:ext cx="197463" cy="369332"/>
                  </a:xfrm>
                  <a:prstGeom prst="rect">
                    <a:avLst/>
                  </a:prstGeom>
                  <a:solidFill>
                    <a:schemeClr val="accent3">
                      <a:lumMod val="20000"/>
                      <a:lumOff val="80000"/>
                    </a:schemeClr>
                  </a:solidFill>
                </p:spPr>
                <p:txBody>
                  <a:bodyPr wrap="square" rtlCol="0" anchor="ctr">
                    <a:spAutoFit/>
                  </a:bodyPr>
                  <a:lstStyle/>
                  <a:p>
                    <a:pPr algn="ctr"/>
                    <a:r>
                      <a:rPr lang="en-US" dirty="0"/>
                      <a:t>6</a:t>
                    </a:r>
                  </a:p>
                </p:txBody>
              </p:sp>
            </p:grpSp>
            <p:sp>
              <p:nvSpPr>
                <p:cNvPr id="53" name="TextBox 52"/>
                <p:cNvSpPr txBox="1"/>
                <p:nvPr/>
              </p:nvSpPr>
              <p:spPr>
                <a:xfrm>
                  <a:off x="745606" y="3914749"/>
                  <a:ext cx="1315452" cy="369332"/>
                </a:xfrm>
                <a:prstGeom prst="rect">
                  <a:avLst/>
                </a:prstGeom>
                <a:solidFill>
                  <a:schemeClr val="accent6">
                    <a:lumMod val="20000"/>
                    <a:lumOff val="80000"/>
                  </a:schemeClr>
                </a:solidFill>
              </p:spPr>
              <p:txBody>
                <a:bodyPr wrap="square" rtlCol="0" anchor="ctr">
                  <a:spAutoFit/>
                </a:bodyPr>
                <a:lstStyle/>
                <a:p>
                  <a:pPr algn="ctr"/>
                  <a:r>
                    <a:rPr lang="en-US" dirty="0" smtClean="0"/>
                    <a:t>Low pH</a:t>
                  </a:r>
                  <a:endParaRPr lang="en-US" dirty="0"/>
                </a:p>
              </p:txBody>
            </p:sp>
            <p:sp>
              <p:nvSpPr>
                <p:cNvPr id="54" name="TextBox 53"/>
                <p:cNvSpPr txBox="1"/>
                <p:nvPr/>
              </p:nvSpPr>
              <p:spPr>
                <a:xfrm>
                  <a:off x="3459452" y="3914749"/>
                  <a:ext cx="1315452" cy="369332"/>
                </a:xfrm>
                <a:prstGeom prst="rect">
                  <a:avLst/>
                </a:prstGeom>
                <a:solidFill>
                  <a:schemeClr val="accent3">
                    <a:lumMod val="20000"/>
                    <a:lumOff val="80000"/>
                  </a:schemeClr>
                </a:solidFill>
              </p:spPr>
              <p:txBody>
                <a:bodyPr wrap="square" rtlCol="0" anchor="ctr">
                  <a:spAutoFit/>
                </a:bodyPr>
                <a:lstStyle/>
                <a:p>
                  <a:pPr algn="ctr"/>
                  <a:r>
                    <a:rPr lang="en-US" dirty="0" smtClean="0"/>
                    <a:t>Ambient</a:t>
                  </a:r>
                  <a:endParaRPr lang="en-US" dirty="0"/>
                </a:p>
              </p:txBody>
            </p:sp>
            <p:cxnSp>
              <p:nvCxnSpPr>
                <p:cNvPr id="76" name="Straight Arrow Connector 75"/>
                <p:cNvCxnSpPr/>
                <p:nvPr/>
              </p:nvCxnSpPr>
              <p:spPr>
                <a:xfrm>
                  <a:off x="1417526" y="4814944"/>
                  <a:ext cx="0" cy="3999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p:cNvCxnSpPr/>
                <p:nvPr/>
              </p:nvCxnSpPr>
              <p:spPr>
                <a:xfrm>
                  <a:off x="2140426" y="4836506"/>
                  <a:ext cx="1202849" cy="6290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4" name="Straight Arrow Connector 83"/>
                <p:cNvCxnSpPr/>
                <p:nvPr/>
              </p:nvCxnSpPr>
              <p:spPr>
                <a:xfrm flipH="1">
                  <a:off x="2203418" y="4836506"/>
                  <a:ext cx="1139857" cy="6290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8" name="Straight Arrow Connector 87"/>
                <p:cNvCxnSpPr/>
                <p:nvPr/>
              </p:nvCxnSpPr>
              <p:spPr>
                <a:xfrm>
                  <a:off x="4117084" y="4814944"/>
                  <a:ext cx="0" cy="3999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
            <p:nvSpPr>
              <p:cNvPr id="93" name="TextBox 92"/>
              <p:cNvSpPr txBox="1"/>
              <p:nvPr/>
            </p:nvSpPr>
            <p:spPr>
              <a:xfrm>
                <a:off x="473003" y="5964581"/>
                <a:ext cx="1315452" cy="646331"/>
              </a:xfrm>
              <a:prstGeom prst="rect">
                <a:avLst/>
              </a:prstGeom>
              <a:solidFill>
                <a:schemeClr val="accent6">
                  <a:lumMod val="20000"/>
                  <a:lumOff val="80000"/>
                </a:schemeClr>
              </a:solidFill>
            </p:spPr>
            <p:txBody>
              <a:bodyPr wrap="square" rtlCol="0" anchor="ctr">
                <a:spAutoFit/>
              </a:bodyPr>
              <a:lstStyle/>
              <a:p>
                <a:pPr algn="ctr"/>
                <a:r>
                  <a:rPr lang="en-US" dirty="0" smtClean="0"/>
                  <a:t>L x L</a:t>
                </a:r>
              </a:p>
              <a:p>
                <a:pPr algn="ctr"/>
                <a:r>
                  <a:rPr lang="en-US" dirty="0" smtClean="0"/>
                  <a:t>n=12</a:t>
                </a:r>
              </a:p>
            </p:txBody>
          </p:sp>
          <p:sp>
            <p:nvSpPr>
              <p:cNvPr id="95" name="TextBox 94"/>
              <p:cNvSpPr txBox="1"/>
              <p:nvPr/>
            </p:nvSpPr>
            <p:spPr>
              <a:xfrm>
                <a:off x="3255523" y="5964580"/>
                <a:ext cx="1315452" cy="646331"/>
              </a:xfrm>
              <a:prstGeom prst="rect">
                <a:avLst/>
              </a:prstGeom>
              <a:noFill/>
              <a:ln>
                <a:solidFill>
                  <a:schemeClr val="bg1">
                    <a:lumMod val="95000"/>
                  </a:schemeClr>
                </a:solidFill>
              </a:ln>
            </p:spPr>
            <p:txBody>
              <a:bodyPr wrap="square" rtlCol="0" anchor="ctr">
                <a:spAutoFit/>
              </a:bodyPr>
              <a:lstStyle/>
              <a:p>
                <a:pPr algn="ctr"/>
                <a:r>
                  <a:rPr lang="en-US" dirty="0" smtClean="0"/>
                  <a:t>A x </a:t>
                </a:r>
                <a:r>
                  <a:rPr lang="en-US" dirty="0"/>
                  <a:t>L</a:t>
                </a:r>
              </a:p>
              <a:p>
                <a:pPr algn="ctr"/>
                <a:r>
                  <a:rPr lang="en-US" dirty="0" smtClean="0"/>
                  <a:t>n=12</a:t>
                </a:r>
                <a:endParaRPr lang="en-US" dirty="0"/>
              </a:p>
            </p:txBody>
          </p:sp>
          <p:sp>
            <p:nvSpPr>
              <p:cNvPr id="96" name="TextBox 95"/>
              <p:cNvSpPr txBox="1"/>
              <p:nvPr/>
            </p:nvSpPr>
            <p:spPr>
              <a:xfrm>
                <a:off x="4654867" y="5964580"/>
                <a:ext cx="1315452" cy="646331"/>
              </a:xfrm>
              <a:prstGeom prst="rect">
                <a:avLst/>
              </a:prstGeom>
              <a:solidFill>
                <a:schemeClr val="accent3">
                  <a:lumMod val="20000"/>
                  <a:lumOff val="80000"/>
                </a:schemeClr>
              </a:solidFill>
            </p:spPr>
            <p:txBody>
              <a:bodyPr wrap="square" rtlCol="0" anchor="ctr">
                <a:spAutoFit/>
              </a:bodyPr>
              <a:lstStyle/>
              <a:p>
                <a:pPr algn="ctr"/>
                <a:r>
                  <a:rPr lang="en-US" dirty="0" smtClean="0"/>
                  <a:t>A x A</a:t>
                </a:r>
                <a:endParaRPr lang="en-US" dirty="0"/>
              </a:p>
              <a:p>
                <a:pPr algn="ctr"/>
                <a:r>
                  <a:rPr lang="en-US" dirty="0" smtClean="0"/>
                  <a:t>n=12</a:t>
                </a:r>
                <a:endParaRPr lang="en-US" dirty="0"/>
              </a:p>
            </p:txBody>
          </p:sp>
          <p:sp>
            <p:nvSpPr>
              <p:cNvPr id="94" name="TextBox 93"/>
              <p:cNvSpPr txBox="1"/>
              <p:nvPr/>
            </p:nvSpPr>
            <p:spPr>
              <a:xfrm>
                <a:off x="1869317" y="5964581"/>
                <a:ext cx="1315452" cy="646331"/>
              </a:xfrm>
              <a:prstGeom prst="rect">
                <a:avLst/>
              </a:prstGeom>
              <a:noFill/>
              <a:ln>
                <a:solidFill>
                  <a:schemeClr val="bg1">
                    <a:lumMod val="95000"/>
                  </a:schemeClr>
                </a:solidFill>
              </a:ln>
            </p:spPr>
            <p:txBody>
              <a:bodyPr wrap="square" rtlCol="0" anchor="ctr">
                <a:spAutoFit/>
              </a:bodyPr>
              <a:lstStyle/>
              <a:p>
                <a:pPr algn="ctr"/>
                <a:r>
                  <a:rPr lang="en-US" dirty="0"/>
                  <a:t>L x </a:t>
                </a:r>
                <a:r>
                  <a:rPr lang="en-US" dirty="0" smtClean="0"/>
                  <a:t>A</a:t>
                </a:r>
                <a:endParaRPr lang="en-US" dirty="0"/>
              </a:p>
              <a:p>
                <a:pPr algn="ctr"/>
                <a:r>
                  <a:rPr lang="en-US" dirty="0" smtClean="0"/>
                  <a:t>n=12</a:t>
                </a:r>
                <a:endParaRPr lang="en-US" dirty="0"/>
              </a:p>
            </p:txBody>
          </p:sp>
        </p:grpSp>
        <p:grpSp>
          <p:nvGrpSpPr>
            <p:cNvPr id="99" name="Group 98"/>
            <p:cNvGrpSpPr/>
            <p:nvPr/>
          </p:nvGrpSpPr>
          <p:grpSpPr>
            <a:xfrm>
              <a:off x="6120706" y="3901594"/>
              <a:ext cx="1330122" cy="2714757"/>
              <a:chOff x="6120706" y="3901594"/>
              <a:chExt cx="1330122" cy="2714757"/>
            </a:xfrm>
          </p:grpSpPr>
          <p:grpSp>
            <p:nvGrpSpPr>
              <p:cNvPr id="90" name="Group 89"/>
              <p:cNvGrpSpPr/>
              <p:nvPr/>
            </p:nvGrpSpPr>
            <p:grpSpPr>
              <a:xfrm>
                <a:off x="6120706" y="3901594"/>
                <a:ext cx="1330122" cy="1735457"/>
                <a:chOff x="6120706" y="3901594"/>
                <a:chExt cx="1330122" cy="1735457"/>
              </a:xfrm>
            </p:grpSpPr>
            <p:sp>
              <p:nvSpPr>
                <p:cNvPr id="40" name="TextBox 39"/>
                <p:cNvSpPr txBox="1"/>
                <p:nvPr/>
              </p:nvSpPr>
              <p:spPr>
                <a:xfrm>
                  <a:off x="6135376" y="5267719"/>
                  <a:ext cx="1315452" cy="369332"/>
                </a:xfrm>
                <a:prstGeom prst="rect">
                  <a:avLst/>
                </a:prstGeom>
                <a:solidFill>
                  <a:schemeClr val="accent4">
                    <a:lumMod val="20000"/>
                    <a:lumOff val="80000"/>
                  </a:schemeClr>
                </a:solidFill>
              </p:spPr>
              <p:txBody>
                <a:bodyPr wrap="square" rtlCol="0" anchor="ctr">
                  <a:spAutoFit/>
                </a:bodyPr>
                <a:lstStyle/>
                <a:p>
                  <a:pPr algn="ctr"/>
                  <a:r>
                    <a:rPr lang="en-US" dirty="0" smtClean="0"/>
                    <a:t>Pool (n=6)</a:t>
                  </a:r>
                  <a:endParaRPr lang="en-US" dirty="0"/>
                </a:p>
              </p:txBody>
            </p:sp>
            <p:grpSp>
              <p:nvGrpSpPr>
                <p:cNvPr id="8" name="Group 7"/>
                <p:cNvGrpSpPr/>
                <p:nvPr/>
              </p:nvGrpSpPr>
              <p:grpSpPr>
                <a:xfrm>
                  <a:off x="6120706" y="4388460"/>
                  <a:ext cx="1320342" cy="371441"/>
                  <a:chOff x="6063554" y="3996282"/>
                  <a:chExt cx="1320342" cy="371441"/>
                </a:xfrm>
              </p:grpSpPr>
              <p:sp>
                <p:nvSpPr>
                  <p:cNvPr id="31" name="TextBox 30"/>
                  <p:cNvSpPr txBox="1"/>
                  <p:nvPr/>
                </p:nvSpPr>
                <p:spPr>
                  <a:xfrm>
                    <a:off x="6063554" y="3998391"/>
                    <a:ext cx="551176" cy="369332"/>
                  </a:xfrm>
                  <a:prstGeom prst="rect">
                    <a:avLst/>
                  </a:prstGeom>
                  <a:solidFill>
                    <a:schemeClr val="accent4">
                      <a:lumMod val="20000"/>
                      <a:lumOff val="80000"/>
                    </a:schemeClr>
                  </a:solidFill>
                </p:spPr>
                <p:txBody>
                  <a:bodyPr wrap="square" rtlCol="0" anchor="ctr">
                    <a:spAutoFit/>
                  </a:bodyPr>
                  <a:lstStyle/>
                  <a:p>
                    <a:pPr algn="ctr"/>
                    <a:r>
                      <a:rPr lang="en-US" dirty="0" smtClean="0"/>
                      <a:t>1</a:t>
                    </a:r>
                    <a:endParaRPr lang="en-US" dirty="0"/>
                  </a:p>
                </p:txBody>
              </p:sp>
              <p:sp>
                <p:nvSpPr>
                  <p:cNvPr id="41" name="TextBox 40"/>
                  <p:cNvSpPr txBox="1"/>
                  <p:nvPr/>
                </p:nvSpPr>
                <p:spPr>
                  <a:xfrm>
                    <a:off x="6832720" y="3996282"/>
                    <a:ext cx="551176" cy="369332"/>
                  </a:xfrm>
                  <a:prstGeom prst="rect">
                    <a:avLst/>
                  </a:prstGeom>
                  <a:solidFill>
                    <a:schemeClr val="accent4">
                      <a:lumMod val="20000"/>
                      <a:lumOff val="80000"/>
                    </a:schemeClr>
                  </a:solidFill>
                </p:spPr>
                <p:txBody>
                  <a:bodyPr wrap="square" rtlCol="0" anchor="ctr">
                    <a:spAutoFit/>
                  </a:bodyPr>
                  <a:lstStyle/>
                  <a:p>
                    <a:pPr algn="ctr"/>
                    <a:r>
                      <a:rPr lang="en-US" dirty="0"/>
                      <a:t>2</a:t>
                    </a:r>
                  </a:p>
                </p:txBody>
              </p:sp>
            </p:grpSp>
            <p:sp>
              <p:nvSpPr>
                <p:cNvPr id="57" name="TextBox 56"/>
                <p:cNvSpPr txBox="1"/>
                <p:nvPr/>
              </p:nvSpPr>
              <p:spPr>
                <a:xfrm>
                  <a:off x="6121182" y="3901594"/>
                  <a:ext cx="1315452" cy="369332"/>
                </a:xfrm>
                <a:prstGeom prst="rect">
                  <a:avLst/>
                </a:prstGeom>
                <a:solidFill>
                  <a:schemeClr val="accent4">
                    <a:lumMod val="20000"/>
                    <a:lumOff val="80000"/>
                  </a:schemeClr>
                </a:solidFill>
              </p:spPr>
              <p:txBody>
                <a:bodyPr wrap="square" rtlCol="0" anchor="ctr">
                  <a:spAutoFit/>
                </a:bodyPr>
                <a:lstStyle/>
                <a:p>
                  <a:pPr algn="ctr"/>
                  <a:r>
                    <a:rPr lang="en-US" dirty="0" smtClean="0"/>
                    <a:t>Heat Shock</a:t>
                  </a:r>
                  <a:endParaRPr lang="en-US" dirty="0"/>
                </a:p>
              </p:txBody>
            </p:sp>
            <p:cxnSp>
              <p:nvCxnSpPr>
                <p:cNvPr id="89" name="Straight Arrow Connector 88"/>
                <p:cNvCxnSpPr/>
                <p:nvPr/>
              </p:nvCxnSpPr>
              <p:spPr>
                <a:xfrm>
                  <a:off x="6796926" y="4814944"/>
                  <a:ext cx="0" cy="3999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97" name="TextBox 96"/>
              <p:cNvSpPr txBox="1"/>
              <p:nvPr/>
            </p:nvSpPr>
            <p:spPr>
              <a:xfrm>
                <a:off x="6125596" y="5970020"/>
                <a:ext cx="1315452" cy="646331"/>
              </a:xfrm>
              <a:prstGeom prst="rect">
                <a:avLst/>
              </a:prstGeom>
              <a:solidFill>
                <a:schemeClr val="accent4">
                  <a:lumMod val="20000"/>
                  <a:lumOff val="80000"/>
                </a:schemeClr>
              </a:solidFill>
            </p:spPr>
            <p:txBody>
              <a:bodyPr wrap="square" rtlCol="0" anchor="ctr">
                <a:spAutoFit/>
              </a:bodyPr>
              <a:lstStyle/>
              <a:p>
                <a:pPr algn="ctr"/>
                <a:r>
                  <a:rPr lang="en-US" dirty="0" smtClean="0"/>
                  <a:t>HS x HS</a:t>
                </a:r>
                <a:endParaRPr lang="en-US" dirty="0"/>
              </a:p>
              <a:p>
                <a:pPr algn="ctr"/>
                <a:r>
                  <a:rPr lang="en-US" dirty="0" smtClean="0"/>
                  <a:t>n=4</a:t>
                </a:r>
                <a:endParaRPr lang="en-US" dirty="0"/>
              </a:p>
            </p:txBody>
          </p:sp>
        </p:grpSp>
      </p:grpSp>
      <p:sp>
        <p:nvSpPr>
          <p:cNvPr id="58" name="TextBox 57"/>
          <p:cNvSpPr txBox="1"/>
          <p:nvPr/>
        </p:nvSpPr>
        <p:spPr>
          <a:xfrm>
            <a:off x="2496101" y="2000878"/>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20 </a:t>
            </a:r>
            <a:r>
              <a:rPr lang="en-US" smtClean="0"/>
              <a:t>“extra” sibling </a:t>
            </a:r>
            <a:r>
              <a:rPr lang="en-US" dirty="0" smtClean="0"/>
              <a:t>oysters</a:t>
            </a:r>
            <a:endParaRPr lang="en-US" dirty="0"/>
          </a:p>
        </p:txBody>
      </p:sp>
      <p:cxnSp>
        <p:nvCxnSpPr>
          <p:cNvPr id="7" name="Straight Connector 6"/>
          <p:cNvCxnSpPr/>
          <p:nvPr/>
        </p:nvCxnSpPr>
        <p:spPr>
          <a:xfrm>
            <a:off x="2274968" y="2005857"/>
            <a:ext cx="0" cy="1012184"/>
          </a:xfrm>
          <a:prstGeom prst="line">
            <a:avLst/>
          </a:prstGeom>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duotone>
              <a:schemeClr val="accent1">
                <a:shade val="45000"/>
                <a:satMod val="135000"/>
              </a:schemeClr>
              <a:prstClr val="white"/>
            </a:duotone>
          </a:blip>
          <a:stretch>
            <a:fillRect/>
          </a:stretch>
        </p:blipFill>
        <p:spPr>
          <a:xfrm rot="16200000">
            <a:off x="4017830" y="2328385"/>
            <a:ext cx="165100" cy="368300"/>
          </a:xfrm>
          <a:prstGeom prst="rect">
            <a:avLst/>
          </a:prstGeom>
        </p:spPr>
      </p:pic>
      <p:sp>
        <p:nvSpPr>
          <p:cNvPr id="61" name="TextBox 60"/>
          <p:cNvSpPr txBox="1"/>
          <p:nvPr/>
        </p:nvSpPr>
        <p:spPr>
          <a:xfrm>
            <a:off x="4319227" y="2005488"/>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Heat shock: 1 hour, 40ºC</a:t>
            </a:r>
            <a:endParaRPr lang="en-US" dirty="0"/>
          </a:p>
        </p:txBody>
      </p:sp>
      <p:sp>
        <p:nvSpPr>
          <p:cNvPr id="62" name="TextBox 61"/>
          <p:cNvSpPr txBox="1"/>
          <p:nvPr/>
        </p:nvSpPr>
        <p:spPr>
          <a:xfrm>
            <a:off x="6098390" y="1998099"/>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Return to ambient conditions</a:t>
            </a:r>
            <a:endParaRPr lang="en-US" dirty="0"/>
          </a:p>
        </p:txBody>
      </p:sp>
      <p:pic>
        <p:nvPicPr>
          <p:cNvPr id="63" name="Picture 62"/>
          <p:cNvPicPr>
            <a:picLocks noChangeAspect="1"/>
          </p:cNvPicPr>
          <p:nvPr/>
        </p:nvPicPr>
        <p:blipFill>
          <a:blip r:embed="rId3">
            <a:duotone>
              <a:schemeClr val="accent1">
                <a:shade val="45000"/>
                <a:satMod val="135000"/>
              </a:schemeClr>
              <a:prstClr val="white"/>
            </a:duotone>
          </a:blip>
          <a:stretch>
            <a:fillRect/>
          </a:stretch>
        </p:blipFill>
        <p:spPr>
          <a:xfrm rot="16200000">
            <a:off x="5829089" y="2328385"/>
            <a:ext cx="165100" cy="368300"/>
          </a:xfrm>
          <a:prstGeom prst="rect">
            <a:avLst/>
          </a:prstGeom>
        </p:spPr>
      </p:pic>
      <p:grpSp>
        <p:nvGrpSpPr>
          <p:cNvPr id="12" name="Group 11"/>
          <p:cNvGrpSpPr/>
          <p:nvPr/>
        </p:nvGrpSpPr>
        <p:grpSpPr>
          <a:xfrm>
            <a:off x="1859210" y="5735961"/>
            <a:ext cx="1325559" cy="651791"/>
            <a:chOff x="1859210" y="5735961"/>
            <a:chExt cx="1325559" cy="651791"/>
          </a:xfrm>
        </p:grpSpPr>
        <p:sp>
          <p:nvSpPr>
            <p:cNvPr id="64" name="TextBox 63"/>
            <p:cNvSpPr txBox="1"/>
            <p:nvPr/>
          </p:nvSpPr>
          <p:spPr>
            <a:xfrm>
              <a:off x="1859210" y="5735961"/>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66" name="TextBox 65"/>
            <p:cNvSpPr txBox="1"/>
            <p:nvPr/>
          </p:nvSpPr>
          <p:spPr>
            <a:xfrm>
              <a:off x="2492286" y="5735980"/>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10" name="TextBox 9"/>
            <p:cNvSpPr txBox="1"/>
            <p:nvPr/>
          </p:nvSpPr>
          <p:spPr>
            <a:xfrm>
              <a:off x="1867134" y="5741421"/>
              <a:ext cx="1314774" cy="646331"/>
            </a:xfrm>
            <a:prstGeom prst="rect">
              <a:avLst/>
            </a:prstGeom>
            <a:noFill/>
          </p:spPr>
          <p:txBody>
            <a:bodyPr wrap="square" rtlCol="0">
              <a:spAutoFit/>
            </a:bodyPr>
            <a:lstStyle/>
            <a:p>
              <a:pPr algn="ctr"/>
              <a:r>
                <a:rPr lang="en-US" dirty="0" smtClean="0"/>
                <a:t>L x A</a:t>
              </a:r>
            </a:p>
            <a:p>
              <a:pPr algn="ctr"/>
              <a:r>
                <a:rPr lang="en-US" dirty="0" smtClean="0"/>
                <a:t>n=12</a:t>
              </a:r>
              <a:endParaRPr lang="en-US" dirty="0"/>
            </a:p>
          </p:txBody>
        </p:sp>
      </p:grpSp>
      <p:grpSp>
        <p:nvGrpSpPr>
          <p:cNvPr id="14" name="Group 13"/>
          <p:cNvGrpSpPr/>
          <p:nvPr/>
        </p:nvGrpSpPr>
        <p:grpSpPr>
          <a:xfrm>
            <a:off x="3246973" y="5733056"/>
            <a:ext cx="1326185" cy="648524"/>
            <a:chOff x="3246973" y="5733056"/>
            <a:chExt cx="1326185" cy="648524"/>
          </a:xfrm>
        </p:grpSpPr>
        <p:sp>
          <p:nvSpPr>
            <p:cNvPr id="67" name="TextBox 66"/>
            <p:cNvSpPr txBox="1"/>
            <p:nvPr/>
          </p:nvSpPr>
          <p:spPr>
            <a:xfrm>
              <a:off x="3247599" y="5735249"/>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68" name="TextBox 67"/>
            <p:cNvSpPr txBox="1"/>
            <p:nvPr/>
          </p:nvSpPr>
          <p:spPr>
            <a:xfrm>
              <a:off x="3936266" y="5733056"/>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69" name="TextBox 68"/>
            <p:cNvSpPr txBox="1"/>
            <p:nvPr/>
          </p:nvSpPr>
          <p:spPr>
            <a:xfrm>
              <a:off x="3246973" y="5735249"/>
              <a:ext cx="1324001" cy="646331"/>
            </a:xfrm>
            <a:prstGeom prst="rect">
              <a:avLst/>
            </a:prstGeom>
            <a:noFill/>
          </p:spPr>
          <p:txBody>
            <a:bodyPr wrap="square" rtlCol="0">
              <a:spAutoFit/>
            </a:bodyPr>
            <a:lstStyle/>
            <a:p>
              <a:pPr algn="ctr"/>
              <a:r>
                <a:rPr lang="en-US" dirty="0" smtClean="0"/>
                <a:t>A x L</a:t>
              </a:r>
            </a:p>
            <a:p>
              <a:pPr algn="ctr"/>
              <a:r>
                <a:rPr lang="en-US" dirty="0" smtClean="0"/>
                <a:t>n=12</a:t>
              </a:r>
              <a:endParaRPr lang="en-US" dirty="0"/>
            </a:p>
          </p:txBody>
        </p:sp>
      </p:grpSp>
      <p:sp>
        <p:nvSpPr>
          <p:cNvPr id="71" name="TextBox 70"/>
          <p:cNvSpPr txBox="1"/>
          <p:nvPr/>
        </p:nvSpPr>
        <p:spPr>
          <a:xfrm>
            <a:off x="445537" y="4190638"/>
            <a:ext cx="685192"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Sperm</a:t>
            </a:r>
            <a:endParaRPr lang="en-US" sz="1400" dirty="0"/>
          </a:p>
        </p:txBody>
      </p:sp>
      <p:sp>
        <p:nvSpPr>
          <p:cNvPr id="72" name="TextBox 71"/>
          <p:cNvSpPr txBox="1"/>
          <p:nvPr/>
        </p:nvSpPr>
        <p:spPr>
          <a:xfrm>
            <a:off x="454938" y="5083075"/>
            <a:ext cx="685192"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Eggs</a:t>
            </a:r>
            <a:endParaRPr lang="en-US" sz="1400" dirty="0"/>
          </a:p>
        </p:txBody>
      </p:sp>
      <p:sp>
        <p:nvSpPr>
          <p:cNvPr id="73" name="TextBox 72"/>
          <p:cNvSpPr txBox="1"/>
          <p:nvPr/>
        </p:nvSpPr>
        <p:spPr>
          <a:xfrm>
            <a:off x="473003" y="6436677"/>
            <a:ext cx="6961576"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Individual males were crossed with females, and each cross had a replicate.</a:t>
            </a:r>
            <a:endParaRPr lang="en-US" sz="1400" dirty="0"/>
          </a:p>
        </p:txBody>
      </p:sp>
    </p:spTree>
    <p:extLst>
      <p:ext uri="{BB962C8B-B14F-4D97-AF65-F5344CB8AC3E}">
        <p14:creationId xmlns:p14="http://schemas.microsoft.com/office/powerpoint/2010/main" val="134422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Pacific oysters and Ocean Acidification</a:t>
            </a:r>
            <a:r>
              <a:rPr lang="en-US" sz="3200" dirty="0"/>
              <a:t>: </a:t>
            </a:r>
            <a:r>
              <a:rPr lang="en-US" sz="3200" dirty="0" smtClean="0"/>
              <a:t/>
            </a:r>
            <a:br>
              <a:rPr lang="en-US" sz="3200" dirty="0" smtClean="0"/>
            </a:br>
            <a:r>
              <a:rPr lang="en-US" sz="3200" dirty="0" smtClean="0"/>
              <a:t>Larval Mortality</a:t>
            </a:r>
            <a:endParaRPr lang="en-US" sz="3200" dirty="0"/>
          </a:p>
        </p:txBody>
      </p:sp>
      <p:sp>
        <p:nvSpPr>
          <p:cNvPr id="3" name="Content Placeholder 2"/>
          <p:cNvSpPr>
            <a:spLocks noGrp="1"/>
          </p:cNvSpPr>
          <p:nvPr>
            <p:ph idx="1"/>
          </p:nvPr>
        </p:nvSpPr>
        <p:spPr>
          <a:xfrm>
            <a:off x="8161390" y="2735606"/>
            <a:ext cx="3654857" cy="3157903"/>
          </a:xfrm>
        </p:spPr>
        <p:txBody>
          <a:bodyPr anchor="t">
            <a:noAutofit/>
          </a:bodyPr>
          <a:lstStyle/>
          <a:p>
            <a:pPr>
              <a:buClr>
                <a:schemeClr val="bg1"/>
              </a:buClr>
            </a:pPr>
            <a:r>
              <a:rPr lang="en-US" dirty="0" smtClean="0">
                <a:solidFill>
                  <a:srgbClr val="FFFFFF"/>
                </a:solidFill>
              </a:rPr>
              <a:t>Larvae counted and sampled every other day</a:t>
            </a:r>
          </a:p>
          <a:p>
            <a:pPr>
              <a:buClr>
                <a:schemeClr val="bg1"/>
              </a:buClr>
            </a:pPr>
            <a:r>
              <a:rPr lang="en-US" dirty="0" smtClean="0">
                <a:solidFill>
                  <a:srgbClr val="FFFFFF"/>
                </a:solidFill>
              </a:rPr>
              <a:t>Did not grow after first week</a:t>
            </a:r>
          </a:p>
          <a:p>
            <a:pPr>
              <a:buClr>
                <a:schemeClr val="bg1"/>
              </a:buClr>
            </a:pPr>
            <a:r>
              <a:rPr lang="en-US" dirty="0" smtClean="0">
                <a:solidFill>
                  <a:srgbClr val="FFFFFF"/>
                </a:solidFill>
              </a:rPr>
              <a:t>Sampled 10,000 larvae per cross August 15, 2017</a:t>
            </a:r>
          </a:p>
          <a:p>
            <a:pPr>
              <a:buClr>
                <a:schemeClr val="bg1"/>
              </a:buClr>
            </a:pPr>
            <a:r>
              <a:rPr lang="en-US" dirty="0" smtClean="0">
                <a:solidFill>
                  <a:srgbClr val="FFFFFF"/>
                </a:solidFill>
              </a:rPr>
              <a:t>Remaining larvae collected and experiment terminated August 17, 2017</a:t>
            </a:r>
            <a:endParaRPr lang="en-US" dirty="0">
              <a:solidFill>
                <a:srgbClr val="FFFFFF"/>
              </a:solidFill>
            </a:endParaRPr>
          </a:p>
        </p:txBody>
      </p:sp>
      <p:sp>
        <p:nvSpPr>
          <p:cNvPr id="55" name="TextBox 54"/>
          <p:cNvSpPr txBox="1"/>
          <p:nvPr/>
        </p:nvSpPr>
        <p:spPr>
          <a:xfrm>
            <a:off x="759801" y="1932614"/>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How does parental exposure affect larval fitness?</a:t>
            </a:r>
            <a:endParaRPr lang="en-US" sz="1600" b="1" dirty="0">
              <a:solidFill>
                <a:schemeClr val="bg1"/>
              </a:solidFill>
            </a:endParaRPr>
          </a:p>
        </p:txBody>
      </p:sp>
      <p:sp>
        <p:nvSpPr>
          <p:cNvPr id="56" name="TextBox 55"/>
          <p:cNvSpPr txBox="1"/>
          <p:nvPr/>
        </p:nvSpPr>
        <p:spPr>
          <a:xfrm>
            <a:off x="739906" y="3818347"/>
            <a:ext cx="6674779" cy="338554"/>
          </a:xfrm>
          <a:prstGeom prst="rect">
            <a:avLst/>
          </a:prstGeom>
          <a:solidFill>
            <a:schemeClr val="accent1"/>
          </a:solidFill>
        </p:spPr>
        <p:txBody>
          <a:bodyPr wrap="square" rtlCol="0">
            <a:spAutoFit/>
          </a:bodyPr>
          <a:lstStyle/>
          <a:p>
            <a:pPr algn="ctr"/>
            <a:r>
              <a:rPr lang="en-US" sz="1600" b="1" dirty="0" smtClean="0">
                <a:solidFill>
                  <a:schemeClr val="bg1"/>
                </a:solidFill>
              </a:rPr>
              <a:t>Larval growth: August 1, 2017 to August 17, 2017</a:t>
            </a:r>
            <a:endParaRPr lang="en-US" sz="1600" b="1" dirty="0">
              <a:solidFill>
                <a:schemeClr val="bg1"/>
              </a:solidFill>
            </a:endParaRPr>
          </a:p>
        </p:txBody>
      </p:sp>
      <p:sp>
        <p:nvSpPr>
          <p:cNvPr id="25" name="TextBox 24"/>
          <p:cNvSpPr txBox="1"/>
          <p:nvPr/>
        </p:nvSpPr>
        <p:spPr>
          <a:xfrm>
            <a:off x="720013" y="942264"/>
            <a:ext cx="6714566" cy="646331"/>
          </a:xfrm>
          <a:prstGeom prst="rect">
            <a:avLst/>
          </a:prstGeom>
          <a:noFill/>
        </p:spPr>
        <p:txBody>
          <a:bodyPr wrap="square" rtlCol="0">
            <a:spAutoFit/>
          </a:bodyPr>
          <a:lstStyle/>
          <a:p>
            <a:pPr algn="ctr"/>
            <a:r>
              <a:rPr lang="en-US" b="1" dirty="0" smtClean="0">
                <a:solidFill>
                  <a:schemeClr val="accent1"/>
                </a:solidFill>
              </a:rPr>
              <a:t>Hypothesis</a:t>
            </a:r>
            <a:r>
              <a:rPr lang="en-US" dirty="0" smtClean="0"/>
              <a:t>: Environmentally-induced methylation patterns inherited by offspring will affect larval mortality</a:t>
            </a:r>
            <a:endParaRPr lang="en-US" dirty="0"/>
          </a:p>
        </p:txBody>
      </p:sp>
      <p:sp>
        <p:nvSpPr>
          <p:cNvPr id="27" name="TextBox 26"/>
          <p:cNvSpPr txBox="1"/>
          <p:nvPr/>
        </p:nvSpPr>
        <p:spPr>
          <a:xfrm>
            <a:off x="739907" y="5276180"/>
            <a:ext cx="6694674" cy="338554"/>
          </a:xfrm>
          <a:prstGeom prst="rect">
            <a:avLst/>
          </a:prstGeom>
          <a:solidFill>
            <a:schemeClr val="accent1"/>
          </a:solidFill>
        </p:spPr>
        <p:txBody>
          <a:bodyPr wrap="square" rtlCol="0">
            <a:spAutoFit/>
          </a:bodyPr>
          <a:lstStyle/>
          <a:p>
            <a:pPr algn="ctr"/>
            <a:r>
              <a:rPr lang="en-US" sz="1600" b="1" dirty="0" smtClean="0">
                <a:solidFill>
                  <a:schemeClr val="bg1"/>
                </a:solidFill>
              </a:rPr>
              <a:t>Experiment terminated: August 17, 2017</a:t>
            </a:r>
            <a:endParaRPr lang="en-US" sz="1600" b="1" dirty="0">
              <a:solidFill>
                <a:schemeClr val="bg1"/>
              </a:solidFill>
            </a:endParaRPr>
          </a:p>
        </p:txBody>
      </p:sp>
      <p:grpSp>
        <p:nvGrpSpPr>
          <p:cNvPr id="41" name="Group 40"/>
          <p:cNvGrpSpPr/>
          <p:nvPr/>
        </p:nvGrpSpPr>
        <p:grpSpPr>
          <a:xfrm>
            <a:off x="593273" y="2434763"/>
            <a:ext cx="6968045" cy="658866"/>
            <a:chOff x="593273" y="3735018"/>
            <a:chExt cx="6968045" cy="658866"/>
          </a:xfrm>
        </p:grpSpPr>
        <p:grpSp>
          <p:nvGrpSpPr>
            <p:cNvPr id="42" name="Group 41"/>
            <p:cNvGrpSpPr/>
            <p:nvPr/>
          </p:nvGrpSpPr>
          <p:grpSpPr>
            <a:xfrm>
              <a:off x="593273" y="3735018"/>
              <a:ext cx="6968045" cy="651771"/>
              <a:chOff x="473003" y="5735981"/>
              <a:chExt cx="6968045" cy="651771"/>
            </a:xfrm>
          </p:grpSpPr>
          <p:sp>
            <p:nvSpPr>
              <p:cNvPr id="51" name="TextBox 50"/>
              <p:cNvSpPr txBox="1"/>
              <p:nvPr/>
            </p:nvSpPr>
            <p:spPr>
              <a:xfrm>
                <a:off x="473003" y="5735982"/>
                <a:ext cx="1315452" cy="646331"/>
              </a:xfrm>
              <a:prstGeom prst="rect">
                <a:avLst/>
              </a:prstGeom>
              <a:solidFill>
                <a:schemeClr val="accent6">
                  <a:lumMod val="20000"/>
                  <a:lumOff val="80000"/>
                </a:schemeClr>
              </a:solidFill>
            </p:spPr>
            <p:txBody>
              <a:bodyPr wrap="square" rtlCol="0" anchor="ctr">
                <a:spAutoFit/>
              </a:bodyPr>
              <a:lstStyle/>
              <a:p>
                <a:pPr algn="ctr"/>
                <a:r>
                  <a:rPr lang="en-US" dirty="0" smtClean="0"/>
                  <a:t>L x L</a:t>
                </a:r>
              </a:p>
              <a:p>
                <a:pPr algn="ctr"/>
                <a:r>
                  <a:rPr lang="en-US" dirty="0" smtClean="0"/>
                  <a:t>n=5</a:t>
                </a:r>
              </a:p>
            </p:txBody>
          </p:sp>
          <p:sp>
            <p:nvSpPr>
              <p:cNvPr id="52" name="TextBox 51"/>
              <p:cNvSpPr txBox="1"/>
              <p:nvPr/>
            </p:nvSpPr>
            <p:spPr>
              <a:xfrm>
                <a:off x="4712447" y="5735981"/>
                <a:ext cx="1315452" cy="646331"/>
              </a:xfrm>
              <a:prstGeom prst="rect">
                <a:avLst/>
              </a:prstGeom>
              <a:solidFill>
                <a:schemeClr val="accent3">
                  <a:lumMod val="20000"/>
                  <a:lumOff val="80000"/>
                </a:schemeClr>
              </a:solidFill>
            </p:spPr>
            <p:txBody>
              <a:bodyPr wrap="square" rtlCol="0" anchor="ctr">
                <a:spAutoFit/>
              </a:bodyPr>
              <a:lstStyle/>
              <a:p>
                <a:pPr algn="ctr"/>
                <a:r>
                  <a:rPr lang="en-US" dirty="0" smtClean="0"/>
                  <a:t>A x A</a:t>
                </a:r>
                <a:endParaRPr lang="en-US" dirty="0"/>
              </a:p>
              <a:p>
                <a:pPr algn="ctr"/>
                <a:r>
                  <a:rPr lang="en-US" dirty="0" smtClean="0"/>
                  <a:t>n=5</a:t>
                </a:r>
                <a:endParaRPr lang="en-US" dirty="0"/>
              </a:p>
            </p:txBody>
          </p:sp>
          <p:sp>
            <p:nvSpPr>
              <p:cNvPr id="53" name="TextBox 52"/>
              <p:cNvSpPr txBox="1"/>
              <p:nvPr/>
            </p:nvSpPr>
            <p:spPr>
              <a:xfrm>
                <a:off x="6125596" y="5741421"/>
                <a:ext cx="1315452" cy="646331"/>
              </a:xfrm>
              <a:prstGeom prst="rect">
                <a:avLst/>
              </a:prstGeom>
              <a:solidFill>
                <a:schemeClr val="accent4">
                  <a:lumMod val="20000"/>
                  <a:lumOff val="80000"/>
                </a:schemeClr>
              </a:solidFill>
            </p:spPr>
            <p:txBody>
              <a:bodyPr wrap="square" rtlCol="0" anchor="ctr">
                <a:spAutoFit/>
              </a:bodyPr>
              <a:lstStyle/>
              <a:p>
                <a:pPr algn="ctr"/>
                <a:r>
                  <a:rPr lang="en-US" dirty="0" smtClean="0"/>
                  <a:t>HS x HS</a:t>
                </a:r>
                <a:endParaRPr lang="en-US" dirty="0"/>
              </a:p>
              <a:p>
                <a:pPr algn="ctr"/>
                <a:r>
                  <a:rPr lang="en-US" dirty="0" smtClean="0"/>
                  <a:t>n=4</a:t>
                </a:r>
                <a:endParaRPr lang="en-US" dirty="0"/>
              </a:p>
            </p:txBody>
          </p:sp>
        </p:grpSp>
        <p:grpSp>
          <p:nvGrpSpPr>
            <p:cNvPr id="43" name="Group 42"/>
            <p:cNvGrpSpPr/>
            <p:nvPr/>
          </p:nvGrpSpPr>
          <p:grpSpPr>
            <a:xfrm>
              <a:off x="2001367" y="3742093"/>
              <a:ext cx="1325559" cy="651791"/>
              <a:chOff x="1859210" y="5735961"/>
              <a:chExt cx="1325559" cy="651791"/>
            </a:xfrm>
          </p:grpSpPr>
          <p:sp>
            <p:nvSpPr>
              <p:cNvPr id="48" name="TextBox 47"/>
              <p:cNvSpPr txBox="1"/>
              <p:nvPr/>
            </p:nvSpPr>
            <p:spPr>
              <a:xfrm>
                <a:off x="1859210" y="5735961"/>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49" name="TextBox 48"/>
              <p:cNvSpPr txBox="1"/>
              <p:nvPr/>
            </p:nvSpPr>
            <p:spPr>
              <a:xfrm>
                <a:off x="2492286" y="5735980"/>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50" name="TextBox 49"/>
              <p:cNvSpPr txBox="1"/>
              <p:nvPr/>
            </p:nvSpPr>
            <p:spPr>
              <a:xfrm>
                <a:off x="1867134" y="5741421"/>
                <a:ext cx="1314774" cy="646331"/>
              </a:xfrm>
              <a:prstGeom prst="rect">
                <a:avLst/>
              </a:prstGeom>
              <a:noFill/>
            </p:spPr>
            <p:txBody>
              <a:bodyPr wrap="square" rtlCol="0">
                <a:spAutoFit/>
              </a:bodyPr>
              <a:lstStyle/>
              <a:p>
                <a:pPr algn="ctr"/>
                <a:r>
                  <a:rPr lang="en-US" dirty="0" smtClean="0"/>
                  <a:t>L x A</a:t>
                </a:r>
              </a:p>
              <a:p>
                <a:pPr algn="ctr"/>
                <a:r>
                  <a:rPr lang="en-US" dirty="0" smtClean="0"/>
                  <a:t>n=12</a:t>
                </a:r>
                <a:endParaRPr lang="en-US" dirty="0"/>
              </a:p>
            </p:txBody>
          </p:sp>
        </p:grpSp>
        <p:grpSp>
          <p:nvGrpSpPr>
            <p:cNvPr id="44" name="Group 43"/>
            <p:cNvGrpSpPr/>
            <p:nvPr/>
          </p:nvGrpSpPr>
          <p:grpSpPr>
            <a:xfrm>
              <a:off x="3434636" y="3742093"/>
              <a:ext cx="1326185" cy="648524"/>
              <a:chOff x="3246973" y="5733056"/>
              <a:chExt cx="1326185" cy="648524"/>
            </a:xfrm>
          </p:grpSpPr>
          <p:sp>
            <p:nvSpPr>
              <p:cNvPr id="45" name="TextBox 44"/>
              <p:cNvSpPr txBox="1"/>
              <p:nvPr/>
            </p:nvSpPr>
            <p:spPr>
              <a:xfrm>
                <a:off x="3247599" y="5735249"/>
                <a:ext cx="692483" cy="646331"/>
              </a:xfrm>
              <a:prstGeom prst="rect">
                <a:avLst/>
              </a:prstGeom>
              <a:solidFill>
                <a:schemeClr val="accent3">
                  <a:lumMod val="20000"/>
                  <a:lumOff val="80000"/>
                </a:schemeClr>
              </a:solidFill>
            </p:spPr>
            <p:txBody>
              <a:bodyPr wrap="square" rtlCol="0" anchor="ctr">
                <a:spAutoFit/>
              </a:bodyPr>
              <a:lstStyle/>
              <a:p>
                <a:pPr algn="ctr"/>
                <a:endParaRPr lang="en-US" dirty="0"/>
              </a:p>
            </p:txBody>
          </p:sp>
          <p:sp>
            <p:nvSpPr>
              <p:cNvPr id="46" name="TextBox 45"/>
              <p:cNvSpPr txBox="1"/>
              <p:nvPr/>
            </p:nvSpPr>
            <p:spPr>
              <a:xfrm>
                <a:off x="3936266" y="5733056"/>
                <a:ext cx="636892" cy="648524"/>
              </a:xfrm>
              <a:prstGeom prst="rect">
                <a:avLst/>
              </a:prstGeom>
              <a:solidFill>
                <a:schemeClr val="accent6">
                  <a:lumMod val="20000"/>
                  <a:lumOff val="80000"/>
                </a:schemeClr>
              </a:solidFill>
            </p:spPr>
            <p:txBody>
              <a:bodyPr wrap="square" rtlCol="0" anchor="ctr">
                <a:spAutoFit/>
              </a:bodyPr>
              <a:lstStyle/>
              <a:p>
                <a:pPr algn="ctr"/>
                <a:endParaRPr lang="en-US" dirty="0" smtClean="0"/>
              </a:p>
            </p:txBody>
          </p:sp>
          <p:sp>
            <p:nvSpPr>
              <p:cNvPr id="47" name="TextBox 46"/>
              <p:cNvSpPr txBox="1"/>
              <p:nvPr/>
            </p:nvSpPr>
            <p:spPr>
              <a:xfrm>
                <a:off x="3246973" y="5735249"/>
                <a:ext cx="1324001" cy="646331"/>
              </a:xfrm>
              <a:prstGeom prst="rect">
                <a:avLst/>
              </a:prstGeom>
              <a:noFill/>
            </p:spPr>
            <p:txBody>
              <a:bodyPr wrap="square" rtlCol="0">
                <a:spAutoFit/>
              </a:bodyPr>
              <a:lstStyle/>
              <a:p>
                <a:pPr algn="ctr"/>
                <a:r>
                  <a:rPr lang="en-US" dirty="0" smtClean="0"/>
                  <a:t>A x L</a:t>
                </a:r>
              </a:p>
              <a:p>
                <a:pPr algn="ctr"/>
                <a:r>
                  <a:rPr lang="en-US" dirty="0" smtClean="0"/>
                  <a:t>n=12</a:t>
                </a:r>
                <a:endParaRPr lang="en-US" dirty="0"/>
              </a:p>
            </p:txBody>
          </p:sp>
        </p:grpSp>
      </p:grpSp>
      <p:sp>
        <p:nvSpPr>
          <p:cNvPr id="54" name="TextBox 53"/>
          <p:cNvSpPr txBox="1"/>
          <p:nvPr/>
        </p:nvSpPr>
        <p:spPr>
          <a:xfrm>
            <a:off x="739906" y="3147175"/>
            <a:ext cx="6674779" cy="523220"/>
          </a:xfrm>
          <a:prstGeom prst="rect">
            <a:avLst/>
          </a:prstGeom>
          <a:solidFill>
            <a:schemeClr val="accent1">
              <a:lumMod val="20000"/>
              <a:lumOff val="80000"/>
            </a:schemeClr>
          </a:solidFill>
        </p:spPr>
        <p:txBody>
          <a:bodyPr wrap="square" rtlCol="0" anchor="ctr">
            <a:spAutoFit/>
          </a:bodyPr>
          <a:lstStyle/>
          <a:p>
            <a:pPr algn="ctr"/>
            <a:r>
              <a:rPr lang="en-US" sz="1400" dirty="0" smtClean="0"/>
              <a:t>Individual crosses were pooled and redistributed in equal numbers. Any larvae that was not redistributed was kept and frozen.</a:t>
            </a:r>
            <a:endParaRPr lang="en-US" sz="1400" dirty="0"/>
          </a:p>
        </p:txBody>
      </p:sp>
      <p:sp>
        <p:nvSpPr>
          <p:cNvPr id="57" name="TextBox 56"/>
          <p:cNvSpPr txBox="1"/>
          <p:nvPr/>
        </p:nvSpPr>
        <p:spPr>
          <a:xfrm>
            <a:off x="739906" y="4358377"/>
            <a:ext cx="6674780"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Larvae did not grow after August 3, 2017. Populations started crashing.</a:t>
            </a:r>
            <a:endParaRPr lang="en-US" sz="1400" dirty="0"/>
          </a:p>
        </p:txBody>
      </p:sp>
      <p:sp>
        <p:nvSpPr>
          <p:cNvPr id="58" name="TextBox 57"/>
          <p:cNvSpPr txBox="1"/>
          <p:nvPr/>
        </p:nvSpPr>
        <p:spPr>
          <a:xfrm>
            <a:off x="739906" y="4780775"/>
            <a:ext cx="6674780"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10,000 larvae per population were sampled on August 15, 2017</a:t>
            </a:r>
            <a:endParaRPr lang="en-US" sz="1400" dirty="0"/>
          </a:p>
        </p:txBody>
      </p:sp>
      <p:sp>
        <p:nvSpPr>
          <p:cNvPr id="59" name="TextBox 58"/>
          <p:cNvSpPr txBox="1"/>
          <p:nvPr/>
        </p:nvSpPr>
        <p:spPr>
          <a:xfrm>
            <a:off x="739906" y="5814243"/>
            <a:ext cx="6694673" cy="307777"/>
          </a:xfrm>
          <a:prstGeom prst="rect">
            <a:avLst/>
          </a:prstGeom>
          <a:solidFill>
            <a:schemeClr val="accent1">
              <a:lumMod val="20000"/>
              <a:lumOff val="80000"/>
            </a:schemeClr>
          </a:solidFill>
        </p:spPr>
        <p:txBody>
          <a:bodyPr wrap="square" rtlCol="0" anchor="ctr">
            <a:spAutoFit/>
          </a:bodyPr>
          <a:lstStyle/>
          <a:p>
            <a:pPr algn="ctr"/>
            <a:r>
              <a:rPr lang="en-US" sz="1400" dirty="0" smtClean="0"/>
              <a:t>All remaining larvae were kept and frozen.</a:t>
            </a:r>
            <a:endParaRPr lang="en-US" sz="1400" dirty="0"/>
          </a:p>
        </p:txBody>
      </p:sp>
    </p:spTree>
    <p:extLst>
      <p:ext uri="{BB962C8B-B14F-4D97-AF65-F5344CB8AC3E}">
        <p14:creationId xmlns:p14="http://schemas.microsoft.com/office/powerpoint/2010/main" val="200409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Manchester Experiment</a:t>
            </a:r>
            <a:r>
              <a:rPr lang="en-US" sz="3200" dirty="0" smtClean="0"/>
              <a:t>: </a:t>
            </a:r>
            <a:br>
              <a:rPr lang="en-US" sz="3200" dirty="0" smtClean="0"/>
            </a:br>
            <a:r>
              <a:rPr lang="en-US" sz="3200" dirty="0" smtClean="0"/>
              <a:t>Larval Mortality</a:t>
            </a:r>
            <a:endParaRPr lang="en-US" sz="3200" dirty="0"/>
          </a:p>
        </p:txBody>
      </p:sp>
      <p:sp>
        <p:nvSpPr>
          <p:cNvPr id="3" name="Content Placeholder 2"/>
          <p:cNvSpPr>
            <a:spLocks noGrp="1"/>
          </p:cNvSpPr>
          <p:nvPr>
            <p:ph idx="1"/>
          </p:nvPr>
        </p:nvSpPr>
        <p:spPr>
          <a:xfrm>
            <a:off x="8161390" y="2735606"/>
            <a:ext cx="3654857" cy="3157903"/>
          </a:xfrm>
        </p:spPr>
        <p:txBody>
          <a:bodyPr anchor="t">
            <a:noAutofit/>
          </a:bodyPr>
          <a:lstStyle/>
          <a:p>
            <a:pPr>
              <a:buClr>
                <a:schemeClr val="bg1"/>
              </a:buClr>
            </a:pPr>
            <a:r>
              <a:rPr lang="en-US" dirty="0" smtClean="0">
                <a:solidFill>
                  <a:srgbClr val="FFFFFF"/>
                </a:solidFill>
              </a:rPr>
              <a:t>Genomic sample dates circled in blue</a:t>
            </a:r>
          </a:p>
          <a:p>
            <a:pPr>
              <a:buClr>
                <a:schemeClr val="bg1"/>
              </a:buClr>
            </a:pPr>
            <a:r>
              <a:rPr lang="en-US" dirty="0" smtClean="0">
                <a:solidFill>
                  <a:srgbClr val="FFFFFF"/>
                </a:solidFill>
              </a:rPr>
              <a:t>Potentially differing mortality rates based on parental exposure?</a:t>
            </a:r>
            <a:endParaRPr lang="en-US"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294"/>
            <a:ext cx="7850120" cy="6665495"/>
          </a:xfrm>
          <a:prstGeom prst="rect">
            <a:avLst/>
          </a:prstGeom>
        </p:spPr>
      </p:pic>
      <p:sp>
        <p:nvSpPr>
          <p:cNvPr id="10" name="TextBox 9"/>
          <p:cNvSpPr txBox="1"/>
          <p:nvPr/>
        </p:nvSpPr>
        <p:spPr>
          <a:xfrm>
            <a:off x="1428750" y="6086650"/>
            <a:ext cx="400050" cy="195617"/>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sz="1400" dirty="0"/>
          </a:p>
        </p:txBody>
      </p:sp>
      <p:sp>
        <p:nvSpPr>
          <p:cNvPr id="12" name="TextBox 11"/>
          <p:cNvSpPr txBox="1"/>
          <p:nvPr/>
        </p:nvSpPr>
        <p:spPr>
          <a:xfrm>
            <a:off x="5314949" y="6086649"/>
            <a:ext cx="450851" cy="195617"/>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sz="1400" dirty="0"/>
          </a:p>
        </p:txBody>
      </p:sp>
      <p:sp>
        <p:nvSpPr>
          <p:cNvPr id="14" name="TextBox 13"/>
          <p:cNvSpPr txBox="1"/>
          <p:nvPr/>
        </p:nvSpPr>
        <p:spPr>
          <a:xfrm>
            <a:off x="5871412" y="6086649"/>
            <a:ext cx="453188" cy="195616"/>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endParaRPr lang="en-US" sz="1400" dirty="0"/>
          </a:p>
        </p:txBody>
      </p:sp>
    </p:spTree>
    <p:extLst>
      <p:ext uri="{BB962C8B-B14F-4D97-AF65-F5344CB8AC3E}">
        <p14:creationId xmlns:p14="http://schemas.microsoft.com/office/powerpoint/2010/main" val="76608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Pacific oysters and Ocean </a:t>
            </a:r>
            <a:r>
              <a:rPr lang="en-US" b="1" dirty="0" smtClean="0"/>
              <a:t>Acidification</a:t>
            </a:r>
            <a:r>
              <a:rPr lang="en-US" dirty="0" smtClean="0"/>
              <a:t>:</a:t>
            </a:r>
            <a:br>
              <a:rPr lang="en-US" dirty="0" smtClean="0"/>
            </a:br>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t>Adults</a:t>
            </a:r>
          </a:p>
          <a:p>
            <a:pPr lvl="1"/>
            <a:r>
              <a:rPr lang="en-US" sz="2200" dirty="0" smtClean="0"/>
              <a:t>Identify gene methylation sites in gill, mantle, and gonad tissues</a:t>
            </a:r>
          </a:p>
          <a:p>
            <a:pPr lvl="1"/>
            <a:r>
              <a:rPr lang="en-US" sz="2200" dirty="0" smtClean="0"/>
              <a:t>Process water chemistry samples</a:t>
            </a:r>
          </a:p>
          <a:p>
            <a:r>
              <a:rPr lang="en-US" sz="2400" b="1" dirty="0" smtClean="0"/>
              <a:t>Reproduction</a:t>
            </a:r>
          </a:p>
          <a:p>
            <a:pPr lvl="1"/>
            <a:r>
              <a:rPr lang="en-US" sz="2200" dirty="0" smtClean="0"/>
              <a:t>Examine adult gonad histology slides to characterize maturation before and after pH exposure</a:t>
            </a:r>
          </a:p>
          <a:p>
            <a:r>
              <a:rPr lang="en-US" sz="2400" b="1" dirty="0" smtClean="0"/>
              <a:t>Larval mortality</a:t>
            </a:r>
          </a:p>
          <a:p>
            <a:pPr lvl="1"/>
            <a:r>
              <a:rPr lang="en-US" sz="2200" dirty="0" smtClean="0"/>
              <a:t>Analyze significance of mortality data</a:t>
            </a:r>
          </a:p>
          <a:p>
            <a:pPr lvl="1"/>
            <a:r>
              <a:rPr lang="en-US" sz="2200" dirty="0" smtClean="0"/>
              <a:t>Identify gene methylation in larval samples and compare to adults</a:t>
            </a:r>
          </a:p>
          <a:p>
            <a:r>
              <a:rPr lang="en-US" sz="2400" b="1" dirty="0" smtClean="0"/>
              <a:t>Expected manuscript completion</a:t>
            </a:r>
            <a:r>
              <a:rPr lang="en-US" sz="2400" dirty="0" smtClean="0"/>
              <a:t>: March 2018</a:t>
            </a:r>
          </a:p>
          <a:p>
            <a:pPr lvl="1"/>
            <a:r>
              <a:rPr lang="en-US" sz="2200" dirty="0" smtClean="0"/>
              <a:t>Research, paper, and conference presentation funded </a:t>
            </a:r>
            <a:r>
              <a:rPr lang="en-US" sz="2200" dirty="0"/>
              <a:t>by Hall Conservation Genetics Research </a:t>
            </a:r>
            <a:r>
              <a:rPr lang="en-US" sz="2200" dirty="0" smtClean="0"/>
              <a:t>Award</a:t>
            </a:r>
            <a:endParaRPr lang="en-US" sz="2200" dirty="0"/>
          </a:p>
        </p:txBody>
      </p:sp>
    </p:spTree>
    <p:extLst>
      <p:ext uri="{BB962C8B-B14F-4D97-AF65-F5344CB8AC3E}">
        <p14:creationId xmlns:p14="http://schemas.microsoft.com/office/powerpoint/2010/main" val="84366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smtClean="0"/>
              <a:t>Atlantic oysters and Ocean Acidification</a:t>
            </a:r>
            <a:endParaRPr lang="en-US" sz="3200" dirty="0"/>
          </a:p>
        </p:txBody>
      </p:sp>
      <p:sp>
        <p:nvSpPr>
          <p:cNvPr id="3" name="Content Placeholder 2"/>
          <p:cNvSpPr>
            <a:spLocks noGrp="1"/>
          </p:cNvSpPr>
          <p:nvPr>
            <p:ph idx="1"/>
          </p:nvPr>
        </p:nvSpPr>
        <p:spPr>
          <a:xfrm>
            <a:off x="8161390" y="2530818"/>
            <a:ext cx="3654857" cy="3157903"/>
          </a:xfrm>
        </p:spPr>
        <p:txBody>
          <a:bodyPr anchor="t">
            <a:noAutofit/>
          </a:bodyPr>
          <a:lstStyle/>
          <a:p>
            <a:pPr>
              <a:buClr>
                <a:schemeClr val="bg1"/>
              </a:buClr>
            </a:pPr>
            <a:r>
              <a:rPr lang="en-US" dirty="0" smtClean="0">
                <a:solidFill>
                  <a:srgbClr val="FFFFFF"/>
                </a:solidFill>
              </a:rPr>
              <a:t>Oysters exposed to either control or high pCO</a:t>
            </a:r>
            <a:r>
              <a:rPr lang="en-US" baseline="-25000" dirty="0" smtClean="0">
                <a:solidFill>
                  <a:srgbClr val="FFFFFF"/>
                </a:solidFill>
              </a:rPr>
              <a:t>2</a:t>
            </a:r>
            <a:r>
              <a:rPr lang="en-US" dirty="0" smtClean="0">
                <a:solidFill>
                  <a:srgbClr val="FFFFFF"/>
                </a:solidFill>
              </a:rPr>
              <a:t> conditions for four weeks</a:t>
            </a:r>
          </a:p>
          <a:p>
            <a:pPr>
              <a:buClr>
                <a:schemeClr val="bg1"/>
              </a:buClr>
            </a:pPr>
            <a:r>
              <a:rPr lang="en-US" dirty="0" smtClean="0">
                <a:solidFill>
                  <a:srgbClr val="FFFFFF"/>
                </a:solidFill>
              </a:rPr>
              <a:t>Will examine methylation in post-exposure gonad samples</a:t>
            </a:r>
          </a:p>
          <a:p>
            <a:pPr>
              <a:buClr>
                <a:schemeClr val="bg1"/>
              </a:buClr>
            </a:pPr>
            <a:r>
              <a:rPr lang="en-US" dirty="0" smtClean="0">
                <a:solidFill>
                  <a:srgbClr val="FFFFFF"/>
                </a:solidFill>
              </a:rPr>
              <a:t>Preliminary information for Spring 2018 larval experiment</a:t>
            </a:r>
          </a:p>
          <a:p>
            <a:pPr>
              <a:buClr>
                <a:schemeClr val="bg1"/>
              </a:buClr>
            </a:pPr>
            <a:r>
              <a:rPr lang="en-US" dirty="0" smtClean="0">
                <a:solidFill>
                  <a:srgbClr val="FFFFFF"/>
                </a:solidFill>
              </a:rPr>
              <a:t>Can compare Atlantic oyster gonad tissue methylation to Pacific oyster gonads</a:t>
            </a:r>
            <a:endParaRPr lang="en-US" dirty="0">
              <a:solidFill>
                <a:srgbClr val="FFFFFF"/>
              </a:solidFill>
            </a:endParaRPr>
          </a:p>
        </p:txBody>
      </p:sp>
      <p:sp>
        <p:nvSpPr>
          <p:cNvPr id="61" name="TextBox 60"/>
          <p:cNvSpPr txBox="1"/>
          <p:nvPr/>
        </p:nvSpPr>
        <p:spPr>
          <a:xfrm>
            <a:off x="759801" y="1226803"/>
            <a:ext cx="6714566" cy="923330"/>
          </a:xfrm>
          <a:prstGeom prst="rect">
            <a:avLst/>
          </a:prstGeom>
          <a:noFill/>
        </p:spPr>
        <p:txBody>
          <a:bodyPr wrap="square" rtlCol="0">
            <a:spAutoFit/>
          </a:bodyPr>
          <a:lstStyle/>
          <a:p>
            <a:pPr algn="ctr"/>
            <a:r>
              <a:rPr lang="en-US" b="1" dirty="0" smtClean="0">
                <a:solidFill>
                  <a:schemeClr val="accent1"/>
                </a:solidFill>
              </a:rPr>
              <a:t>Hypothesis</a:t>
            </a:r>
            <a:r>
              <a:rPr lang="en-US" dirty="0" smtClean="0"/>
              <a:t>: </a:t>
            </a:r>
            <a:r>
              <a:rPr lang="en-US" dirty="0"/>
              <a:t>Environmental conditions will result in a change in methylation that corresponds with regulation in environmental response </a:t>
            </a:r>
            <a:r>
              <a:rPr lang="en-US" dirty="0" smtClean="0"/>
              <a:t>genes</a:t>
            </a:r>
            <a:endParaRPr lang="en-US" dirty="0"/>
          </a:p>
        </p:txBody>
      </p:sp>
      <p:sp>
        <p:nvSpPr>
          <p:cNvPr id="8" name="TextBox 7"/>
          <p:cNvSpPr txBox="1"/>
          <p:nvPr/>
        </p:nvSpPr>
        <p:spPr>
          <a:xfrm>
            <a:off x="3459358" y="2688410"/>
            <a:ext cx="1315452" cy="369332"/>
          </a:xfrm>
          <a:prstGeom prst="rect">
            <a:avLst/>
          </a:prstGeom>
          <a:solidFill>
            <a:schemeClr val="accent1">
              <a:lumMod val="20000"/>
              <a:lumOff val="80000"/>
            </a:schemeClr>
          </a:solidFill>
        </p:spPr>
        <p:txBody>
          <a:bodyPr wrap="square" rtlCol="0" anchor="ctr">
            <a:spAutoFit/>
          </a:bodyPr>
          <a:lstStyle/>
          <a:p>
            <a:pPr algn="ctr"/>
            <a:r>
              <a:rPr lang="en-US" dirty="0" smtClean="0"/>
              <a:t>12 oysters</a:t>
            </a:r>
            <a:endParaRPr lang="en-US" dirty="0"/>
          </a:p>
        </p:txBody>
      </p:sp>
      <p:sp>
        <p:nvSpPr>
          <p:cNvPr id="14" name="TextBox 13"/>
          <p:cNvSpPr txBox="1"/>
          <p:nvPr/>
        </p:nvSpPr>
        <p:spPr>
          <a:xfrm>
            <a:off x="2342147" y="4188476"/>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Control </a:t>
            </a:r>
          </a:p>
          <a:p>
            <a:pPr algn="ctr"/>
            <a:r>
              <a:rPr lang="en-US" dirty="0" smtClean="0"/>
              <a:t>pCO</a:t>
            </a:r>
            <a:r>
              <a:rPr lang="en-US" baseline="-25000" dirty="0" smtClean="0"/>
              <a:t>2 </a:t>
            </a:r>
            <a:r>
              <a:rPr lang="en-US" dirty="0" smtClean="0"/>
              <a:t> </a:t>
            </a:r>
          </a:p>
          <a:p>
            <a:pPr algn="ctr"/>
            <a:r>
              <a:rPr lang="en-US" dirty="0" smtClean="0"/>
              <a:t>(400)</a:t>
            </a:r>
            <a:endParaRPr lang="en-US" dirty="0"/>
          </a:p>
        </p:txBody>
      </p:sp>
      <p:sp>
        <p:nvSpPr>
          <p:cNvPr id="15" name="TextBox 14"/>
          <p:cNvSpPr txBox="1"/>
          <p:nvPr/>
        </p:nvSpPr>
        <p:spPr>
          <a:xfrm>
            <a:off x="4576569" y="4188475"/>
            <a:ext cx="1315452" cy="923330"/>
          </a:xfrm>
          <a:prstGeom prst="rect">
            <a:avLst/>
          </a:prstGeom>
          <a:solidFill>
            <a:schemeClr val="accent1">
              <a:lumMod val="20000"/>
              <a:lumOff val="80000"/>
            </a:schemeClr>
          </a:solidFill>
        </p:spPr>
        <p:txBody>
          <a:bodyPr wrap="square" rtlCol="0" anchor="ctr">
            <a:spAutoFit/>
          </a:bodyPr>
          <a:lstStyle/>
          <a:p>
            <a:pPr algn="ctr"/>
            <a:r>
              <a:rPr lang="en-US" dirty="0" smtClean="0"/>
              <a:t>High</a:t>
            </a:r>
          </a:p>
          <a:p>
            <a:pPr algn="ctr"/>
            <a:r>
              <a:rPr lang="en-US" dirty="0" smtClean="0"/>
              <a:t>pCO</a:t>
            </a:r>
            <a:r>
              <a:rPr lang="en-US" baseline="-25000" dirty="0" smtClean="0"/>
              <a:t>2</a:t>
            </a:r>
            <a:r>
              <a:rPr lang="en-US" dirty="0" smtClean="0"/>
              <a:t> (2800)</a:t>
            </a:r>
            <a:endParaRPr lang="en-US" dirty="0"/>
          </a:p>
        </p:txBody>
      </p:sp>
      <p:cxnSp>
        <p:nvCxnSpPr>
          <p:cNvPr id="16" name="Straight Arrow Connector 15"/>
          <p:cNvCxnSpPr/>
          <p:nvPr/>
        </p:nvCxnSpPr>
        <p:spPr>
          <a:xfrm flipH="1">
            <a:off x="3104395" y="3807426"/>
            <a:ext cx="276949" cy="243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3">
            <a:duotone>
              <a:schemeClr val="accent1">
                <a:shade val="45000"/>
                <a:satMod val="135000"/>
              </a:schemeClr>
              <a:prstClr val="white"/>
            </a:duotone>
          </a:blip>
          <a:stretch>
            <a:fillRect/>
          </a:stretch>
        </p:blipFill>
        <p:spPr>
          <a:xfrm flipH="1">
            <a:off x="4774810" y="3807426"/>
            <a:ext cx="356532" cy="319649"/>
          </a:xfrm>
          <a:prstGeom prst="rect">
            <a:avLst/>
          </a:prstGeom>
        </p:spPr>
      </p:pic>
      <p:sp>
        <p:nvSpPr>
          <p:cNvPr id="18" name="TextBox 17"/>
          <p:cNvSpPr txBox="1"/>
          <p:nvPr/>
        </p:nvSpPr>
        <p:spPr>
          <a:xfrm>
            <a:off x="496087" y="4326974"/>
            <a:ext cx="1315452" cy="646331"/>
          </a:xfrm>
          <a:prstGeom prst="rect">
            <a:avLst/>
          </a:prstGeom>
          <a:solidFill>
            <a:schemeClr val="accent1">
              <a:lumMod val="20000"/>
              <a:lumOff val="80000"/>
            </a:schemeClr>
          </a:solidFill>
        </p:spPr>
        <p:txBody>
          <a:bodyPr wrap="square" rtlCol="0" anchor="ctr">
            <a:spAutoFit/>
          </a:bodyPr>
          <a:lstStyle/>
          <a:p>
            <a:pPr algn="ctr"/>
            <a:r>
              <a:rPr lang="en-US" dirty="0"/>
              <a:t>6</a:t>
            </a:r>
            <a:r>
              <a:rPr lang="en-US" dirty="0" smtClean="0"/>
              <a:t> oysters sampled</a:t>
            </a:r>
            <a:endParaRPr lang="en-US" dirty="0"/>
          </a:p>
        </p:txBody>
      </p:sp>
      <p:sp>
        <p:nvSpPr>
          <p:cNvPr id="19" name="TextBox 18"/>
          <p:cNvSpPr txBox="1"/>
          <p:nvPr/>
        </p:nvSpPr>
        <p:spPr>
          <a:xfrm>
            <a:off x="6422629" y="4322630"/>
            <a:ext cx="1315452" cy="646331"/>
          </a:xfrm>
          <a:prstGeom prst="rect">
            <a:avLst/>
          </a:prstGeom>
          <a:solidFill>
            <a:schemeClr val="accent1">
              <a:lumMod val="20000"/>
              <a:lumOff val="80000"/>
            </a:schemeClr>
          </a:solidFill>
        </p:spPr>
        <p:txBody>
          <a:bodyPr wrap="square" rtlCol="0" anchor="ctr">
            <a:spAutoFit/>
          </a:bodyPr>
          <a:lstStyle/>
          <a:p>
            <a:pPr algn="ctr"/>
            <a:r>
              <a:rPr lang="en-US" dirty="0" smtClean="0"/>
              <a:t>5 oysters sampled</a:t>
            </a:r>
            <a:endParaRPr lang="en-US" dirty="0"/>
          </a:p>
        </p:txBody>
      </p:sp>
      <p:pic>
        <p:nvPicPr>
          <p:cNvPr id="20" name="Picture 19"/>
          <p:cNvPicPr>
            <a:picLocks noChangeAspect="1"/>
          </p:cNvPicPr>
          <p:nvPr/>
        </p:nvPicPr>
        <p:blipFill>
          <a:blip r:embed="rId4">
            <a:duotone>
              <a:schemeClr val="accent1">
                <a:shade val="45000"/>
                <a:satMod val="135000"/>
              </a:schemeClr>
              <a:prstClr val="white"/>
            </a:duotone>
          </a:blip>
          <a:stretch>
            <a:fillRect/>
          </a:stretch>
        </p:blipFill>
        <p:spPr>
          <a:xfrm rot="16200000">
            <a:off x="6109677" y="4461645"/>
            <a:ext cx="165100" cy="368300"/>
          </a:xfrm>
          <a:prstGeom prst="rect">
            <a:avLst/>
          </a:prstGeom>
        </p:spPr>
      </p:pic>
      <p:pic>
        <p:nvPicPr>
          <p:cNvPr id="21" name="Picture 20"/>
          <p:cNvPicPr>
            <a:picLocks noChangeAspect="1"/>
          </p:cNvPicPr>
          <p:nvPr/>
        </p:nvPicPr>
        <p:blipFill>
          <a:blip r:embed="rId4">
            <a:duotone>
              <a:schemeClr val="accent1">
                <a:shade val="45000"/>
                <a:satMod val="135000"/>
              </a:schemeClr>
              <a:prstClr val="white"/>
            </a:duotone>
          </a:blip>
          <a:stretch>
            <a:fillRect/>
          </a:stretch>
        </p:blipFill>
        <p:spPr>
          <a:xfrm rot="5400000">
            <a:off x="1972458" y="4486019"/>
            <a:ext cx="165100" cy="368300"/>
          </a:xfrm>
          <a:prstGeom prst="rect">
            <a:avLst/>
          </a:prstGeom>
        </p:spPr>
      </p:pic>
      <p:sp>
        <p:nvSpPr>
          <p:cNvPr id="22" name="TextBox 21"/>
          <p:cNvSpPr txBox="1"/>
          <p:nvPr/>
        </p:nvSpPr>
        <p:spPr>
          <a:xfrm>
            <a:off x="799588" y="3384104"/>
            <a:ext cx="6674779" cy="338554"/>
          </a:xfrm>
          <a:prstGeom prst="rect">
            <a:avLst/>
          </a:prstGeom>
          <a:solidFill>
            <a:schemeClr val="accent1"/>
          </a:solidFill>
        </p:spPr>
        <p:txBody>
          <a:bodyPr wrap="square" rtlCol="0">
            <a:spAutoFit/>
          </a:bodyPr>
          <a:lstStyle/>
          <a:p>
            <a:pPr algn="ctr"/>
            <a:r>
              <a:rPr lang="en-US" sz="1600" b="1" dirty="0">
                <a:solidFill>
                  <a:schemeClr val="bg1"/>
                </a:solidFill>
              </a:rPr>
              <a:t>4</a:t>
            </a:r>
            <a:r>
              <a:rPr lang="en-US" sz="1600" b="1" dirty="0" smtClean="0">
                <a:solidFill>
                  <a:schemeClr val="bg1"/>
                </a:solidFill>
              </a:rPr>
              <a:t> week exposure at 15ºC: Summer 2016</a:t>
            </a:r>
            <a:endParaRPr lang="en-US" sz="1600" b="1" dirty="0">
              <a:solidFill>
                <a:schemeClr val="bg1"/>
              </a:solidFill>
            </a:endParaRPr>
          </a:p>
        </p:txBody>
      </p:sp>
    </p:spTree>
    <p:extLst>
      <p:ext uri="{BB962C8B-B14F-4D97-AF65-F5344CB8AC3E}">
        <p14:creationId xmlns:p14="http://schemas.microsoft.com/office/powerpoint/2010/main" val="57064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Atlantic oysters and Ocean </a:t>
            </a:r>
            <a:r>
              <a:rPr lang="en-US" b="1" dirty="0" smtClean="0"/>
              <a:t>Acidification</a:t>
            </a:r>
            <a:r>
              <a:rPr lang="en-US" dirty="0" smtClean="0"/>
              <a:t>:</a:t>
            </a:r>
            <a:br>
              <a:rPr lang="en-US" dirty="0" smtClean="0"/>
            </a:br>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sz="2400" b="1" dirty="0" smtClean="0"/>
              <a:t>Atlantic oysters</a:t>
            </a:r>
          </a:p>
          <a:p>
            <a:pPr lvl="1"/>
            <a:r>
              <a:rPr lang="en-US" sz="2200" dirty="0" smtClean="0"/>
              <a:t>Identify gene methylation gonad tissue</a:t>
            </a:r>
          </a:p>
          <a:p>
            <a:pPr lvl="1"/>
            <a:r>
              <a:rPr lang="en-US" sz="2200" dirty="0" smtClean="0"/>
              <a:t>Understand how different pCO</a:t>
            </a:r>
            <a:r>
              <a:rPr lang="en-US" sz="2200" baseline="-25000" dirty="0" smtClean="0"/>
              <a:t>2</a:t>
            </a:r>
            <a:r>
              <a:rPr lang="en-US" sz="2200" dirty="0" smtClean="0"/>
              <a:t> levels drive differential methylation patterns</a:t>
            </a:r>
          </a:p>
          <a:p>
            <a:r>
              <a:rPr lang="en-US" sz="2400" b="1" dirty="0" smtClean="0"/>
              <a:t>Atlantic and Pacific oysters</a:t>
            </a:r>
          </a:p>
          <a:p>
            <a:pPr lvl="1"/>
            <a:r>
              <a:rPr lang="en-US" sz="2200" dirty="0" smtClean="0"/>
              <a:t>Compare methylation sites between species</a:t>
            </a:r>
          </a:p>
          <a:p>
            <a:r>
              <a:rPr lang="en-US" sz="2400" b="1" dirty="0" smtClean="0"/>
              <a:t>Expected manuscript completion</a:t>
            </a:r>
            <a:r>
              <a:rPr lang="en-US" sz="2400" dirty="0" smtClean="0"/>
              <a:t>: Autumn 2018</a:t>
            </a:r>
          </a:p>
        </p:txBody>
      </p:sp>
    </p:spTree>
    <p:extLst>
      <p:ext uri="{BB962C8B-B14F-4D97-AF65-F5344CB8AC3E}">
        <p14:creationId xmlns:p14="http://schemas.microsoft.com/office/powerpoint/2010/main" val="139728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Plan of Study</a:t>
            </a:r>
            <a:endParaRPr lang="en-US" dirty="0"/>
          </a:p>
        </p:txBody>
      </p:sp>
      <p:sp>
        <p:nvSpPr>
          <p:cNvPr id="3" name="Content Placeholder 2"/>
          <p:cNvSpPr>
            <a:spLocks noGrp="1"/>
          </p:cNvSpPr>
          <p:nvPr>
            <p:ph idx="1"/>
          </p:nvPr>
        </p:nvSpPr>
        <p:spPr>
          <a:xfrm>
            <a:off x="3869268" y="849820"/>
            <a:ext cx="7315200" cy="5120640"/>
          </a:xfrm>
        </p:spPr>
        <p:txBody>
          <a:bodyPr>
            <a:normAutofit/>
          </a:bodyPr>
          <a:lstStyle/>
          <a:p>
            <a:r>
              <a:rPr lang="en-US" sz="2400" b="1" dirty="0" smtClean="0"/>
              <a:t>Required SAFS Classes</a:t>
            </a:r>
          </a:p>
          <a:p>
            <a:pPr lvl="1"/>
            <a:r>
              <a:rPr lang="en-US" sz="2200" dirty="0" smtClean="0"/>
              <a:t>Statistical Inference (Winter 2017)</a:t>
            </a:r>
          </a:p>
          <a:p>
            <a:pPr lvl="1"/>
            <a:r>
              <a:rPr lang="en-US" sz="2200" dirty="0" smtClean="0"/>
              <a:t>Current Topics</a:t>
            </a:r>
          </a:p>
          <a:p>
            <a:pPr lvl="2"/>
            <a:r>
              <a:rPr lang="en-US" sz="2000" dirty="0" smtClean="0"/>
              <a:t>Seminar in Quantitative Science (Autumn 2016)</a:t>
            </a:r>
          </a:p>
          <a:p>
            <a:pPr lvl="2"/>
            <a:r>
              <a:rPr lang="en-US" sz="2000" dirty="0" smtClean="0"/>
              <a:t>Bevan Series (Winter 2017)</a:t>
            </a:r>
          </a:p>
          <a:p>
            <a:pPr lvl="1"/>
            <a:r>
              <a:rPr lang="en-US" sz="2200" dirty="0" smtClean="0"/>
              <a:t>Proposal Writing (Winter 2017)</a:t>
            </a:r>
          </a:p>
          <a:p>
            <a:pPr lvl="1"/>
            <a:r>
              <a:rPr lang="en-US" sz="2200" dirty="0" smtClean="0"/>
              <a:t>Hot Topics (Autumn 2016)</a:t>
            </a:r>
          </a:p>
          <a:p>
            <a:r>
              <a:rPr lang="en-US" sz="2400" b="1" dirty="0" smtClean="0"/>
              <a:t>Additional Requirements</a:t>
            </a:r>
          </a:p>
          <a:p>
            <a:pPr lvl="1"/>
            <a:r>
              <a:rPr lang="en-US" sz="2200" dirty="0" smtClean="0"/>
              <a:t>Bioinformatics (Fall 2016 and Fall 2017)</a:t>
            </a:r>
          </a:p>
          <a:p>
            <a:pPr lvl="1"/>
            <a:r>
              <a:rPr lang="en-US" sz="2200" dirty="0" smtClean="0"/>
              <a:t>R Programming (Fall 2016)</a:t>
            </a:r>
          </a:p>
          <a:p>
            <a:pPr lvl="1"/>
            <a:r>
              <a:rPr lang="en-US" sz="2200" dirty="0" smtClean="0"/>
              <a:t>Regression Analysis (Spring 2017)</a:t>
            </a:r>
          </a:p>
          <a:p>
            <a:pPr lvl="1"/>
            <a:r>
              <a:rPr lang="en-US" sz="2200" dirty="0" smtClean="0"/>
              <a:t>Integrative Environmental Physiology (Spring 2017)</a:t>
            </a:r>
          </a:p>
          <a:p>
            <a:pPr lvl="1"/>
            <a:r>
              <a:rPr lang="en-US" sz="2200" dirty="0" smtClean="0"/>
              <a:t>Multivariate Statistics (Fall 2018)</a:t>
            </a:r>
            <a:endParaRPr lang="en-US" sz="2400" dirty="0" smtClean="0"/>
          </a:p>
        </p:txBody>
      </p:sp>
    </p:spTree>
    <p:extLst>
      <p:ext uri="{BB962C8B-B14F-4D97-AF65-F5344CB8AC3E}">
        <p14:creationId xmlns:p14="http://schemas.microsoft.com/office/powerpoint/2010/main" val="76010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6938"/>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2" y="2442073"/>
            <a:ext cx="10044113" cy="1938992"/>
          </a:xfrm>
          <a:prstGeom prst="rect">
            <a:avLst/>
          </a:prstGeom>
          <a:noFill/>
        </p:spPr>
        <p:txBody>
          <a:bodyPr wrap="square" rtlCol="0">
            <a:spAutoFit/>
          </a:bodyPr>
          <a:lstStyle/>
          <a:p>
            <a:pPr algn="ctr"/>
            <a:r>
              <a:rPr lang="en-US" sz="6000" dirty="0" smtClean="0">
                <a:solidFill>
                  <a:schemeClr val="bg1"/>
                </a:solidFill>
                <a:latin typeface="+mj-lt"/>
              </a:rPr>
              <a:t>How do oysters respond to ocean acidification?</a:t>
            </a:r>
            <a:endParaRPr lang="en-US" sz="6000" dirty="0">
              <a:solidFill>
                <a:schemeClr val="bg1"/>
              </a:solidFill>
              <a:latin typeface="+mj-lt"/>
            </a:endParaRPr>
          </a:p>
        </p:txBody>
      </p:sp>
    </p:spTree>
    <p:extLst>
      <p:ext uri="{BB962C8B-B14F-4D97-AF65-F5344CB8AC3E}">
        <p14:creationId xmlns:p14="http://schemas.microsoft.com/office/powerpoint/2010/main" val="176747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442243514"/>
              </p:ext>
            </p:extLst>
          </p:nvPr>
        </p:nvGraphicFramePr>
        <p:xfrm>
          <a:off x="2" y="1"/>
          <a:ext cx="12191998" cy="6858000"/>
        </p:xfrm>
        <a:graphic>
          <a:graphicData uri="http://schemas.openxmlformats.org/drawingml/2006/table">
            <a:tbl>
              <a:tblPr firstRow="1" bandRow="1">
                <a:tableStyleId>{5C22544A-7EE6-4342-B048-85BDC9FD1C3A}</a:tableStyleId>
              </a:tblPr>
              <a:tblGrid>
                <a:gridCol w="1639023"/>
                <a:gridCol w="1311219"/>
                <a:gridCol w="1197200"/>
                <a:gridCol w="1282714"/>
                <a:gridCol w="1467995"/>
                <a:gridCol w="1298479"/>
                <a:gridCol w="1271844"/>
                <a:gridCol w="1361762"/>
                <a:gridCol w="1361762"/>
              </a:tblGrid>
              <a:tr h="688153">
                <a:tc gridSpan="9">
                  <a:txBody>
                    <a:bodyPr/>
                    <a:lstStyle/>
                    <a:p>
                      <a:pPr algn="ctr"/>
                      <a:r>
                        <a:rPr lang="en-US" dirty="0" smtClean="0"/>
                        <a:t>Proposed Timeline</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688153">
                <a:tc>
                  <a:txBody>
                    <a:bodyPr/>
                    <a:lstStyle/>
                    <a:p>
                      <a:pPr algn="ctr"/>
                      <a:r>
                        <a:rPr lang="en-US" b="1" dirty="0" smtClean="0">
                          <a:solidFill>
                            <a:schemeClr val="bg1"/>
                          </a:solidFill>
                        </a:rPr>
                        <a:t>Item</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Autumn</a:t>
                      </a:r>
                      <a:r>
                        <a:rPr lang="en-US" b="1" baseline="0" dirty="0" smtClean="0">
                          <a:solidFill>
                            <a:schemeClr val="bg1"/>
                          </a:solidFill>
                        </a:rPr>
                        <a:t> 2016</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Winter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Spring</a:t>
                      </a:r>
                      <a:r>
                        <a:rPr lang="en-US" b="1" baseline="0" dirty="0" smtClean="0">
                          <a:solidFill>
                            <a:schemeClr val="bg1"/>
                          </a:solidFill>
                        </a:rPr>
                        <a:t>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Summer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Fall 2017</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Winter</a:t>
                      </a:r>
                      <a:r>
                        <a:rPr lang="en-US" b="1" baseline="0" dirty="0" smtClean="0">
                          <a:solidFill>
                            <a:schemeClr val="bg1"/>
                          </a:solidFill>
                        </a:rPr>
                        <a:t> 2018</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Spring 2018</a:t>
                      </a:r>
                      <a:endParaRPr lang="en-US" b="1" dirty="0">
                        <a:solidFill>
                          <a:schemeClr val="bg1"/>
                        </a:solidFill>
                      </a:endParaRPr>
                    </a:p>
                  </a:txBody>
                  <a:tcPr anchor="ctr">
                    <a:solidFill>
                      <a:schemeClr val="accent1"/>
                    </a:solidFill>
                  </a:tcPr>
                </a:tc>
                <a:tc>
                  <a:txBody>
                    <a:bodyPr/>
                    <a:lstStyle/>
                    <a:p>
                      <a:pPr algn="ctr"/>
                      <a:r>
                        <a:rPr lang="en-US" b="1" dirty="0" smtClean="0">
                          <a:solidFill>
                            <a:schemeClr val="bg1"/>
                          </a:solidFill>
                        </a:rPr>
                        <a:t>Summer 2018</a:t>
                      </a:r>
                      <a:endParaRPr lang="en-US" b="1" dirty="0">
                        <a:solidFill>
                          <a:schemeClr val="bg1"/>
                        </a:solidFill>
                      </a:endParaRPr>
                    </a:p>
                  </a:txBody>
                  <a:tcPr anchor="ctr">
                    <a:solidFill>
                      <a:schemeClr val="accent1"/>
                    </a:solidFill>
                  </a:tcPr>
                </a:tc>
              </a:tr>
              <a:tr h="949232">
                <a:tc>
                  <a:txBody>
                    <a:bodyPr/>
                    <a:lstStyle/>
                    <a:p>
                      <a:pPr algn="ctr"/>
                      <a:r>
                        <a:rPr lang="en-US" b="1" dirty="0" smtClean="0"/>
                        <a:t>Proteomics</a:t>
                      </a:r>
                      <a:endParaRPr lang="en-US" b="1" dirty="0"/>
                    </a:p>
                  </a:txBody>
                  <a:tcPr anchor="ctr"/>
                </a:tc>
                <a:tc gridSpan="2">
                  <a:txBody>
                    <a:bodyPr/>
                    <a:lstStyle/>
                    <a:p>
                      <a:pPr algn="ctr"/>
                      <a:r>
                        <a:rPr lang="en-US" dirty="0" smtClean="0"/>
                        <a:t>Shotgun analysis</a:t>
                      </a:r>
                      <a:endParaRPr lang="en-US" dirty="0"/>
                    </a:p>
                  </a:txBody>
                  <a:tcPr anchor="ctr"/>
                </a:tc>
                <a:tc hMerge="1">
                  <a:txBody>
                    <a:bodyPr/>
                    <a:lstStyle/>
                    <a:p>
                      <a:pPr algn="ctr"/>
                      <a:endParaRPr lang="en-US" dirty="0"/>
                    </a:p>
                  </a:txBody>
                  <a:tcPr anchor="ctr"/>
                </a:tc>
                <a:tc gridSpan="3">
                  <a:txBody>
                    <a:bodyPr/>
                    <a:lstStyle/>
                    <a:p>
                      <a:pPr algn="ctr"/>
                      <a:r>
                        <a:rPr lang="en-US" dirty="0" smtClean="0"/>
                        <a:t>Targeted analysis, complete manuscript</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a:txBody>
                    <a:bodyPr/>
                    <a:lstStyle/>
                    <a:p>
                      <a:pPr algn="ctr"/>
                      <a:r>
                        <a:rPr lang="en-US" dirty="0" smtClean="0"/>
                        <a:t>Publish manuscript</a:t>
                      </a:r>
                      <a:endParaRPr lang="en-US" dirty="0"/>
                    </a:p>
                  </a:txBody>
                  <a:tcPr anchor="ctr"/>
                </a:tc>
                <a:tc>
                  <a:txBody>
                    <a:bodyPr/>
                    <a:lstStyle/>
                    <a:p>
                      <a:pPr algn="ctr"/>
                      <a:endParaRPr lang="en-US"/>
                    </a:p>
                  </a:txBody>
                  <a:tcPr anchor="ctr"/>
                </a:tc>
                <a:tc>
                  <a:txBody>
                    <a:bodyPr/>
                    <a:lstStyle/>
                    <a:p>
                      <a:pPr algn="ctr"/>
                      <a:endParaRPr lang="en-US"/>
                    </a:p>
                  </a:txBody>
                  <a:tcPr anchor="ctr"/>
                </a:tc>
              </a:tr>
              <a:tr h="688153">
                <a:tc>
                  <a:txBody>
                    <a:bodyPr/>
                    <a:lstStyle/>
                    <a:p>
                      <a:pPr algn="ctr"/>
                      <a:r>
                        <a:rPr lang="en-US" b="1" dirty="0" smtClean="0"/>
                        <a:t>Pacific oyster</a:t>
                      </a:r>
                      <a:endParaRPr lang="en-US" b="1" dirty="0"/>
                    </a:p>
                  </a:txBody>
                  <a:tcPr anchor="ctr"/>
                </a:tc>
                <a:tc>
                  <a:txBody>
                    <a:bodyPr/>
                    <a:lstStyle/>
                    <a:p>
                      <a:pPr algn="ctr"/>
                      <a:endParaRPr lang="en-US"/>
                    </a:p>
                  </a:txBody>
                  <a:tcPr anchor="ctr"/>
                </a:tc>
                <a:tc gridSpan="2">
                  <a:txBody>
                    <a:bodyPr/>
                    <a:lstStyle/>
                    <a:p>
                      <a:pPr algn="ctr"/>
                      <a:r>
                        <a:rPr lang="en-US" dirty="0" smtClean="0"/>
                        <a:t>Adult experiment</a:t>
                      </a:r>
                      <a:endParaRPr lang="en-US" dirty="0"/>
                    </a:p>
                  </a:txBody>
                  <a:tcPr anchor="ctr"/>
                </a:tc>
                <a:tc hMerge="1">
                  <a:txBody>
                    <a:bodyPr/>
                    <a:lstStyle/>
                    <a:p>
                      <a:pPr algn="ctr"/>
                      <a:endParaRPr lang="en-US" dirty="0"/>
                    </a:p>
                  </a:txBody>
                  <a:tcPr anchor="ctr"/>
                </a:tc>
                <a:tc>
                  <a:txBody>
                    <a:bodyPr/>
                    <a:lstStyle/>
                    <a:p>
                      <a:pPr algn="ctr"/>
                      <a:r>
                        <a:rPr lang="en-US" dirty="0" smtClean="0"/>
                        <a:t>Reproduction and Larvae</a:t>
                      </a:r>
                      <a:endParaRPr lang="en-US" dirty="0"/>
                    </a:p>
                  </a:txBody>
                  <a:tcPr anchor="ctr"/>
                </a:tc>
                <a:tc gridSpan="2">
                  <a:txBody>
                    <a:bodyPr/>
                    <a:lstStyle/>
                    <a:p>
                      <a:pPr algn="ctr"/>
                      <a:r>
                        <a:rPr lang="en-US" dirty="0" smtClean="0"/>
                        <a:t>Analyze data and write manuscript</a:t>
                      </a:r>
                      <a:endParaRPr lang="en-US" dirty="0"/>
                    </a:p>
                  </a:txBody>
                  <a:tcPr anchor="ctr"/>
                </a:tc>
                <a:tc hMerge="1">
                  <a:txBody>
                    <a:bodyPr/>
                    <a:lstStyle/>
                    <a:p>
                      <a:pPr algn="ctr"/>
                      <a:endParaRPr lang="en-US" dirty="0"/>
                    </a:p>
                  </a:txBody>
                  <a:tcPr anchor="ctr"/>
                </a:tc>
                <a:tc>
                  <a:txBody>
                    <a:bodyPr/>
                    <a:lstStyle/>
                    <a:p>
                      <a:pPr algn="ctr"/>
                      <a:r>
                        <a:rPr lang="en-US" dirty="0" smtClean="0"/>
                        <a:t>Publish manuscript</a:t>
                      </a:r>
                      <a:endParaRPr lang="en-US" dirty="0"/>
                    </a:p>
                  </a:txBody>
                  <a:tcPr anchor="ctr"/>
                </a:tc>
                <a:tc>
                  <a:txBody>
                    <a:bodyPr/>
                    <a:lstStyle/>
                    <a:p>
                      <a:pPr algn="ctr"/>
                      <a:endParaRPr lang="en-US"/>
                    </a:p>
                  </a:txBody>
                  <a:tcPr anchor="ctr"/>
                </a:tc>
              </a:tr>
              <a:tr h="688153">
                <a:tc>
                  <a:txBody>
                    <a:bodyPr/>
                    <a:lstStyle/>
                    <a:p>
                      <a:pPr algn="ctr"/>
                      <a:r>
                        <a:rPr lang="en-US" b="1" i="0" dirty="0" smtClean="0"/>
                        <a:t>Atlantic</a:t>
                      </a:r>
                      <a:r>
                        <a:rPr lang="en-US" b="1" i="0" baseline="0" dirty="0" smtClean="0"/>
                        <a:t> oyster</a:t>
                      </a:r>
                      <a:endParaRPr lang="en-US" b="1" i="0"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gridSpan="2">
                  <a:txBody>
                    <a:bodyPr/>
                    <a:lstStyle/>
                    <a:p>
                      <a:pPr algn="ctr"/>
                      <a:r>
                        <a:rPr lang="en-US" dirty="0" smtClean="0"/>
                        <a:t>Start processing samples</a:t>
                      </a:r>
                      <a:endParaRPr lang="en-US" dirty="0"/>
                    </a:p>
                  </a:txBody>
                  <a:tcPr anchor="ctr"/>
                </a:tc>
                <a:tc hMerge="1">
                  <a:txBody>
                    <a:bodyPr/>
                    <a:lstStyle/>
                    <a:p>
                      <a:pPr algn="ctr"/>
                      <a:endParaRPr lang="en-US" dirty="0"/>
                    </a:p>
                  </a:txBody>
                  <a:tcPr anchor="ctr"/>
                </a:tc>
              </a:tr>
              <a:tr h="688153">
                <a:tc>
                  <a:txBody>
                    <a:bodyPr/>
                    <a:lstStyle/>
                    <a:p>
                      <a:pPr algn="ctr"/>
                      <a:r>
                        <a:rPr lang="en-US" b="1" dirty="0" smtClean="0"/>
                        <a:t>Presentations</a:t>
                      </a:r>
                      <a:endParaRPr lang="en-US" b="1" dirty="0"/>
                    </a:p>
                  </a:txBody>
                  <a:tcPr anchor="ctr"/>
                </a:tc>
                <a:tc>
                  <a:txBody>
                    <a:bodyPr/>
                    <a:lstStyle/>
                    <a:p>
                      <a:pPr algn="ctr"/>
                      <a:r>
                        <a:rPr lang="en-US" dirty="0" smtClean="0"/>
                        <a:t>GSS</a:t>
                      </a:r>
                      <a:endParaRPr lang="en-US" dirty="0"/>
                    </a:p>
                  </a:txBody>
                  <a:tcPr anchor="ctr"/>
                </a:tc>
                <a:tc>
                  <a:txBody>
                    <a:bodyPr/>
                    <a:lstStyle/>
                    <a:p>
                      <a:pPr algn="ctr"/>
                      <a:r>
                        <a:rPr lang="en-US" dirty="0" smtClean="0"/>
                        <a:t>NSA</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PCSGA,</a:t>
                      </a:r>
                      <a:r>
                        <a:rPr lang="en-US" baseline="0" dirty="0" smtClean="0"/>
                        <a:t> GSS, WSN</a:t>
                      </a:r>
                      <a:endParaRPr lang="en-US" dirty="0"/>
                    </a:p>
                  </a:txBody>
                  <a:tcPr anchor="ctr"/>
                </a:tc>
                <a:tc>
                  <a:txBody>
                    <a:bodyPr/>
                    <a:lstStyle/>
                    <a:p>
                      <a:pPr algn="ctr"/>
                      <a:r>
                        <a:rPr lang="en-US" dirty="0" smtClean="0"/>
                        <a:t>NSA</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949232">
                <a:tc>
                  <a:txBody>
                    <a:bodyPr/>
                    <a:lstStyle/>
                    <a:p>
                      <a:pPr algn="ctr"/>
                      <a:r>
                        <a:rPr lang="en-US" b="1" dirty="0" smtClean="0"/>
                        <a:t>Committee</a:t>
                      </a:r>
                      <a:endParaRPr lang="en-US" b="1"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smtClean="0"/>
                        <a:t>Formed Committee</a:t>
                      </a:r>
                      <a:endParaRPr lang="en-US" dirty="0"/>
                    </a:p>
                  </a:txBody>
                  <a:tcPr anchor="ctr"/>
                </a:tc>
                <a:tc>
                  <a:txBody>
                    <a:bodyPr/>
                    <a:lstStyle/>
                    <a:p>
                      <a:pPr algn="ctr"/>
                      <a:r>
                        <a:rPr lang="en-US" dirty="0" smtClean="0"/>
                        <a:t>Committee Meeting</a:t>
                      </a:r>
                      <a:endParaRPr lang="en-US" dirty="0"/>
                    </a:p>
                  </a:txBody>
                  <a:tcPr anchor="ctr"/>
                </a:tc>
                <a:tc>
                  <a:txBody>
                    <a:bodyPr/>
                    <a:lstStyle/>
                    <a:p>
                      <a:pPr algn="ctr"/>
                      <a:r>
                        <a:rPr lang="en-US" dirty="0" smtClean="0"/>
                        <a:t>Proposal for Bypass</a:t>
                      </a:r>
                      <a:endParaRPr lang="en-US" dirty="0"/>
                    </a:p>
                  </a:txBody>
                  <a:tcPr anchor="ctr"/>
                </a:tc>
                <a:tc>
                  <a:txBody>
                    <a:bodyPr/>
                    <a:lstStyle/>
                    <a:p>
                      <a:pPr algn="ctr"/>
                      <a:r>
                        <a:rPr lang="en-US" dirty="0" smtClean="0"/>
                        <a:t>Committee Meeting</a:t>
                      </a:r>
                      <a:r>
                        <a:rPr lang="en-US" baseline="0" dirty="0" smtClean="0"/>
                        <a:t> to </a:t>
                      </a:r>
                      <a:r>
                        <a:rPr lang="en-US" dirty="0" smtClean="0"/>
                        <a:t>Bypass</a:t>
                      </a:r>
                      <a:endParaRPr lang="en-US" dirty="0"/>
                    </a:p>
                  </a:txBody>
                  <a:tcPr anchor="ctr"/>
                </a:tc>
                <a:tc>
                  <a:txBody>
                    <a:bodyPr/>
                    <a:lstStyle/>
                    <a:p>
                      <a:pPr algn="ctr"/>
                      <a:endParaRPr lang="en-US" dirty="0"/>
                    </a:p>
                  </a:txBody>
                  <a:tcPr anchor="ctr"/>
                </a:tc>
              </a:tr>
              <a:tr h="1518771">
                <a:tc>
                  <a:txBody>
                    <a:bodyPr/>
                    <a:lstStyle/>
                    <a:p>
                      <a:pPr algn="ctr"/>
                      <a:r>
                        <a:rPr lang="en-US" b="1" dirty="0" smtClean="0"/>
                        <a:t>Funding</a:t>
                      </a:r>
                      <a:endParaRPr lang="en-US" b="1" dirty="0"/>
                    </a:p>
                  </a:txBody>
                  <a:tcPr anchor="ctr"/>
                </a:tc>
                <a:tc gridSpan="4">
                  <a:txBody>
                    <a:bodyPr/>
                    <a:lstStyle/>
                    <a:p>
                      <a:pPr algn="ctr"/>
                      <a:r>
                        <a:rPr lang="en-US" dirty="0" smtClean="0"/>
                        <a:t>SAFS Fellowship (4 quarters used, 4 remaining)</a:t>
                      </a:r>
                      <a:endParaRPr lang="en-US"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algn="ctr"/>
                      <a:r>
                        <a:rPr lang="en-US" dirty="0" err="1" smtClean="0"/>
                        <a:t>SeaGrant</a:t>
                      </a:r>
                      <a:r>
                        <a:rPr lang="en-US" dirty="0" smtClean="0"/>
                        <a:t>, applied for NSF GRFP</a:t>
                      </a:r>
                      <a:endParaRPr lang="en-US" dirty="0"/>
                    </a:p>
                  </a:txBody>
                  <a:tcPr anchor="ctr"/>
                </a:tc>
                <a:tc>
                  <a:txBody>
                    <a:bodyPr/>
                    <a:lstStyle/>
                    <a:p>
                      <a:pPr algn="ctr"/>
                      <a:r>
                        <a:rPr lang="en-US" dirty="0" smtClean="0"/>
                        <a:t>Bevan Series </a:t>
                      </a:r>
                      <a:r>
                        <a:rPr lang="en-US" baseline="0" dirty="0" smtClean="0"/>
                        <a:t>TA</a:t>
                      </a:r>
                      <a:endParaRPr lang="en-US" dirty="0"/>
                    </a:p>
                  </a:txBody>
                  <a:tcPr anchor="ctr"/>
                </a:tc>
                <a:tc>
                  <a:txBody>
                    <a:bodyPr/>
                    <a:lstStyle/>
                    <a:p>
                      <a:pPr algn="ctr"/>
                      <a:r>
                        <a:rPr lang="en-US" dirty="0" smtClean="0"/>
                        <a:t>Shellfish</a:t>
                      </a:r>
                      <a:r>
                        <a:rPr lang="en-US" baseline="0" dirty="0" smtClean="0"/>
                        <a:t> Biology TA/ </a:t>
                      </a:r>
                      <a:r>
                        <a:rPr lang="en-US" baseline="0" dirty="0" err="1" smtClean="0"/>
                        <a:t>SeaGrant</a:t>
                      </a:r>
                      <a:r>
                        <a:rPr lang="en-US" baseline="0" dirty="0" smtClean="0"/>
                        <a:t>/ SAFS Fellowship</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err="1" smtClean="0"/>
                        <a:t>SeaGrant</a:t>
                      </a:r>
                      <a:r>
                        <a:rPr lang="en-US" baseline="0" dirty="0" smtClean="0"/>
                        <a:t>/ SAFS Fellowship</a:t>
                      </a:r>
                      <a:endParaRPr lang="en-US" dirty="0" smtClean="0"/>
                    </a:p>
                  </a:txBody>
                  <a:tcPr anchor="ctr"/>
                </a:tc>
              </a:tr>
            </a:tbl>
          </a:graphicData>
        </a:graphic>
      </p:graphicFrame>
    </p:spTree>
    <p:extLst>
      <p:ext uri="{BB962C8B-B14F-4D97-AF65-F5344CB8AC3E}">
        <p14:creationId xmlns:p14="http://schemas.microsoft.com/office/powerpoint/2010/main" val="35673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Proposed Chapters</a:t>
            </a:r>
            <a:endParaRPr lang="en-US" sz="4000" b="1" dirty="0"/>
          </a:p>
        </p:txBody>
      </p:sp>
      <p:sp>
        <p:nvSpPr>
          <p:cNvPr id="3" name="Content Placeholder 2"/>
          <p:cNvSpPr>
            <a:spLocks noGrp="1"/>
          </p:cNvSpPr>
          <p:nvPr>
            <p:ph idx="1"/>
          </p:nvPr>
        </p:nvSpPr>
        <p:spPr/>
        <p:txBody>
          <a:bodyPr>
            <a:normAutofit/>
          </a:bodyPr>
          <a:lstStyle/>
          <a:p>
            <a:r>
              <a:rPr lang="en-US" sz="2400" dirty="0" smtClean="0"/>
              <a:t>How do location-specific environmental conditions in Puget Sound (pH, temperature, dissolved oxygen) affect Pacific oyster physiology?</a:t>
            </a:r>
          </a:p>
          <a:p>
            <a:r>
              <a:rPr lang="en-US" sz="2400" dirty="0" smtClean="0"/>
              <a:t>How does ocean acidification affect reproductive development and larval performance?</a:t>
            </a:r>
          </a:p>
          <a:p>
            <a:pPr lvl="1"/>
            <a:r>
              <a:rPr lang="en-US" sz="2200" dirty="0" smtClean="0"/>
              <a:t>Pacific oysters</a:t>
            </a:r>
          </a:p>
          <a:p>
            <a:pPr lvl="1"/>
            <a:r>
              <a:rPr lang="en-US" sz="2200" dirty="0" smtClean="0"/>
              <a:t>Atlantic oysters</a:t>
            </a:r>
            <a:endParaRPr lang="en-US" sz="2200" dirty="0"/>
          </a:p>
        </p:txBody>
      </p:sp>
    </p:spTree>
    <p:extLst>
      <p:ext uri="{BB962C8B-B14F-4D97-AF65-F5344CB8AC3E}">
        <p14:creationId xmlns:p14="http://schemas.microsoft.com/office/powerpoint/2010/main" val="199383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28650"/>
            <a:ext cx="12191999" cy="552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Box 1"/>
          <p:cNvSpPr txBox="1"/>
          <p:nvPr/>
        </p:nvSpPr>
        <p:spPr>
          <a:xfrm>
            <a:off x="1073943" y="1295703"/>
            <a:ext cx="10044113" cy="3785652"/>
          </a:xfrm>
          <a:prstGeom prst="rect">
            <a:avLst/>
          </a:prstGeom>
          <a:noFill/>
        </p:spPr>
        <p:txBody>
          <a:bodyPr wrap="square" rtlCol="0" anchor="ctr">
            <a:spAutoFit/>
          </a:bodyPr>
          <a:lstStyle/>
          <a:p>
            <a:pPr algn="ctr"/>
            <a:r>
              <a:rPr lang="en-US" sz="6000" dirty="0" smtClean="0">
                <a:solidFill>
                  <a:schemeClr val="bg1"/>
                </a:solidFill>
              </a:rPr>
              <a:t>How </a:t>
            </a:r>
            <a:r>
              <a:rPr lang="en-US" sz="6000" dirty="0">
                <a:solidFill>
                  <a:schemeClr val="bg1"/>
                </a:solidFill>
              </a:rPr>
              <a:t>do location-specific environmental </a:t>
            </a:r>
            <a:r>
              <a:rPr lang="en-US" sz="6000" dirty="0" smtClean="0">
                <a:solidFill>
                  <a:schemeClr val="bg1"/>
                </a:solidFill>
              </a:rPr>
              <a:t>conditions in Puget Sound </a:t>
            </a:r>
            <a:r>
              <a:rPr lang="en-US" sz="6000" dirty="0">
                <a:solidFill>
                  <a:schemeClr val="bg1"/>
                </a:solidFill>
              </a:rPr>
              <a:t>affect </a:t>
            </a:r>
            <a:r>
              <a:rPr lang="en-US" sz="6000" dirty="0" smtClean="0">
                <a:solidFill>
                  <a:schemeClr val="bg1"/>
                </a:solidFill>
              </a:rPr>
              <a:t>Pacific oyster physiology?</a:t>
            </a:r>
            <a:endParaRPr lang="en-US" sz="6000" dirty="0">
              <a:solidFill>
                <a:schemeClr val="bg1"/>
              </a:solidFill>
            </a:endParaRPr>
          </a:p>
        </p:txBody>
      </p:sp>
    </p:spTree>
    <p:extLst>
      <p:ext uri="{BB962C8B-B14F-4D97-AF65-F5344CB8AC3E}">
        <p14:creationId xmlns:p14="http://schemas.microsoft.com/office/powerpoint/2010/main" val="179801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DNRSamplingMap.jpg"/>
          <p:cNvPicPr>
            <a:picLocks noChangeAspect="1"/>
          </p:cNvPicPr>
          <p:nvPr/>
        </p:nvPicPr>
        <p:blipFill rotWithShape="1">
          <a:blip r:embed="rId2" cstate="print">
            <a:extLst>
              <a:ext uri="{28A0092B-C50C-407E-A947-70E740481C1C}">
                <a14:useLocalDpi xmlns:a14="http://schemas.microsoft.com/office/drawing/2010/main" val="0"/>
              </a:ext>
            </a:extLst>
          </a:blip>
          <a:srcRect l="8276" t="10972" r="9071" b="10840"/>
          <a:stretch/>
        </p:blipFill>
        <p:spPr>
          <a:xfrm>
            <a:off x="770126" y="1494722"/>
            <a:ext cx="6472197" cy="4591928"/>
          </a:xfrm>
          <a:prstGeom prst="rect">
            <a:avLst/>
          </a:prstGeom>
        </p:spPr>
      </p:pic>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721318"/>
            <a:ext cx="3654857" cy="3157903"/>
          </a:xfrm>
        </p:spPr>
        <p:txBody>
          <a:bodyPr anchor="t">
            <a:normAutofit/>
          </a:bodyPr>
          <a:lstStyle/>
          <a:p>
            <a:pPr>
              <a:buClr>
                <a:schemeClr val="bg1"/>
              </a:buClr>
            </a:pPr>
            <a:r>
              <a:rPr lang="en-US" dirty="0">
                <a:solidFill>
                  <a:srgbClr val="FFFFFF"/>
                </a:solidFill>
              </a:rPr>
              <a:t>150 sibling oysters </a:t>
            </a:r>
            <a:r>
              <a:rPr lang="en-US" dirty="0" err="1">
                <a:solidFill>
                  <a:srgbClr val="FFFFFF"/>
                </a:solidFill>
              </a:rPr>
              <a:t>outplanted</a:t>
            </a:r>
            <a:r>
              <a:rPr lang="en-US" dirty="0">
                <a:solidFill>
                  <a:srgbClr val="FFFFFF"/>
                </a:solidFill>
              </a:rPr>
              <a:t> June </a:t>
            </a:r>
            <a:r>
              <a:rPr lang="en-US" dirty="0" smtClean="0">
                <a:solidFill>
                  <a:srgbClr val="FFFFFF"/>
                </a:solidFill>
              </a:rPr>
              <a:t>2016</a:t>
            </a:r>
          </a:p>
          <a:p>
            <a:pPr>
              <a:buClr>
                <a:schemeClr val="bg1"/>
              </a:buClr>
            </a:pPr>
            <a:r>
              <a:rPr lang="en-US" dirty="0" smtClean="0">
                <a:solidFill>
                  <a:srgbClr val="FFFFFF"/>
                </a:solidFill>
              </a:rPr>
              <a:t>5 locations and 2 different habitats</a:t>
            </a:r>
          </a:p>
          <a:p>
            <a:pPr>
              <a:buClr>
                <a:schemeClr val="bg1"/>
              </a:buClr>
            </a:pPr>
            <a:r>
              <a:rPr lang="en-US" dirty="0" smtClean="0">
                <a:solidFill>
                  <a:srgbClr val="FFFFFF"/>
                </a:solidFill>
              </a:rPr>
              <a:t>Continuous environmental monitoring (pH, DO, temperature)</a:t>
            </a:r>
          </a:p>
          <a:p>
            <a:pPr>
              <a:buClr>
                <a:schemeClr val="bg1"/>
              </a:buClr>
            </a:pPr>
            <a:r>
              <a:rPr lang="en-US" dirty="0" smtClean="0">
                <a:solidFill>
                  <a:srgbClr val="FFFFFF"/>
                </a:solidFill>
              </a:rPr>
              <a:t>Collected gill tissue samples after one month of exposure</a:t>
            </a:r>
            <a:endParaRPr lang="en-US" dirty="0">
              <a:solidFill>
                <a:srgbClr val="FFFFFF"/>
              </a:solidFill>
            </a:endParaRPr>
          </a:p>
          <a:p>
            <a:pPr>
              <a:buClr>
                <a:schemeClr val="bg1"/>
              </a:buClr>
            </a:pPr>
            <a:endParaRPr lang="en-US" sz="1600" dirty="0">
              <a:solidFill>
                <a:srgbClr val="FFFFFF"/>
              </a:solidFill>
            </a:endParaRPr>
          </a:p>
        </p:txBody>
      </p:sp>
      <p:sp>
        <p:nvSpPr>
          <p:cNvPr id="8" name="TextBox 7"/>
          <p:cNvSpPr txBox="1"/>
          <p:nvPr/>
        </p:nvSpPr>
        <p:spPr>
          <a:xfrm>
            <a:off x="770126" y="754069"/>
            <a:ext cx="6714566" cy="646331"/>
          </a:xfrm>
          <a:prstGeom prst="rect">
            <a:avLst/>
          </a:prstGeom>
          <a:noFill/>
        </p:spPr>
        <p:txBody>
          <a:bodyPr wrap="square" rtlCol="0">
            <a:spAutoFit/>
          </a:bodyPr>
          <a:lstStyle/>
          <a:p>
            <a:pPr algn="ctr"/>
            <a:r>
              <a:rPr lang="en-US" b="1" dirty="0" smtClean="0">
                <a:solidFill>
                  <a:schemeClr val="accent1"/>
                </a:solidFill>
              </a:rPr>
              <a:t>Hypothesis</a:t>
            </a:r>
            <a:r>
              <a:rPr lang="en-US" dirty="0" smtClean="0"/>
              <a:t>: Local environmental variability will drive differential physiological responses</a:t>
            </a:r>
            <a:endParaRPr lang="en-US" dirty="0"/>
          </a:p>
        </p:txBody>
      </p:sp>
    </p:spTree>
    <p:extLst>
      <p:ext uri="{BB962C8B-B14F-4D97-AF65-F5344CB8AC3E}">
        <p14:creationId xmlns:p14="http://schemas.microsoft.com/office/powerpoint/2010/main" val="69534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54" y="1463642"/>
            <a:ext cx="5025009" cy="4623008"/>
          </a:xfrm>
          <a:prstGeom prst="rect">
            <a:avLst/>
          </a:prstGeom>
        </p:spPr>
      </p:pic>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78494"/>
            <a:ext cx="3654857" cy="2522199"/>
          </a:xfrm>
        </p:spPr>
        <p:txBody>
          <a:bodyPr anchor="t">
            <a:noAutofit/>
          </a:bodyPr>
          <a:lstStyle/>
          <a:p>
            <a:pPr>
              <a:buClr>
                <a:schemeClr val="bg1"/>
              </a:buClr>
            </a:pPr>
            <a:r>
              <a:rPr lang="en-US" b="1" dirty="0">
                <a:solidFill>
                  <a:srgbClr val="FFFFFF"/>
                </a:solidFill>
              </a:rPr>
              <a:t>Shotgun proteomics</a:t>
            </a:r>
            <a:r>
              <a:rPr lang="en-US" dirty="0">
                <a:solidFill>
                  <a:srgbClr val="FFFFFF"/>
                </a:solidFill>
              </a:rPr>
              <a:t>: </a:t>
            </a:r>
            <a:r>
              <a:rPr lang="en-US" dirty="0" smtClean="0">
                <a:solidFill>
                  <a:srgbClr val="FFFFFF"/>
                </a:solidFill>
              </a:rPr>
              <a:t>What </a:t>
            </a:r>
            <a:r>
              <a:rPr lang="en-US" dirty="0">
                <a:solidFill>
                  <a:srgbClr val="FFFFFF"/>
                </a:solidFill>
              </a:rPr>
              <a:t>proteins are there?</a:t>
            </a:r>
          </a:p>
          <a:p>
            <a:pPr>
              <a:buClr>
                <a:schemeClr val="bg1"/>
              </a:buClr>
            </a:pPr>
            <a:r>
              <a:rPr lang="en-US" dirty="0">
                <a:solidFill>
                  <a:srgbClr val="FFFFFF"/>
                </a:solidFill>
              </a:rPr>
              <a:t>10 gill samples, 1 from each location and habitat type</a:t>
            </a:r>
          </a:p>
          <a:p>
            <a:pPr>
              <a:buClr>
                <a:schemeClr val="bg1"/>
              </a:buClr>
            </a:pPr>
            <a:r>
              <a:rPr lang="en-US" dirty="0">
                <a:solidFill>
                  <a:srgbClr val="FFFFFF"/>
                </a:solidFill>
              </a:rPr>
              <a:t>9,047 proteins identified</a:t>
            </a:r>
          </a:p>
          <a:p>
            <a:pPr>
              <a:buClr>
                <a:schemeClr val="bg1"/>
              </a:buClr>
            </a:pPr>
            <a:r>
              <a:rPr lang="en-US" dirty="0">
                <a:solidFill>
                  <a:srgbClr val="FFFFFF"/>
                </a:solidFill>
              </a:rPr>
              <a:t>273 related to environmental </a:t>
            </a:r>
            <a:r>
              <a:rPr lang="en-US" dirty="0" smtClean="0">
                <a:solidFill>
                  <a:srgbClr val="FFFFFF"/>
                </a:solidFill>
              </a:rPr>
              <a:t>response</a:t>
            </a:r>
            <a:endParaRPr lang="en-US" dirty="0">
              <a:solidFill>
                <a:srgbClr val="FFFFFF"/>
              </a:solidFill>
            </a:endParaRPr>
          </a:p>
        </p:txBody>
      </p:sp>
      <p:sp>
        <p:nvSpPr>
          <p:cNvPr id="9" name="TextBox 8"/>
          <p:cNvSpPr txBox="1"/>
          <p:nvPr/>
        </p:nvSpPr>
        <p:spPr>
          <a:xfrm>
            <a:off x="770126" y="754069"/>
            <a:ext cx="6714566" cy="646331"/>
          </a:xfrm>
          <a:prstGeom prst="rect">
            <a:avLst/>
          </a:prstGeom>
          <a:noFill/>
        </p:spPr>
        <p:txBody>
          <a:bodyPr wrap="square" rtlCol="0">
            <a:spAutoFit/>
          </a:bodyPr>
          <a:lstStyle/>
          <a:p>
            <a:pPr algn="ctr"/>
            <a:r>
              <a:rPr lang="en-US" b="1" dirty="0" smtClean="0">
                <a:solidFill>
                  <a:schemeClr val="accent1"/>
                </a:solidFill>
              </a:rPr>
              <a:t>Figure 1.</a:t>
            </a:r>
            <a:r>
              <a:rPr lang="en-US" dirty="0" smtClean="0"/>
              <a:t> Environmental response protein functions overrepresented in shotgun proteomics results.</a:t>
            </a:r>
            <a:endParaRPr lang="en-US" dirty="0"/>
          </a:p>
        </p:txBody>
      </p:sp>
    </p:spTree>
    <p:extLst>
      <p:ext uri="{BB962C8B-B14F-4D97-AF65-F5344CB8AC3E}">
        <p14:creationId xmlns:p14="http://schemas.microsoft.com/office/powerpoint/2010/main" val="97686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03620"/>
            <a:ext cx="3654857" cy="2757493"/>
          </a:xfrm>
        </p:spPr>
        <p:txBody>
          <a:bodyPr anchor="t">
            <a:noAutofit/>
          </a:bodyPr>
          <a:lstStyle/>
          <a:p>
            <a:pPr>
              <a:buClr>
                <a:schemeClr val="bg1"/>
              </a:buClr>
            </a:pPr>
            <a:r>
              <a:rPr lang="en-US" b="1" dirty="0" smtClean="0">
                <a:solidFill>
                  <a:srgbClr val="FFFFFF"/>
                </a:solidFill>
              </a:rPr>
              <a:t>Targeted proteomics</a:t>
            </a:r>
            <a:r>
              <a:rPr lang="en-US" dirty="0" smtClean="0">
                <a:solidFill>
                  <a:srgbClr val="FFFFFF"/>
                </a:solidFill>
              </a:rPr>
              <a:t>: What environmental response are we interested in?</a:t>
            </a:r>
          </a:p>
          <a:p>
            <a:pPr>
              <a:buClr>
                <a:schemeClr val="bg1"/>
              </a:buClr>
            </a:pPr>
            <a:r>
              <a:rPr lang="en-US" dirty="0" smtClean="0">
                <a:solidFill>
                  <a:srgbClr val="FFFFFF"/>
                </a:solidFill>
              </a:rPr>
              <a:t>15 protein targets identified from shotgun data</a:t>
            </a:r>
          </a:p>
          <a:p>
            <a:pPr>
              <a:buClr>
                <a:schemeClr val="bg1"/>
              </a:buClr>
            </a:pPr>
            <a:r>
              <a:rPr lang="en-US" dirty="0" smtClean="0">
                <a:solidFill>
                  <a:srgbClr val="FFFFFF"/>
                </a:solidFill>
              </a:rPr>
              <a:t>50 gill samples, 5 for each site and habitat type</a:t>
            </a:r>
          </a:p>
        </p:txBody>
      </p:sp>
      <p:graphicFrame>
        <p:nvGraphicFramePr>
          <p:cNvPr id="9" name="Content Placeholder 4"/>
          <p:cNvGraphicFramePr>
            <a:graphicFrameLocks/>
          </p:cNvGraphicFramePr>
          <p:nvPr>
            <p:extLst>
              <p:ext uri="{D42A27DB-BD31-4B8C-83A1-F6EECF244321}">
                <p14:modId xmlns:p14="http://schemas.microsoft.com/office/powerpoint/2010/main" val="400208736"/>
              </p:ext>
            </p:extLst>
          </p:nvPr>
        </p:nvGraphicFramePr>
        <p:xfrm>
          <a:off x="571924" y="1665037"/>
          <a:ext cx="7090320" cy="3835656"/>
        </p:xfrm>
        <a:graphic>
          <a:graphicData uri="http://schemas.openxmlformats.org/drawingml/2006/table">
            <a:tbl>
              <a:tblPr firstRow="1" bandRow="1">
                <a:tableStyleId>{93296810-A885-4BE3-A3E7-6D5BEEA58F35}</a:tableStyleId>
              </a:tblPr>
              <a:tblGrid>
                <a:gridCol w="3545160"/>
                <a:gridCol w="3545160"/>
              </a:tblGrid>
              <a:tr h="426184">
                <a:tc>
                  <a:txBody>
                    <a:bodyPr/>
                    <a:lstStyle/>
                    <a:p>
                      <a:pPr algn="ctr"/>
                      <a:r>
                        <a:rPr lang="en-US" dirty="0" smtClean="0"/>
                        <a:t>Function</a:t>
                      </a:r>
                      <a:endParaRPr lang="en-US" dirty="0">
                        <a:solidFill>
                          <a:schemeClr val="tx1">
                            <a:lumMod val="65000"/>
                            <a:lumOff val="35000"/>
                          </a:schemeClr>
                        </a:solidFill>
                      </a:endParaRPr>
                    </a:p>
                  </a:txBody>
                  <a:tcPr anchor="ctr"/>
                </a:tc>
                <a:tc>
                  <a:txBody>
                    <a:bodyPr/>
                    <a:lstStyle/>
                    <a:p>
                      <a:pPr algn="ctr"/>
                      <a:r>
                        <a:rPr lang="en-US" dirty="0" smtClean="0"/>
                        <a:t>Number of Proteins</a:t>
                      </a:r>
                      <a:endParaRPr lang="en-US" dirty="0">
                        <a:solidFill>
                          <a:schemeClr val="tx1">
                            <a:lumMod val="65000"/>
                            <a:lumOff val="35000"/>
                          </a:schemeClr>
                        </a:solidFill>
                      </a:endParaRPr>
                    </a:p>
                  </a:txBody>
                  <a:tcPr anchor="ctr"/>
                </a:tc>
              </a:tr>
              <a:tr h="426184">
                <a:tc>
                  <a:txBody>
                    <a:bodyPr/>
                    <a:lstStyle/>
                    <a:p>
                      <a:pPr algn="ctr"/>
                      <a:r>
                        <a:rPr lang="en-US" dirty="0" smtClean="0"/>
                        <a:t>Oxidative stress</a:t>
                      </a:r>
                      <a:endParaRPr lang="en-US" dirty="0"/>
                    </a:p>
                  </a:txBody>
                  <a:tcPr anchor="ctr"/>
                </a:tc>
                <a:tc>
                  <a:txBody>
                    <a:bodyPr/>
                    <a:lstStyle/>
                    <a:p>
                      <a:pPr algn="ctr"/>
                      <a:r>
                        <a:rPr lang="en-US" dirty="0" smtClean="0"/>
                        <a:t>4</a:t>
                      </a:r>
                      <a:endParaRPr lang="en-US" dirty="0"/>
                    </a:p>
                  </a:txBody>
                  <a:tcPr anchor="ctr"/>
                </a:tc>
              </a:tr>
              <a:tr h="426184">
                <a:tc>
                  <a:txBody>
                    <a:bodyPr/>
                    <a:lstStyle/>
                    <a:p>
                      <a:pPr algn="ctr"/>
                      <a:r>
                        <a:rPr lang="en-US" dirty="0" smtClean="0"/>
                        <a:t>Heat shock</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Acid-base balance</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Drug resistance</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Fatty acid metabolism</a:t>
                      </a:r>
                      <a:endParaRPr lang="en-US" dirty="0"/>
                    </a:p>
                  </a:txBody>
                  <a:tcPr anchor="ctr"/>
                </a:tc>
                <a:tc>
                  <a:txBody>
                    <a:bodyPr/>
                    <a:lstStyle/>
                    <a:p>
                      <a:pPr algn="ctr"/>
                      <a:r>
                        <a:rPr lang="en-US" dirty="0" smtClean="0"/>
                        <a:t>1</a:t>
                      </a:r>
                      <a:endParaRPr lang="en-US" dirty="0"/>
                    </a:p>
                  </a:txBody>
                  <a:tcPr anchor="ctr"/>
                </a:tc>
              </a:tr>
              <a:tr h="426184">
                <a:tc>
                  <a:txBody>
                    <a:bodyPr/>
                    <a:lstStyle/>
                    <a:p>
                      <a:pPr algn="ctr"/>
                      <a:r>
                        <a:rPr lang="en-US" dirty="0" smtClean="0"/>
                        <a:t>Carbohydrate metabolism</a:t>
                      </a:r>
                      <a:endParaRPr lang="en-US" dirty="0"/>
                    </a:p>
                  </a:txBody>
                  <a:tcPr anchor="ctr"/>
                </a:tc>
                <a:tc>
                  <a:txBody>
                    <a:bodyPr/>
                    <a:lstStyle/>
                    <a:p>
                      <a:pPr algn="ctr"/>
                      <a:r>
                        <a:rPr lang="en-US" dirty="0" smtClean="0"/>
                        <a:t>2</a:t>
                      </a:r>
                      <a:endParaRPr lang="en-US" dirty="0"/>
                    </a:p>
                  </a:txBody>
                  <a:tcPr anchor="ctr"/>
                </a:tc>
              </a:tr>
              <a:tr h="426184">
                <a:tc>
                  <a:txBody>
                    <a:bodyPr/>
                    <a:lstStyle/>
                    <a:p>
                      <a:pPr algn="ctr"/>
                      <a:r>
                        <a:rPr lang="en-US" dirty="0" smtClean="0"/>
                        <a:t>Cell</a:t>
                      </a:r>
                      <a:r>
                        <a:rPr lang="en-US" baseline="0" dirty="0" smtClean="0"/>
                        <a:t> growth and maintenance</a:t>
                      </a:r>
                      <a:endParaRPr lang="en-US" dirty="0"/>
                    </a:p>
                  </a:txBody>
                  <a:tcPr anchor="ctr"/>
                </a:tc>
                <a:tc>
                  <a:txBody>
                    <a:bodyPr/>
                    <a:lstStyle/>
                    <a:p>
                      <a:pPr algn="ctr"/>
                      <a:r>
                        <a:rPr lang="en-US" dirty="0" smtClean="0"/>
                        <a:t>5</a:t>
                      </a:r>
                      <a:endParaRPr lang="en-US" dirty="0"/>
                    </a:p>
                  </a:txBody>
                  <a:tcPr anchor="ctr"/>
                </a:tc>
              </a:tr>
              <a:tr h="426184">
                <a:tc>
                  <a:txBody>
                    <a:bodyPr/>
                    <a:lstStyle/>
                    <a:p>
                      <a:pPr algn="ctr"/>
                      <a:r>
                        <a:rPr lang="en-US" dirty="0" smtClean="0"/>
                        <a:t>Total</a:t>
                      </a:r>
                      <a:endParaRPr lang="en-US" dirty="0"/>
                    </a:p>
                  </a:txBody>
                  <a:tcPr anchor="ctr"/>
                </a:tc>
                <a:tc>
                  <a:txBody>
                    <a:bodyPr/>
                    <a:lstStyle/>
                    <a:p>
                      <a:pPr algn="ctr"/>
                      <a:r>
                        <a:rPr lang="en-US" dirty="0" smtClean="0"/>
                        <a:t>15</a:t>
                      </a:r>
                      <a:endParaRPr lang="en-US" dirty="0"/>
                    </a:p>
                  </a:txBody>
                  <a:tcPr anchor="ctr"/>
                </a:tc>
              </a:tr>
            </a:tbl>
          </a:graphicData>
        </a:graphic>
      </p:graphicFrame>
      <p:sp>
        <p:nvSpPr>
          <p:cNvPr id="8" name="TextBox 7"/>
          <p:cNvSpPr txBox="1"/>
          <p:nvPr/>
        </p:nvSpPr>
        <p:spPr>
          <a:xfrm>
            <a:off x="759801" y="1073690"/>
            <a:ext cx="6714566" cy="369332"/>
          </a:xfrm>
          <a:prstGeom prst="rect">
            <a:avLst/>
          </a:prstGeom>
          <a:noFill/>
        </p:spPr>
        <p:txBody>
          <a:bodyPr wrap="square" rtlCol="0">
            <a:spAutoFit/>
          </a:bodyPr>
          <a:lstStyle/>
          <a:p>
            <a:pPr algn="ctr"/>
            <a:r>
              <a:rPr lang="en-US" b="1" dirty="0" smtClean="0">
                <a:solidFill>
                  <a:schemeClr val="accent1"/>
                </a:solidFill>
              </a:rPr>
              <a:t>Table 1.</a:t>
            </a:r>
            <a:r>
              <a:rPr lang="en-US" dirty="0" smtClean="0"/>
              <a:t> Protein functions used in targeted assay.</a:t>
            </a:r>
            <a:endParaRPr lang="en-US" dirty="0"/>
          </a:p>
        </p:txBody>
      </p:sp>
    </p:spTree>
    <p:extLst>
      <p:ext uri="{BB962C8B-B14F-4D97-AF65-F5344CB8AC3E}">
        <p14:creationId xmlns:p14="http://schemas.microsoft.com/office/powerpoint/2010/main" val="95000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03620"/>
            <a:ext cx="3654857" cy="2757493"/>
          </a:xfrm>
        </p:spPr>
        <p:txBody>
          <a:bodyPr anchor="t">
            <a:noAutofit/>
          </a:bodyPr>
          <a:lstStyle/>
          <a:p>
            <a:pPr>
              <a:buClr>
                <a:schemeClr val="bg1"/>
              </a:buClr>
            </a:pPr>
            <a:r>
              <a:rPr lang="en-US" b="1" dirty="0" smtClean="0">
                <a:solidFill>
                  <a:srgbClr val="FFFFFF"/>
                </a:solidFill>
              </a:rPr>
              <a:t>Targeted proteomics</a:t>
            </a:r>
            <a:r>
              <a:rPr lang="en-US" dirty="0" smtClean="0">
                <a:solidFill>
                  <a:srgbClr val="FFFFFF"/>
                </a:solidFill>
              </a:rPr>
              <a:t>: What environmental response are we interested in?</a:t>
            </a:r>
          </a:p>
          <a:p>
            <a:pPr>
              <a:buClr>
                <a:schemeClr val="bg1"/>
              </a:buClr>
            </a:pPr>
            <a:r>
              <a:rPr lang="en-US" dirty="0" smtClean="0">
                <a:solidFill>
                  <a:srgbClr val="FFFFFF"/>
                </a:solidFill>
              </a:rPr>
              <a:t>15 protein targets identified from shotgun data</a:t>
            </a:r>
          </a:p>
          <a:p>
            <a:pPr>
              <a:buClr>
                <a:schemeClr val="bg1"/>
              </a:buClr>
            </a:pPr>
            <a:r>
              <a:rPr lang="en-US" dirty="0" smtClean="0">
                <a:solidFill>
                  <a:srgbClr val="FFFFFF"/>
                </a:solidFill>
              </a:rPr>
              <a:t>50 gill samples, 5 for each site and habitat type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836485" y="607328"/>
            <a:ext cx="6637882" cy="6250672"/>
          </a:xfrm>
          <a:prstGeom prst="rect">
            <a:avLst/>
          </a:prstGeom>
        </p:spPr>
      </p:pic>
      <p:sp>
        <p:nvSpPr>
          <p:cNvPr id="10" name="TextBox 9"/>
          <p:cNvSpPr txBox="1"/>
          <p:nvPr/>
        </p:nvSpPr>
        <p:spPr>
          <a:xfrm>
            <a:off x="836485" y="239674"/>
            <a:ext cx="6714566" cy="369332"/>
          </a:xfrm>
          <a:prstGeom prst="rect">
            <a:avLst/>
          </a:prstGeom>
          <a:noFill/>
        </p:spPr>
        <p:txBody>
          <a:bodyPr wrap="square" rtlCol="0">
            <a:spAutoFit/>
          </a:bodyPr>
          <a:lstStyle/>
          <a:p>
            <a:pPr algn="ctr"/>
            <a:r>
              <a:rPr lang="en-US" b="1" dirty="0" smtClean="0">
                <a:solidFill>
                  <a:schemeClr val="accent1"/>
                </a:solidFill>
              </a:rPr>
              <a:t>Figure 2.</a:t>
            </a:r>
            <a:r>
              <a:rPr lang="en-US" dirty="0" smtClean="0"/>
              <a:t> Heat shock protein expression at different sites.</a:t>
            </a:r>
            <a:endParaRPr lang="en-US" dirty="0"/>
          </a:p>
        </p:txBody>
      </p:sp>
      <p:sp>
        <p:nvSpPr>
          <p:cNvPr id="9" name="TextBox 8"/>
          <p:cNvSpPr txBox="1"/>
          <p:nvPr/>
        </p:nvSpPr>
        <p:spPr>
          <a:xfrm>
            <a:off x="5734043" y="3429000"/>
            <a:ext cx="1514475" cy="369332"/>
          </a:xfrm>
          <a:prstGeom prst="rect">
            <a:avLst/>
          </a:prstGeom>
          <a:noFill/>
        </p:spPr>
        <p:txBody>
          <a:bodyPr wrap="square" rtlCol="0">
            <a:spAutoFit/>
          </a:bodyPr>
          <a:lstStyle/>
          <a:p>
            <a:pPr algn="ctr"/>
            <a:r>
              <a:rPr lang="en-US" dirty="0" smtClean="0"/>
              <a:t>18ºC</a:t>
            </a:r>
            <a:endParaRPr lang="en-US" dirty="0"/>
          </a:p>
        </p:txBody>
      </p:sp>
      <p:sp>
        <p:nvSpPr>
          <p:cNvPr id="11" name="TextBox 10"/>
          <p:cNvSpPr txBox="1"/>
          <p:nvPr/>
        </p:nvSpPr>
        <p:spPr>
          <a:xfrm>
            <a:off x="1692228" y="3982998"/>
            <a:ext cx="700424" cy="369332"/>
          </a:xfrm>
          <a:prstGeom prst="rect">
            <a:avLst/>
          </a:prstGeom>
          <a:noFill/>
        </p:spPr>
        <p:txBody>
          <a:bodyPr wrap="square" rtlCol="0">
            <a:spAutoFit/>
          </a:bodyPr>
          <a:lstStyle/>
          <a:p>
            <a:pPr algn="ctr"/>
            <a:r>
              <a:rPr lang="en-US" smtClean="0"/>
              <a:t>16ºC</a:t>
            </a:r>
            <a:endParaRPr lang="en-US" dirty="0"/>
          </a:p>
        </p:txBody>
      </p:sp>
      <p:sp>
        <p:nvSpPr>
          <p:cNvPr id="12" name="TextBox 11"/>
          <p:cNvSpPr txBox="1"/>
          <p:nvPr/>
        </p:nvSpPr>
        <p:spPr>
          <a:xfrm>
            <a:off x="2760757" y="3695105"/>
            <a:ext cx="700424" cy="369332"/>
          </a:xfrm>
          <a:prstGeom prst="rect">
            <a:avLst/>
          </a:prstGeom>
          <a:noFill/>
        </p:spPr>
        <p:txBody>
          <a:bodyPr wrap="square" rtlCol="0">
            <a:spAutoFit/>
          </a:bodyPr>
          <a:lstStyle/>
          <a:p>
            <a:pPr algn="ctr"/>
            <a:r>
              <a:rPr lang="en-US" dirty="0" smtClean="0"/>
              <a:t>15ºC</a:t>
            </a:r>
            <a:endParaRPr lang="en-US" dirty="0"/>
          </a:p>
        </p:txBody>
      </p:sp>
      <p:sp>
        <p:nvSpPr>
          <p:cNvPr id="13" name="TextBox 12"/>
          <p:cNvSpPr txBox="1"/>
          <p:nvPr/>
        </p:nvSpPr>
        <p:spPr>
          <a:xfrm>
            <a:off x="3897188" y="4114140"/>
            <a:ext cx="700424" cy="369332"/>
          </a:xfrm>
          <a:prstGeom prst="rect">
            <a:avLst/>
          </a:prstGeom>
          <a:noFill/>
        </p:spPr>
        <p:txBody>
          <a:bodyPr wrap="square" rtlCol="0">
            <a:spAutoFit/>
          </a:bodyPr>
          <a:lstStyle/>
          <a:p>
            <a:pPr algn="ctr"/>
            <a:r>
              <a:rPr lang="en-US" dirty="0" smtClean="0"/>
              <a:t>15ºC</a:t>
            </a:r>
            <a:endParaRPr lang="en-US" dirty="0"/>
          </a:p>
        </p:txBody>
      </p:sp>
      <p:sp>
        <p:nvSpPr>
          <p:cNvPr id="14" name="TextBox 13"/>
          <p:cNvSpPr txBox="1"/>
          <p:nvPr/>
        </p:nvSpPr>
        <p:spPr>
          <a:xfrm>
            <a:off x="5033619" y="4508163"/>
            <a:ext cx="700424" cy="369332"/>
          </a:xfrm>
          <a:prstGeom prst="rect">
            <a:avLst/>
          </a:prstGeom>
          <a:noFill/>
        </p:spPr>
        <p:txBody>
          <a:bodyPr wrap="square" rtlCol="0">
            <a:spAutoFit/>
          </a:bodyPr>
          <a:lstStyle/>
          <a:p>
            <a:pPr algn="ctr"/>
            <a:r>
              <a:rPr lang="en-US" dirty="0" smtClean="0"/>
              <a:t>15ºC</a:t>
            </a:r>
            <a:endParaRPr lang="en-US" dirty="0"/>
          </a:p>
        </p:txBody>
      </p:sp>
    </p:spTree>
    <p:extLst>
      <p:ext uri="{BB962C8B-B14F-4D97-AF65-F5344CB8AC3E}">
        <p14:creationId xmlns:p14="http://schemas.microsoft.com/office/powerpoint/2010/main" val="212288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B5DC95B7-2A72-483B-BA19-2BE7512055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C822AFE-7E96-4A51-9E55-FCAEACD213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169EA61-C175-4B7E-807B-58199DEA7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161390" y="1079770"/>
            <a:ext cx="3654857" cy="1527244"/>
          </a:xfrm>
        </p:spPr>
        <p:txBody>
          <a:bodyPr>
            <a:normAutofit/>
          </a:bodyPr>
          <a:lstStyle/>
          <a:p>
            <a:r>
              <a:rPr lang="en-US" sz="3200" b="1" dirty="0"/>
              <a:t>Exploring Proteomic Variation in Pacific oysters</a:t>
            </a:r>
          </a:p>
        </p:txBody>
      </p:sp>
      <p:sp>
        <p:nvSpPr>
          <p:cNvPr id="3" name="Content Placeholder 2"/>
          <p:cNvSpPr>
            <a:spLocks noGrp="1"/>
          </p:cNvSpPr>
          <p:nvPr>
            <p:ph idx="1"/>
          </p:nvPr>
        </p:nvSpPr>
        <p:spPr>
          <a:xfrm>
            <a:off x="8161390" y="2903620"/>
            <a:ext cx="3654857" cy="2757493"/>
          </a:xfrm>
        </p:spPr>
        <p:txBody>
          <a:bodyPr anchor="t">
            <a:noAutofit/>
          </a:bodyPr>
          <a:lstStyle/>
          <a:p>
            <a:pPr>
              <a:buClr>
                <a:schemeClr val="bg1"/>
              </a:buClr>
            </a:pPr>
            <a:r>
              <a:rPr lang="en-US" b="1" dirty="0" smtClean="0">
                <a:solidFill>
                  <a:srgbClr val="FFFFFF"/>
                </a:solidFill>
              </a:rPr>
              <a:t>Targeted proteomics</a:t>
            </a:r>
            <a:r>
              <a:rPr lang="en-US" dirty="0" smtClean="0">
                <a:solidFill>
                  <a:srgbClr val="FFFFFF"/>
                </a:solidFill>
              </a:rPr>
              <a:t>: What environmental response are we interested in?</a:t>
            </a:r>
          </a:p>
          <a:p>
            <a:pPr>
              <a:buClr>
                <a:schemeClr val="bg1"/>
              </a:buClr>
            </a:pPr>
            <a:r>
              <a:rPr lang="en-US" dirty="0" smtClean="0">
                <a:solidFill>
                  <a:srgbClr val="FFFFFF"/>
                </a:solidFill>
              </a:rPr>
              <a:t>15 protein targets identified from shotgun data</a:t>
            </a:r>
          </a:p>
          <a:p>
            <a:pPr>
              <a:buClr>
                <a:schemeClr val="bg1"/>
              </a:buClr>
            </a:pPr>
            <a:r>
              <a:rPr lang="en-US" dirty="0" smtClean="0">
                <a:solidFill>
                  <a:srgbClr val="FFFFFF"/>
                </a:solidFill>
              </a:rPr>
              <a:t>50 gill samples, 5 for each site and habitat type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423"/>
          <a:stretch/>
        </p:blipFill>
        <p:spPr>
          <a:xfrm>
            <a:off x="819597" y="511910"/>
            <a:ext cx="6709915" cy="6346089"/>
          </a:xfrm>
          <a:prstGeom prst="rect">
            <a:avLst/>
          </a:prstGeom>
        </p:spPr>
      </p:pic>
      <p:sp>
        <p:nvSpPr>
          <p:cNvPr id="10" name="TextBox 9"/>
          <p:cNvSpPr txBox="1"/>
          <p:nvPr/>
        </p:nvSpPr>
        <p:spPr>
          <a:xfrm>
            <a:off x="836485" y="239674"/>
            <a:ext cx="6714566" cy="369332"/>
          </a:xfrm>
          <a:prstGeom prst="rect">
            <a:avLst/>
          </a:prstGeom>
          <a:noFill/>
        </p:spPr>
        <p:txBody>
          <a:bodyPr wrap="square" rtlCol="0">
            <a:spAutoFit/>
          </a:bodyPr>
          <a:lstStyle/>
          <a:p>
            <a:pPr algn="ctr"/>
            <a:r>
              <a:rPr lang="en-US" b="1" dirty="0" smtClean="0">
                <a:solidFill>
                  <a:schemeClr val="accent1"/>
                </a:solidFill>
              </a:rPr>
              <a:t>Figure 3.</a:t>
            </a:r>
            <a:r>
              <a:rPr lang="en-US" dirty="0" smtClean="0"/>
              <a:t> </a:t>
            </a:r>
            <a:r>
              <a:rPr lang="en-US" dirty="0" err="1" smtClean="0"/>
              <a:t>Thioredoxin</a:t>
            </a:r>
            <a:r>
              <a:rPr lang="en-US" dirty="0" smtClean="0"/>
              <a:t> reductase expression at different sites.</a:t>
            </a:r>
            <a:endParaRPr lang="en-US" dirty="0"/>
          </a:p>
        </p:txBody>
      </p:sp>
      <p:sp>
        <p:nvSpPr>
          <p:cNvPr id="9" name="TextBox 8"/>
          <p:cNvSpPr txBox="1"/>
          <p:nvPr/>
        </p:nvSpPr>
        <p:spPr>
          <a:xfrm>
            <a:off x="6262681" y="3421987"/>
            <a:ext cx="566745" cy="369332"/>
          </a:xfrm>
          <a:prstGeom prst="rect">
            <a:avLst/>
          </a:prstGeom>
          <a:noFill/>
        </p:spPr>
        <p:txBody>
          <a:bodyPr wrap="square" rtlCol="0">
            <a:spAutoFit/>
          </a:bodyPr>
          <a:lstStyle/>
          <a:p>
            <a:pPr algn="ctr"/>
            <a:r>
              <a:rPr lang="en-US" smtClean="0"/>
              <a:t>9.6</a:t>
            </a:r>
            <a:endParaRPr lang="en-US" dirty="0"/>
          </a:p>
        </p:txBody>
      </p:sp>
      <p:sp>
        <p:nvSpPr>
          <p:cNvPr id="11" name="TextBox 10"/>
          <p:cNvSpPr txBox="1"/>
          <p:nvPr/>
        </p:nvSpPr>
        <p:spPr>
          <a:xfrm>
            <a:off x="1664656" y="2626800"/>
            <a:ext cx="700424" cy="369332"/>
          </a:xfrm>
          <a:prstGeom prst="rect">
            <a:avLst/>
          </a:prstGeom>
          <a:noFill/>
        </p:spPr>
        <p:txBody>
          <a:bodyPr wrap="square" rtlCol="0">
            <a:spAutoFit/>
          </a:bodyPr>
          <a:lstStyle/>
          <a:p>
            <a:pPr algn="ctr"/>
            <a:r>
              <a:rPr lang="en-US" smtClean="0"/>
              <a:t>9.6</a:t>
            </a:r>
            <a:endParaRPr lang="en-US" dirty="0"/>
          </a:p>
        </p:txBody>
      </p:sp>
      <p:sp>
        <p:nvSpPr>
          <p:cNvPr id="12" name="TextBox 11"/>
          <p:cNvSpPr txBox="1"/>
          <p:nvPr/>
        </p:nvSpPr>
        <p:spPr>
          <a:xfrm>
            <a:off x="2775045" y="3364170"/>
            <a:ext cx="700424" cy="369332"/>
          </a:xfrm>
          <a:prstGeom prst="rect">
            <a:avLst/>
          </a:prstGeom>
          <a:noFill/>
        </p:spPr>
        <p:txBody>
          <a:bodyPr wrap="square" rtlCol="0">
            <a:spAutoFit/>
          </a:bodyPr>
          <a:lstStyle/>
          <a:p>
            <a:pPr algn="ctr"/>
            <a:r>
              <a:rPr lang="en-US" smtClean="0"/>
              <a:t>14.6</a:t>
            </a:r>
            <a:endParaRPr lang="en-US" dirty="0"/>
          </a:p>
        </p:txBody>
      </p:sp>
      <p:sp>
        <p:nvSpPr>
          <p:cNvPr id="13" name="TextBox 12"/>
          <p:cNvSpPr txBox="1"/>
          <p:nvPr/>
        </p:nvSpPr>
        <p:spPr>
          <a:xfrm>
            <a:off x="3897188" y="4257020"/>
            <a:ext cx="700424" cy="369332"/>
          </a:xfrm>
          <a:prstGeom prst="rect">
            <a:avLst/>
          </a:prstGeom>
          <a:noFill/>
        </p:spPr>
        <p:txBody>
          <a:bodyPr wrap="square" rtlCol="0">
            <a:spAutoFit/>
          </a:bodyPr>
          <a:lstStyle/>
          <a:p>
            <a:pPr algn="ctr"/>
            <a:r>
              <a:rPr lang="en-US" smtClean="0"/>
              <a:t>12.5</a:t>
            </a:r>
            <a:endParaRPr lang="en-US" dirty="0"/>
          </a:p>
        </p:txBody>
      </p:sp>
      <p:sp>
        <p:nvSpPr>
          <p:cNvPr id="14" name="TextBox 13"/>
          <p:cNvSpPr txBox="1"/>
          <p:nvPr/>
        </p:nvSpPr>
        <p:spPr>
          <a:xfrm>
            <a:off x="5033619" y="2300332"/>
            <a:ext cx="700424" cy="369332"/>
          </a:xfrm>
          <a:prstGeom prst="rect">
            <a:avLst/>
          </a:prstGeom>
          <a:noFill/>
        </p:spPr>
        <p:txBody>
          <a:bodyPr wrap="square" rtlCol="0">
            <a:spAutoFit/>
          </a:bodyPr>
          <a:lstStyle/>
          <a:p>
            <a:pPr algn="ctr"/>
            <a:r>
              <a:rPr lang="en-US" smtClean="0"/>
              <a:t>10.3</a:t>
            </a:r>
            <a:endParaRPr lang="en-US" dirty="0"/>
          </a:p>
        </p:txBody>
      </p:sp>
    </p:spTree>
    <p:extLst>
      <p:ext uri="{BB962C8B-B14F-4D97-AF65-F5344CB8AC3E}">
        <p14:creationId xmlns:p14="http://schemas.microsoft.com/office/powerpoint/2010/main" val="9330887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688</TotalTime>
  <Words>1619</Words>
  <Application>Microsoft Macintosh PowerPoint</Application>
  <PresentationFormat>Widescreen</PresentationFormat>
  <Paragraphs>267</Paragraphs>
  <Slides>20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Corbel</vt:lpstr>
      <vt:lpstr>Wingdings 2</vt:lpstr>
      <vt:lpstr>Frame</vt:lpstr>
      <vt:lpstr>Committee Meeting</vt:lpstr>
      <vt:lpstr>PowerPoint Presentation</vt:lpstr>
      <vt:lpstr>Proposed Chapters</vt:lpstr>
      <vt:lpstr>PowerPoint Presentation</vt:lpstr>
      <vt:lpstr>Exploring Proteomic Variation in Pacific oysters</vt:lpstr>
      <vt:lpstr>Exploring Proteomic Variation in Pacific oysters</vt:lpstr>
      <vt:lpstr>Exploring Proteomic Variation in Pacific oysters</vt:lpstr>
      <vt:lpstr>Exploring Proteomic Variation in Pacific oysters</vt:lpstr>
      <vt:lpstr>Exploring Proteomic Variation in Pacific oysters</vt:lpstr>
      <vt:lpstr>Exploring Proteomic Variation in Pacific oysters:  Next Steps</vt:lpstr>
      <vt:lpstr>PowerPoint Presentation</vt:lpstr>
      <vt:lpstr>Pacific oysters and Ocean Acidification:  Adults</vt:lpstr>
      <vt:lpstr>Pacific oysters and Ocean Acidification: Reproduction</vt:lpstr>
      <vt:lpstr>Pacific oysters and Ocean Acidification:  Larval Mortality</vt:lpstr>
      <vt:lpstr>Manchester Experiment:  Larval Mortality</vt:lpstr>
      <vt:lpstr>Pacific oysters and Ocean Acidification: Next Steps</vt:lpstr>
      <vt:lpstr>Atlantic oysters and Ocean Acidification</vt:lpstr>
      <vt:lpstr>Atlantic oysters and Ocean Acidification: Next Steps</vt:lpstr>
      <vt:lpstr>Plan of Study</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Meeting</dc:title>
  <dc:creator>Yaamini R. Venkataraman</dc:creator>
  <cp:lastModifiedBy>Microsoft Office User</cp:lastModifiedBy>
  <cp:revision>246</cp:revision>
  <dcterms:created xsi:type="dcterms:W3CDTF">2017-10-27T17:13:33Z</dcterms:created>
  <dcterms:modified xsi:type="dcterms:W3CDTF">2017-10-31T15:55:33Z</dcterms:modified>
</cp:coreProperties>
</file>