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4" r:id="rId5"/>
    <p:sldId id="258" r:id="rId6"/>
    <p:sldId id="259" r:id="rId7"/>
    <p:sldId id="261" r:id="rId8"/>
    <p:sldId id="265" r:id="rId9"/>
    <p:sldId id="266" r:id="rId10"/>
    <p:sldId id="267" r:id="rId11"/>
    <p:sldId id="263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504-E2C2-445B-BD6F-38983266240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5BC9-18B8-4499-AD99-3AE3EFA67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80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504-E2C2-445B-BD6F-38983266240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5BC9-18B8-4499-AD99-3AE3EFA67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8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504-E2C2-445B-BD6F-38983266240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5BC9-18B8-4499-AD99-3AE3EFA67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76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504-E2C2-445B-BD6F-38983266240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5BC9-18B8-4499-AD99-3AE3EFA67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79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504-E2C2-445B-BD6F-38983266240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5BC9-18B8-4499-AD99-3AE3EFA67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27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504-E2C2-445B-BD6F-38983266240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5BC9-18B8-4499-AD99-3AE3EFA67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48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504-E2C2-445B-BD6F-38983266240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5BC9-18B8-4499-AD99-3AE3EFA67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81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504-E2C2-445B-BD6F-38983266240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5BC9-18B8-4499-AD99-3AE3EFA67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95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504-E2C2-445B-BD6F-38983266240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5BC9-18B8-4499-AD99-3AE3EFA67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45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504-E2C2-445B-BD6F-38983266240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5BC9-18B8-4499-AD99-3AE3EFA67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04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504-E2C2-445B-BD6F-38983266240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5BC9-18B8-4499-AD99-3AE3EFA67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43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9B504-E2C2-445B-BD6F-38983266240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E5BC9-18B8-4499-AD99-3AE3EFA67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54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6880" y="856211"/>
            <a:ext cx="8778240" cy="3875722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Verdana" panose="020B0604030504040204" pitchFamily="34" charset="0"/>
                <a:ea typeface="Verdana" panose="020B0604030504040204" pitchFamily="34" charset="0"/>
              </a:rPr>
              <a:t>Решение задачи </a:t>
            </a:r>
            <a:r>
              <a:rPr lang="ru-RU" sz="3600" b="1" dirty="0" err="1">
                <a:latin typeface="Verdana" panose="020B0604030504040204" pitchFamily="34" charset="0"/>
                <a:ea typeface="Verdana" panose="020B0604030504040204" pitchFamily="34" charset="0"/>
              </a:rPr>
              <a:t>Хейльбронна</a:t>
            </a:r>
            <a:r>
              <a:rPr lang="ru-RU" sz="3600" b="1" dirty="0">
                <a:latin typeface="Verdana" panose="020B0604030504040204" pitchFamily="34" charset="0"/>
                <a:ea typeface="Verdana" panose="020B0604030504040204" pitchFamily="34" charset="0"/>
              </a:rPr>
              <a:t> для треугольников в пространстве и плоскости через задачу глобальной оптимизации с использованием генетических </a:t>
            </a:r>
            <a:r>
              <a:rPr lang="ru-RU" sz="3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алгоритмов</a:t>
            </a:r>
            <a:r>
              <a:rPr lang="ru-RU" sz="3600" b="1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ru-RU" sz="4400" dirty="0"/>
              <a:t/>
            </a:r>
            <a:br>
              <a:rPr lang="ru-RU" sz="4400" dirty="0"/>
            </a:br>
            <a:endParaRPr lang="ru-RU" sz="4400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83433" y="5960226"/>
            <a:ext cx="5392188" cy="750136"/>
          </a:xfrm>
        </p:spPr>
        <p:txBody>
          <a:bodyPr/>
          <a:lstStyle/>
          <a:p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Автор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Рахимов Анвар </a:t>
            </a:r>
            <a:r>
              <a:rPr lang="ru-RU" sz="1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Далерович</a:t>
            </a:r>
            <a:endParaRPr lang="ru-RU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Руководитель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Сергиенко Антон Борисович</a:t>
            </a:r>
            <a:endParaRPr lang="en-US" sz="1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83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Кроссинговер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32513" y="1873725"/>
                <a:ext cx="6096000" cy="3653847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Симметричный</a:t>
                </a:r>
              </a:p>
              <a:p>
                <a:r>
                  <a:rPr lang="ru-RU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Арифметический</a:t>
                </a:r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ru-RU" sz="2400" i="1" dirty="0" smtClean="0"/>
              </a:p>
              <a:p>
                <a:pPr marL="0" indent="0">
                  <a:buNone/>
                </a:pPr>
                <a:endParaRPr lang="ru-RU" sz="2400" i="1" dirty="0" smtClean="0"/>
              </a:p>
              <a:p>
                <a:pPr marL="0" indent="0">
                  <a:buNone/>
                </a:pPr>
                <a:endParaRPr lang="ru-RU" sz="2400" i="1" dirty="0" smtClean="0"/>
              </a:p>
              <a:p>
                <a:pPr marL="0" indent="0">
                  <a:buNone/>
                </a:pPr>
                <a:endParaRPr lang="ru-RU" sz="24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𝑖𝑙𝑑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𝑃𝑎𝑟𝑒𝑛𝑡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1+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1−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𝑃𝑎𝑟𝑒𝑛𝑡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sz="2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				</a:t>
                </a:r>
              </a:p>
              <a:p>
                <a:endParaRPr lang="ru-RU" sz="24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32513" y="1873725"/>
                <a:ext cx="6096000" cy="3653847"/>
              </a:xfrm>
              <a:blipFill>
                <a:blip r:embed="rId2"/>
                <a:stretch>
                  <a:fillRect l="-1800" t="-28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кроссинговер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47" y="4379015"/>
            <a:ext cx="5167313" cy="22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 descr="C:\Users\yanva\AppData\Local\Microsoft\Windows\INetCache\Content.Word\селекция-одноточечная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8" y="1825867"/>
            <a:ext cx="5252562" cy="2417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97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Модификации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Минорные модификации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Добавлены элементы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э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литарной стратегии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Запоминание лучшего индивида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Симбиоз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Генетический алгоритм с оптимальными настройками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Кроссинговер и селекция методом колеса рулетки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9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Результаты</a:t>
            </a:r>
            <a:endParaRPr lang="ru-RU"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13867364"/>
              </p:ext>
            </p:extLst>
          </p:nvPr>
        </p:nvGraphicFramePr>
        <p:xfrm>
          <a:off x="6173415" y="1690688"/>
          <a:ext cx="5180385" cy="1750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8697">
                  <a:extLst>
                    <a:ext uri="{9D8B030D-6E8A-4147-A177-3AD203B41FA5}">
                      <a16:colId xmlns:a16="http://schemas.microsoft.com/office/drawing/2014/main" val="4033203059"/>
                    </a:ext>
                  </a:extLst>
                </a:gridCol>
                <a:gridCol w="1575580">
                  <a:extLst>
                    <a:ext uri="{9D8B030D-6E8A-4147-A177-3AD203B41FA5}">
                      <a16:colId xmlns:a16="http://schemas.microsoft.com/office/drawing/2014/main" val="1987386756"/>
                    </a:ext>
                  </a:extLst>
                </a:gridCol>
                <a:gridCol w="1576108">
                  <a:extLst>
                    <a:ext uri="{9D8B030D-6E8A-4147-A177-3AD203B41FA5}">
                      <a16:colId xmlns:a16="http://schemas.microsoft.com/office/drawing/2014/main" val="4056839267"/>
                    </a:ext>
                  </a:extLst>
                </a:gridCol>
              </a:tblGrid>
              <a:tr h="7000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Методы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98" marR="585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ГА для маленькой популяции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98" marR="585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ГА для большой популяции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98" marR="58598" marT="0" marB="0"/>
                </a:tc>
                <a:extLst>
                  <a:ext uri="{0D108BD9-81ED-4DB2-BD59-A6C34878D82A}">
                    <a16:rowId xmlns:a16="http://schemas.microsoft.com/office/drawing/2014/main" val="1502901440"/>
                  </a:ext>
                </a:extLst>
              </a:tr>
              <a:tr h="3500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До модификаций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98" marR="585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0.186533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98" marR="585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0.189997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98" marR="58598" marT="0" marB="0"/>
                </a:tc>
                <a:extLst>
                  <a:ext uri="{0D108BD9-81ED-4DB2-BD59-A6C34878D82A}">
                    <a16:rowId xmlns:a16="http://schemas.microsoft.com/office/drawing/2014/main" val="1086397461"/>
                  </a:ext>
                </a:extLst>
              </a:tr>
              <a:tr h="3500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После модификаций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98" marR="585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0.1871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98" marR="585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0.19052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98" marR="58598" marT="0" marB="0"/>
                </a:tc>
                <a:extLst>
                  <a:ext uri="{0D108BD9-81ED-4DB2-BD59-A6C34878D82A}">
                    <a16:rowId xmlns:a16="http://schemas.microsoft.com/office/drawing/2014/main" val="696392099"/>
                  </a:ext>
                </a:extLst>
              </a:tr>
              <a:tr h="3500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Симбиоз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98" marR="585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0.188823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98" marR="585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0.191424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98" marR="58598" marT="0" marB="0"/>
                </a:tc>
                <a:extLst>
                  <a:ext uri="{0D108BD9-81ED-4DB2-BD59-A6C34878D82A}">
                    <a16:rowId xmlns:a16="http://schemas.microsoft.com/office/drawing/2014/main" val="3918960136"/>
                  </a:ext>
                </a:extLst>
              </a:tr>
            </a:tbl>
          </a:graphicData>
        </a:graphic>
      </p:graphicFrame>
      <p:sp>
        <p:nvSpPr>
          <p:cNvPr id="6" name="Текст 5"/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Модифицированный генетический алгоритм, показавший свою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эффективность, был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использован в получении решения проблемы треугольников </a:t>
            </a:r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Хейльбронна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в плоскости и пространстве.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20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Рисунок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14" y="3476278"/>
            <a:ext cx="28575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Рисунок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14" y="590203"/>
            <a:ext cx="28479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159789" y="3214668"/>
            <a:ext cx="29450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5 точек, площадь = 0.19176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6 точек, площадь = 0.1194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176" name="Рисунок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713" y="3737888"/>
            <a:ext cx="29337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Рисунок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613" y="428278"/>
            <a:ext cx="2971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Рисунок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04465"/>
            <a:ext cx="30480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9000075" y="4783018"/>
            <a:ext cx="338573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6 точек, площадь = 0.08297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7 точек, площадь = 0.05014 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8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точек, площадь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= 0.197192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79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На повестке дня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Проблема треугольников </a:t>
            </a:r>
            <a:r>
              <a:rPr lang="ru-RU" sz="3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Хейльбронна</a:t>
            </a:r>
            <a:endParaRPr lang="ru-RU" sz="3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000" dirty="0" smtClean="0">
                <a:latin typeface="Verdana" panose="020B0604030504040204" pitchFamily="34" charset="0"/>
                <a:ea typeface="Verdana" panose="020B0604030504040204" pitchFamily="34" charset="0"/>
              </a:rPr>
              <a:t>Генетические алгоритмы</a:t>
            </a:r>
          </a:p>
          <a:p>
            <a:r>
              <a:rPr lang="ru-RU" sz="3000" dirty="0" smtClean="0">
                <a:latin typeface="Verdana" panose="020B0604030504040204" pitchFamily="34" charset="0"/>
                <a:ea typeface="Verdana" panose="020B0604030504040204" pitchFamily="34" charset="0"/>
              </a:rPr>
              <a:t>Поведение генетических алгоритмов</a:t>
            </a:r>
          </a:p>
          <a:p>
            <a:r>
              <a:rPr lang="ru-RU" sz="3000" dirty="0" smtClean="0">
                <a:latin typeface="Verdana" panose="020B0604030504040204" pitchFamily="34" charset="0"/>
                <a:ea typeface="Verdana" panose="020B0604030504040204" pitchFamily="34" charset="0"/>
              </a:rPr>
              <a:t>Модификации генетических алгоритмов</a:t>
            </a:r>
          </a:p>
          <a:p>
            <a:r>
              <a:rPr lang="ru-RU" sz="3000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Проблема треугольников </a:t>
            </a:r>
            <a:r>
              <a:rPr lang="ru-RU" sz="3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Хейльбронна</a:t>
            </a:r>
            <a:r>
              <a:rPr lang="ru-RU" sz="3000" dirty="0" smtClean="0">
                <a:latin typeface="Verdana" panose="020B0604030504040204" pitchFamily="34" charset="0"/>
                <a:ea typeface="Verdana" panose="020B0604030504040204" pitchFamily="34" charset="0"/>
              </a:rPr>
              <a:t> в трехмерном пространстве</a:t>
            </a:r>
          </a:p>
        </p:txBody>
      </p:sp>
    </p:spTree>
    <p:extLst>
      <p:ext uri="{BB962C8B-B14F-4D97-AF65-F5344CB8AC3E}">
        <p14:creationId xmlns:p14="http://schemas.microsoft.com/office/powerpoint/2010/main" val="424260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Актуальность работы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Данная задача является 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нерешенной </a:t>
            </a:r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Использование генетических алгоритмов является </a:t>
            </a: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актуальным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и </a:t>
            </a: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современным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способом решения задач глобальной оптимизации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Генетические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алгоритмы являются 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перспективным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направлением в области искусственного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интеллекта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Поведение генетических алгоритмов еще 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не </a:t>
            </a: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изучено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до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конца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81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Теоретическая новизна работы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295015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Проблема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треугольников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Хейльбронна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малоизвестна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в русскоязычных кругах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Закономерности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и значения для трехмерного пространства не были еще полностью </a:t>
            </a: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не изучены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оиск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решений путем использования генетических алгоритмов 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является не самым популярным</a:t>
            </a: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Предложен эффективный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генетический алгоритм и его модификаций для поиска значений треугольников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Хейльбронна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в трехмерном пространстве.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80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Постановка задачи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13532" y="1690688"/>
            <a:ext cx="4240268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1690688"/>
                <a:ext cx="5181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Verdana" panose="020B0604030504040204" pitchFamily="34" charset="0"/>
                    <a:ea typeface="Verdana" panose="020B0604030504040204" pitchFamily="34" charset="0"/>
                  </a:rPr>
                  <a:t>Даны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>
                    <a:latin typeface="Verdana" panose="020B0604030504040204" pitchFamily="34" charset="0"/>
                    <a:ea typeface="Verdana" panose="020B0604030504040204" pitchFamily="34" charset="0"/>
                  </a:rPr>
                  <a:t> точек в площади единичного квадрата, необходимо найти максимальную возможную площадь минимального по площади треугольника.</a:t>
                </a:r>
              </a:p>
              <a:p>
                <a:pPr marL="0" indent="0">
                  <a:buNone/>
                </a:pPr>
                <a:endParaRPr lang="ru-RU" sz="2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1690688"/>
                <a:ext cx="5181600" cy="4351338"/>
              </a:xfrm>
              <a:blipFill>
                <a:blip r:embed="rId3"/>
                <a:stretch>
                  <a:fillRect l="-2471" t="-2521" r="-3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8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Методика работы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 smtClean="0"/>
              <a:t>Алгоритм написан на языке </a:t>
            </a:r>
            <a:r>
              <a:rPr lang="en-US" dirty="0" smtClean="0"/>
              <a:t>C++</a:t>
            </a:r>
          </a:p>
          <a:p>
            <a:r>
              <a:rPr lang="ru-RU" dirty="0" smtClean="0"/>
              <a:t>Были изучены работы других исследователей на данную тему</a:t>
            </a:r>
          </a:p>
          <a:p>
            <a:r>
              <a:rPr lang="ru-RU" dirty="0" smtClean="0"/>
              <a:t>Была собрана статистика поведения различных генетических алгоритмов</a:t>
            </a:r>
          </a:p>
          <a:p>
            <a:r>
              <a:rPr lang="ru-RU" dirty="0" smtClean="0"/>
              <a:t>Статистика проверялась по критерию </a:t>
            </a:r>
            <a:r>
              <a:rPr lang="ru-RU" dirty="0" err="1" smtClean="0"/>
              <a:t>Уилкоксона</a:t>
            </a:r>
            <a:endParaRPr lang="ru-RU" dirty="0" smtClean="0"/>
          </a:p>
          <a:p>
            <a:r>
              <a:rPr lang="ru-RU" dirty="0" smtClean="0"/>
              <a:t>На основе наблюдений и статистики были написаны модификации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109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Генетические алгоритмы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91400" cy="4351338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Работает на семи основных этапах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Существуют две основные идеи представления хромосом</a:t>
            </a:r>
          </a:p>
          <a:p>
            <a:endParaRPr lang="ru-RU" dirty="0"/>
          </a:p>
        </p:txBody>
      </p:sp>
      <p:pic>
        <p:nvPicPr>
          <p:cNvPr id="5" name="Объект 4" descr="https://lh4.googleusercontent.com/9xjHGj1Wix1HDFOqiumOP8NG-NavSH-QeWk9LaEB1gcJRbV75FHlDr7Pa-Foabw9tha0v21SXIM6xJF5ihNScwv7fKYgWR5leKGfrP9AfzhbMsTzTTweXfT5_lFEa-Z6lQpOMiSc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901" y="1690687"/>
            <a:ext cx="2414899" cy="4838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818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6267" y="226667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Мутация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6267" y="2506661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В бинарном представлении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0" indent="0">
              <a:buNone/>
            </a:pPr>
            <a:endParaRPr lang="ru-RU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6000" y="2506662"/>
                <a:ext cx="60960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4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В вещественной представлении</a:t>
                </a:r>
                <a:r>
                  <a:rPr lang="en-US" sz="14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:</a:t>
                </a:r>
                <a:endParaRPr lang="ru-RU" sz="14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ru-RU" sz="1400" dirty="0" smtClean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1400" i="1">
                        <a:latin typeface="Cambria Math" panose="02040503050406030204" pitchFamily="18" charset="0"/>
                      </a:rPr>
                      <m:t>′= </m:t>
                    </m:r>
                    <m:d>
                      <m:dPr>
                        <m:begChr m:val="{"/>
                        <m:endChr m:val=""/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+ ∆</m:t>
                            </m:r>
                            <m:d>
                              <m:dPr>
                                <m:ctrlPr>
                                  <a:rPr lang="ru-RU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𝑈𝐵</m:t>
                                </m:r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,  если случайное число 0.</m:t>
                            </m:r>
                          </m:e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− ∆</m:t>
                            </m:r>
                            <m:d>
                              <m:dPr>
                                <m:ctrlPr>
                                  <a:rPr lang="ru-RU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𝐿𝐵</m:t>
                                </m:r>
                              </m:e>
                            </m:d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,  если случайное число 1.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 		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ru-RU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1400" i="1">
                        <a:latin typeface="Cambria Math" panose="02040503050406030204" pitchFamily="18" charset="0"/>
                      </a:rPr>
                      <m:t>∗(1−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sSup>
                          <m:sSup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ru-RU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1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sup>
                    </m:sSup>
                  </m:oMath>
                </a14:m>
                <a:r>
                  <a:rPr lang="ru-RU" sz="14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),</a:t>
                </a:r>
              </a:p>
              <a:p>
                <a:pPr marL="0" indent="0">
                  <a:buNone/>
                </a:pPr>
                <a:endParaRPr lang="ru-RU" sz="14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ru-RU" sz="14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– хромосома;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𝑈𝐵</m:t>
                    </m:r>
                  </m:oMath>
                </a14:m>
                <a:r>
                  <a:rPr lang="ru-RU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– верхняя граница значения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𝐿𝐵</m:t>
                    </m:r>
                  </m:oMath>
                </a14:m>
                <a:r>
                  <a:rPr lang="ru-RU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– нижняя граница значения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– номер нынешнего поколения;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– количество поколений в общем;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– случайное число от 0 до 1;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– число, отвечающее за степень </a:t>
                </a:r>
                <a:r>
                  <a:rPr lang="ru-RU" sz="14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неоднородности</a:t>
                </a:r>
                <a:endParaRPr lang="ru-RU" sz="14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6000" y="2506662"/>
                <a:ext cx="6096000" cy="4351338"/>
              </a:xfrm>
              <a:blipFill>
                <a:blip r:embed="rId2"/>
                <a:stretch>
                  <a:fillRect l="-6300" t="-9944" b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мутац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792" y="307630"/>
            <a:ext cx="3902075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34" y="3007495"/>
            <a:ext cx="4756100" cy="334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3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Селекция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3005" y="5056101"/>
            <a:ext cx="4351713" cy="521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Турнирная селекция</a:t>
            </a:r>
            <a:endParaRPr lang="ru-RU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Объект 4" descr="C:\Users\yanva\AppData\Local\Microsoft\Windows\INetCache\Content.Word\селекция-турнирная.png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05" y="1825625"/>
            <a:ext cx="2755584" cy="2972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Plot 3 (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857" y="1690688"/>
            <a:ext cx="4457355" cy="3172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Plot 3 (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480" y="1659370"/>
            <a:ext cx="529241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03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328</Words>
  <Application>Microsoft Office PowerPoint</Application>
  <PresentationFormat>Широкоэкранный</PresentationFormat>
  <Paragraphs>80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Verdana</vt:lpstr>
      <vt:lpstr>Office Theme</vt:lpstr>
      <vt:lpstr>Решение задачи Хейльбронна для треугольников в пространстве и плоскости через задачу глобальной оптимизации с использованием генетических алгоритмов. </vt:lpstr>
      <vt:lpstr>На повестке дня</vt:lpstr>
      <vt:lpstr>Актуальность работы</vt:lpstr>
      <vt:lpstr>Теоретическая новизна работы</vt:lpstr>
      <vt:lpstr>Постановка задачи</vt:lpstr>
      <vt:lpstr>Методика работы</vt:lpstr>
      <vt:lpstr>Генетические алгоритмы</vt:lpstr>
      <vt:lpstr>Мутация</vt:lpstr>
      <vt:lpstr>Селекция</vt:lpstr>
      <vt:lpstr>Кроссинговер</vt:lpstr>
      <vt:lpstr>Модификации</vt:lpstr>
      <vt:lpstr>Результаты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Anvar Rahimov</dc:creator>
  <cp:lastModifiedBy>Anvar Rahimov</cp:lastModifiedBy>
  <cp:revision>16</cp:revision>
  <dcterms:created xsi:type="dcterms:W3CDTF">2021-03-14T15:18:03Z</dcterms:created>
  <dcterms:modified xsi:type="dcterms:W3CDTF">2021-04-18T21:15:44Z</dcterms:modified>
</cp:coreProperties>
</file>