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5" r:id="rId9"/>
    <p:sldId id="266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6197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>
        <p:guide pos="386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80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2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8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5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B504-E2C2-445B-BD6F-38983266240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5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6880" y="856211"/>
            <a:ext cx="8778240" cy="3875722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Verdana" panose="020B0604030504040204" pitchFamily="34" charset="0"/>
                <a:ea typeface="Verdana" panose="020B0604030504040204" pitchFamily="34" charset="0"/>
              </a:rPr>
              <a:t>Решение задачи </a:t>
            </a:r>
            <a:r>
              <a:rPr lang="ru-RU" sz="3600" b="1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sz="3600" b="1" dirty="0">
                <a:latin typeface="Verdana" panose="020B0604030504040204" pitchFamily="34" charset="0"/>
                <a:ea typeface="Verdana" panose="020B0604030504040204" pitchFamily="34" charset="0"/>
              </a:rPr>
              <a:t> для треугольников в пространстве и плоскости через задачу глобальной оптимизации с использованием генетических алгоритмов.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83433" y="6369268"/>
            <a:ext cx="5392188" cy="341093"/>
          </a:xfrm>
        </p:spPr>
        <p:txBody>
          <a:bodyPr/>
          <a:lstStyle/>
          <a:p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Автор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 Рахимов Анвар 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Далерович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83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Кроссинговер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01103" y="1699721"/>
                <a:ext cx="5791450" cy="3653847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Симметричный</a:t>
                </a:r>
              </a:p>
              <a:p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Арифметический</a:t>
                </a: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𝑖𝑙𝑑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		</a:t>
                </a:r>
              </a:p>
              <a:p>
                <a:endParaRPr lang="ru-RU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01103" y="1699721"/>
                <a:ext cx="5791450" cy="3653847"/>
              </a:xfrm>
              <a:blipFill>
                <a:blip r:embed="rId2"/>
                <a:stretch>
                  <a:fillRect l="-1969" t="-3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кроссинговер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8657"/>
            <a:ext cx="5252562" cy="241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yanva\AppData\Local\Microsoft\Windows\INetCache\Content.Word\селекция-одноточечная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52562" cy="2417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75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Модификации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Минорные модификации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Добавлены элементы элитарной стратегии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Запоминание лучшего индивида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Симбиоз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Генетический алгоритм с оптимальными настройками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Кроссинговер и селекция методом колеса рулетки</a:t>
            </a:r>
          </a:p>
        </p:txBody>
      </p:sp>
    </p:spTree>
    <p:extLst>
      <p:ext uri="{BB962C8B-B14F-4D97-AF65-F5344CB8AC3E}">
        <p14:creationId xmlns:p14="http://schemas.microsoft.com/office/powerpoint/2010/main" val="361498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Результаты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5003602"/>
              </p:ext>
            </p:extLst>
          </p:nvPr>
        </p:nvGraphicFramePr>
        <p:xfrm>
          <a:off x="6096000" y="1690688"/>
          <a:ext cx="5180385" cy="1750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8697">
                  <a:extLst>
                    <a:ext uri="{9D8B030D-6E8A-4147-A177-3AD203B41FA5}">
                      <a16:colId xmlns:a16="http://schemas.microsoft.com/office/drawing/2014/main" val="4033203059"/>
                    </a:ext>
                  </a:extLst>
                </a:gridCol>
                <a:gridCol w="1575580">
                  <a:extLst>
                    <a:ext uri="{9D8B030D-6E8A-4147-A177-3AD203B41FA5}">
                      <a16:colId xmlns:a16="http://schemas.microsoft.com/office/drawing/2014/main" val="1987386756"/>
                    </a:ext>
                  </a:extLst>
                </a:gridCol>
                <a:gridCol w="1576108">
                  <a:extLst>
                    <a:ext uri="{9D8B030D-6E8A-4147-A177-3AD203B41FA5}">
                      <a16:colId xmlns:a16="http://schemas.microsoft.com/office/drawing/2014/main" val="4056839267"/>
                    </a:ext>
                  </a:extLst>
                </a:gridCol>
              </a:tblGrid>
              <a:tr h="7000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Методы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ГА для маленькой популяции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ГА для большой популяции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1502901440"/>
                  </a:ext>
                </a:extLst>
              </a:tr>
              <a:tr h="350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До модификаций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0.186533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0.189997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1086397461"/>
                  </a:ext>
                </a:extLst>
              </a:tr>
              <a:tr h="350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После модификаций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0.19052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696392099"/>
                  </a:ext>
                </a:extLst>
              </a:tr>
              <a:tr h="350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Симбиоз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0.188823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0.191424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3918960136"/>
                  </a:ext>
                </a:extLst>
              </a:tr>
            </a:tbl>
          </a:graphicData>
        </a:graphic>
      </p:graphicFrame>
      <p:sp>
        <p:nvSpPr>
          <p:cNvPr id="6" name="Текст 5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Модифицированный генетический алгоритм, показавший свою эффективность, был использован в получении решения проблемы треугольников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в плоскости и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427520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4" y="3476278"/>
            <a:ext cx="2857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4" y="590203"/>
            <a:ext cx="28479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59789" y="3214668"/>
            <a:ext cx="2945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 точек, площадь = 0.19176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 точек, площадь = 0.1194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176" name="Рисунок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26" y="3476278"/>
            <a:ext cx="2857500" cy="301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Рисунок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26" y="380654"/>
            <a:ext cx="2971800" cy="301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Рисунок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11" y="380654"/>
            <a:ext cx="2971800" cy="301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952801" y="4549983"/>
            <a:ext cx="32391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 точек, площадь = 0.08297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7 точек, площадь = 0.05014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8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точек, площадь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 0.197192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На повестке 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</a:rPr>
              <a:t>Проблема треугольников </a:t>
            </a:r>
            <a:r>
              <a:rPr lang="ru-RU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endParaRPr lang="ru-RU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</a:rPr>
              <a:t>Генетические алгоритмы</a:t>
            </a:r>
          </a:p>
          <a:p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</a:rPr>
              <a:t>Поведение генетических алгоритмов</a:t>
            </a:r>
          </a:p>
          <a:p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</a:rPr>
              <a:t>Модификации генетических алгоритмов</a:t>
            </a:r>
          </a:p>
          <a:p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</a:rPr>
              <a:t>Проблема треугольников </a:t>
            </a:r>
            <a:r>
              <a:rPr lang="ru-RU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</a:rPr>
              <a:t> в трехмерном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424260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Актуальность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Данная задача является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нерешенной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Использование генетических алгоритмов является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актуальным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и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современным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способом решения задач глобальной оптимизации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Генетические алгоритмы являются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перспективным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направлением в области искусственного интеллекта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Поведение генетических алгоритмов еще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не изучено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до конца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81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Теоретическая новизна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9501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Проблема треугольников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малоизвестна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в русскоязычных кругах.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Закономерности и значения для трехмерного пространства не были </a:t>
            </a:r>
            <a:r>
              <a:rPr lang="ru-RU">
                <a:latin typeface="Verdana" panose="020B0604030504040204" pitchFamily="34" charset="0"/>
                <a:ea typeface="Verdana" panose="020B0604030504040204" pitchFamily="34" charset="0"/>
              </a:rPr>
              <a:t>еще полностью </a:t>
            </a:r>
            <a:r>
              <a:rPr lang="ru-RU" b="1">
                <a:latin typeface="Verdana" panose="020B0604030504040204" pitchFamily="34" charset="0"/>
                <a:ea typeface="Verdana" panose="020B0604030504040204" pitchFamily="34" charset="0"/>
              </a:rPr>
              <a:t>изучены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Поиск решений путем использования генетических алгоритмов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является не самым популярным.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Предложен эффективный генетический алгоритм и его модификаций для поиска значений треугольников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в трехмерном пространстве.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80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Постановка задачи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3532" y="1690688"/>
            <a:ext cx="4240268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690688"/>
                <a:ext cx="627533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Даны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 точек в площади единичного квадрата, необходимо найти максимальную возможную площадь минимального по площади треугольника.</a:t>
                </a:r>
              </a:p>
              <a:p>
                <a:pPr marL="0" indent="0">
                  <a:buNone/>
                </a:pPr>
                <a:endParaRPr lang="ru-RU" sz="2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690688"/>
                <a:ext cx="6275332" cy="4351338"/>
              </a:xfrm>
              <a:blipFill>
                <a:blip r:embed="rId3"/>
                <a:stretch>
                  <a:fillRect l="-2020" t="-26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81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Методика работы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Алгоритм написан на языке </a:t>
            </a:r>
            <a:r>
              <a:rPr lang="en-US" dirty="0"/>
              <a:t>C++</a:t>
            </a:r>
          </a:p>
          <a:p>
            <a:r>
              <a:rPr lang="ru-RU" dirty="0"/>
              <a:t>Были изучены работы других исследователей на данную тему</a:t>
            </a:r>
          </a:p>
          <a:p>
            <a:r>
              <a:rPr lang="ru-RU" dirty="0"/>
              <a:t>Была собрана статистика поведения различных генетических алгоритмов</a:t>
            </a:r>
          </a:p>
          <a:p>
            <a:r>
              <a:rPr lang="ru-RU" dirty="0"/>
              <a:t>Статистика проверялась по критерию </a:t>
            </a:r>
            <a:r>
              <a:rPr lang="ru-RU" dirty="0" err="1"/>
              <a:t>Уилкоксона</a:t>
            </a:r>
            <a:endParaRPr lang="ru-RU" dirty="0"/>
          </a:p>
          <a:p>
            <a:r>
              <a:rPr lang="ru-RU" dirty="0"/>
              <a:t>На основе наблюдений и статистики были написаны модификации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0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32836" cy="1325563"/>
          </a:xfrm>
        </p:spPr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Генетические алгоритмы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32835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Работает на семи основных этапах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Существуют две основные идеи представления хромосом</a:t>
            </a:r>
          </a:p>
          <a:p>
            <a:endParaRPr lang="ru-RU" dirty="0"/>
          </a:p>
        </p:txBody>
      </p:sp>
      <p:pic>
        <p:nvPicPr>
          <p:cNvPr id="5" name="Объект 4" descr="https://lh4.googleusercontent.com/9xjHGj1Wix1HDFOqiumOP8NG-NavSH-QeWk9LaEB1gcJRbV75FHlDr7Pa-Foabw9tha0v21SXIM6xJF5ihNScwv7fKYgWR5leKGfrP9AfzhbMsTzTTweXfT5_lFEa-Z6lQpOMiSc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35" y="365125"/>
            <a:ext cx="2682766" cy="612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1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267" y="226667"/>
            <a:ext cx="10515600" cy="1325563"/>
          </a:xfrm>
        </p:spPr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Мутация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6267" y="242257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В бинарном представлении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662895" y="2344392"/>
                <a:ext cx="5035867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В вещественной представлении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</a:t>
                </a:r>
                <a:endParaRPr lang="ru-RU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ru-RU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′= </m:t>
                    </m:r>
                    <m:d>
                      <m:dPr>
                        <m:begChr m:val="{"/>
                        <m:endChr m:val="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d>
                              <m:d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,  если случайное число 0.</m:t>
                            </m:r>
                          </m:e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− ∆</m:t>
                            </m:r>
                            <m:d>
                              <m:d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𝐿𝐵</m:t>
                                </m:r>
                              </m:e>
                            </m:d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,  если случайное число 1.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∗(1−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sSup>
                          <m:sSup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p>
                    </m:sSup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),</a:t>
                </a:r>
              </a:p>
              <a:p>
                <a:pPr marL="0" indent="0">
                  <a:buNone/>
                </a:pPr>
                <a:endParaRPr lang="ru-RU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хромосома;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𝑈𝐵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верхняя граница значения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нижняя граница значения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номер нынешнего поколения;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количество поколений в общем;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случайное число от 0 до 1;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число, отвечающее за степень неоднородности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62895" y="2344392"/>
                <a:ext cx="5035867" cy="4351338"/>
              </a:xfrm>
              <a:blipFill>
                <a:blip r:embed="rId2"/>
                <a:stretch>
                  <a:fillRect l="-7538" t="-10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мута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792" y="226667"/>
            <a:ext cx="39020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" y="2845227"/>
            <a:ext cx="4756100" cy="33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Селекция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006" y="5056101"/>
            <a:ext cx="2755584" cy="52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Турнирная селекция</a:t>
            </a:r>
          </a:p>
        </p:txBody>
      </p:sp>
      <p:pic>
        <p:nvPicPr>
          <p:cNvPr id="5" name="Объект 4" descr="C:\Users\yanva\AppData\Local\Microsoft\Windows\INetCache\Content.Word\селекция-турнирная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5" y="1801899"/>
            <a:ext cx="2755584" cy="297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Plot 3 (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89" y="1659370"/>
            <a:ext cx="4457355" cy="317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Plot 3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44" y="1659370"/>
            <a:ext cx="529241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03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390</Words>
  <Application>Microsoft Macintosh PowerPoint</Application>
  <PresentationFormat>Широкоэкранный</PresentationFormat>
  <Paragraphs>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Verdana</vt:lpstr>
      <vt:lpstr>Office Theme</vt:lpstr>
      <vt:lpstr>Решение задачи Хейльбронна для треугольников в пространстве и плоскости через задачу глобальной оптимизации с использованием генетических алгоритмов. </vt:lpstr>
      <vt:lpstr>На повестке дня</vt:lpstr>
      <vt:lpstr>Актуальность работы</vt:lpstr>
      <vt:lpstr>Теоретическая новизна работы</vt:lpstr>
      <vt:lpstr>Постановка задачи</vt:lpstr>
      <vt:lpstr>Методика работы</vt:lpstr>
      <vt:lpstr>Генетические алгоритмы</vt:lpstr>
      <vt:lpstr>Мутация</vt:lpstr>
      <vt:lpstr>Селекция</vt:lpstr>
      <vt:lpstr>Кроссинговер</vt:lpstr>
      <vt:lpstr>Модификации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Anvar Rahimov</dc:creator>
  <cp:lastModifiedBy>Anvar Rahimov</cp:lastModifiedBy>
  <cp:revision>19</cp:revision>
  <dcterms:created xsi:type="dcterms:W3CDTF">2021-03-14T15:18:03Z</dcterms:created>
  <dcterms:modified xsi:type="dcterms:W3CDTF">2022-04-03T13:42:37Z</dcterms:modified>
</cp:coreProperties>
</file>