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62" d="100"/>
          <a:sy n="62"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18-Feb-22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Spring 2021-2022</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highlight>
                  <a:srgbClr val="00FF00"/>
                </a:highlight>
              </a:rPr>
              <a:t>A language is called a </a:t>
            </a:r>
            <a:r>
              <a:rPr lang="en-US" altLang="en-US" sz="2400" b="1" i="1" dirty="0">
                <a:highlight>
                  <a:srgbClr val="00FF00"/>
                </a:highlight>
              </a:rPr>
              <a:t>regular language</a:t>
            </a:r>
            <a:r>
              <a:rPr lang="en-US" altLang="en-US" sz="2400" dirty="0">
                <a:highlight>
                  <a:srgbClr val="00FF00"/>
                </a:highlight>
              </a:rPr>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highlight>
                  <a:srgbClr val="00FF00"/>
                </a:highlight>
              </a:rPr>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highlight>
                  <a:srgbClr val="00FF00"/>
                </a:highlight>
              </a:rPr>
              <a:t>Construct </a:t>
            </a:r>
            <a:r>
              <a:rPr lang="en-US" altLang="en-US" sz="2400" i="1" dirty="0">
                <a:highlight>
                  <a:srgbClr val="00FF00"/>
                </a:highlight>
              </a:rPr>
              <a:t>M</a:t>
            </a:r>
            <a:r>
              <a:rPr lang="en-US" altLang="en-US" sz="2400" dirty="0">
                <a:highlight>
                  <a:srgbClr val="00FF00"/>
                </a:highlight>
              </a:rPr>
              <a:t> to recognize </a:t>
            </a:r>
            <a:r>
              <a:rPr lang="en-US" altLang="en-US" sz="2400" i="1" dirty="0">
                <a:highlight>
                  <a:srgbClr val="00FF00"/>
                </a:highlight>
              </a:rPr>
              <a:t>A</a:t>
            </a:r>
            <a:r>
              <a:rPr lang="en-US" altLang="en-US" sz="2400" baseline="-25000" dirty="0">
                <a:highlight>
                  <a:srgbClr val="00FF00"/>
                </a:highlight>
              </a:rPr>
              <a:t>1</a:t>
            </a:r>
            <a:r>
              <a:rPr lang="en-US" altLang="en-US" sz="4400" baseline="-25000" dirty="0">
                <a:highlight>
                  <a:srgbClr val="00FF00"/>
                </a:highlight>
                <a:sym typeface="Symbol" panose="05050102010706020507" pitchFamily="18" charset="2"/>
              </a:rPr>
              <a:t></a:t>
            </a:r>
            <a:r>
              <a:rPr lang="en-US" altLang="en-US" sz="2400" i="1" dirty="0">
                <a:highlight>
                  <a:srgbClr val="00FF00"/>
                </a:highlight>
              </a:rPr>
              <a:t>A</a:t>
            </a:r>
            <a:r>
              <a:rPr lang="en-US" altLang="en-US" sz="2400" baseline="-25000" dirty="0">
                <a:highlight>
                  <a:srgbClr val="00FF00"/>
                </a:highlight>
              </a:rPr>
              <a:t>2</a:t>
            </a:r>
            <a:r>
              <a:rPr lang="en-US" altLang="en-US" sz="2400" dirty="0">
                <a:highlight>
                  <a:srgbClr val="00FF00"/>
                </a:highlight>
              </a:rPr>
              <a:t>, where </a:t>
            </a:r>
            <a:r>
              <a:rPr lang="en-US" altLang="en-US" sz="2400" i="1" dirty="0">
                <a:highlight>
                  <a:srgbClr val="00FF00"/>
                </a:highlight>
              </a:rPr>
              <a:t>M </a:t>
            </a:r>
            <a:r>
              <a:rPr lang="en-US" altLang="en-US" sz="2400" dirty="0">
                <a:highlight>
                  <a:srgbClr val="00FF00"/>
                </a:highlight>
              </a:rPr>
              <a:t>= (</a:t>
            </a:r>
            <a:r>
              <a:rPr lang="en-US" altLang="en-US" sz="2400" i="1" dirty="0">
                <a:highlight>
                  <a:srgbClr val="00FF00"/>
                </a:highlight>
              </a:rPr>
              <a:t>Q</a:t>
            </a:r>
            <a:r>
              <a:rPr lang="en-US" altLang="en-US" sz="2400" dirty="0">
                <a:highlight>
                  <a:srgbClr val="00FF00"/>
                </a:highlight>
              </a:rPr>
              <a:t>, </a:t>
            </a:r>
            <a:r>
              <a:rPr lang="el-GR" altLang="en-US" sz="2400" dirty="0">
                <a:highlight>
                  <a:srgbClr val="00FF00"/>
                </a:highlight>
                <a:cs typeface="Arial" panose="020B0604020202020204" pitchFamily="34" charset="0"/>
              </a:rPr>
              <a:t>Σ</a:t>
            </a:r>
            <a:r>
              <a:rPr lang="en-US" altLang="en-US" sz="2400" dirty="0">
                <a:highlight>
                  <a:srgbClr val="00FF00"/>
                </a:highlight>
                <a:cs typeface="Arial" panose="020B0604020202020204" pitchFamily="34" charset="0"/>
              </a:rPr>
              <a:t>, </a:t>
            </a:r>
            <a:r>
              <a:rPr lang="en-US" altLang="en-US" sz="2400" i="1" dirty="0">
                <a:highlight>
                  <a:srgbClr val="00FF00"/>
                </a:highlight>
                <a:cs typeface="Arial" panose="020B0604020202020204" pitchFamily="34" charset="0"/>
                <a:sym typeface="Symbol" panose="05050102010706020507" pitchFamily="18" charset="2"/>
              </a:rPr>
              <a:t></a:t>
            </a:r>
            <a:r>
              <a:rPr lang="en-US" altLang="en-US" sz="2400" dirty="0">
                <a:highlight>
                  <a:srgbClr val="00FF00"/>
                </a:highlight>
                <a:cs typeface="Arial" panose="020B0604020202020204" pitchFamily="34" charset="0"/>
                <a:sym typeface="Symbol" panose="05050102010706020507" pitchFamily="18" charset="2"/>
              </a:rPr>
              <a:t>, </a:t>
            </a:r>
            <a:r>
              <a:rPr lang="en-US" altLang="en-US" sz="2400" i="1" dirty="0">
                <a:highlight>
                  <a:srgbClr val="00FF00"/>
                </a:highlight>
                <a:cs typeface="Arial" panose="020B0604020202020204" pitchFamily="34" charset="0"/>
                <a:sym typeface="Symbol" panose="05050102010706020507" pitchFamily="18" charset="2"/>
              </a:rPr>
              <a:t>q</a:t>
            </a:r>
            <a:r>
              <a:rPr lang="en-US" altLang="en-US" sz="2400" baseline="-25000" dirty="0">
                <a:highlight>
                  <a:srgbClr val="00FF00"/>
                </a:highlight>
                <a:cs typeface="Arial" panose="020B0604020202020204" pitchFamily="34" charset="0"/>
                <a:sym typeface="Symbol" panose="05050102010706020507" pitchFamily="18" charset="2"/>
              </a:rPr>
              <a:t>0</a:t>
            </a:r>
            <a:r>
              <a:rPr lang="en-US" altLang="en-US" sz="2400" dirty="0">
                <a:highlight>
                  <a:srgbClr val="00FF00"/>
                </a:highlight>
                <a:cs typeface="Arial" panose="020B0604020202020204" pitchFamily="34" charset="0"/>
                <a:sym typeface="Symbol" panose="05050102010706020507" pitchFamily="18" charset="2"/>
              </a:rPr>
              <a:t>, </a:t>
            </a:r>
            <a:r>
              <a:rPr lang="en-US" altLang="en-US" sz="2400" i="1" dirty="0">
                <a:highlight>
                  <a:srgbClr val="00FF00"/>
                </a:highlight>
                <a:cs typeface="Arial" panose="020B0604020202020204" pitchFamily="34" charset="0"/>
                <a:sym typeface="Symbol" panose="05050102010706020507" pitchFamily="18" charset="2"/>
              </a:rPr>
              <a:t>F</a:t>
            </a:r>
            <a:r>
              <a:rPr lang="en-US" altLang="en-US" sz="2400" dirty="0">
                <a:highlight>
                  <a:srgbClr val="00FF00"/>
                </a:highlight>
              </a:rPr>
              <a:t>).</a:t>
            </a:r>
          </a:p>
          <a:p>
            <a:pPr algn="just" eaLnBrk="1" hangingPunct="1"/>
            <a:r>
              <a:rPr lang="en-US" altLang="en-US" sz="2400" i="1" dirty="0">
                <a:highlight>
                  <a:srgbClr val="00FF00"/>
                </a:highlight>
              </a:rPr>
              <a:t>M</a:t>
            </a:r>
            <a:r>
              <a:rPr lang="en-US" altLang="en-US" sz="2400" dirty="0">
                <a:highlight>
                  <a:srgbClr val="00FF00"/>
                </a:highlight>
              </a:rPr>
              <a:t> must accept if its input can be broken into two pieces where </a:t>
            </a:r>
            <a:r>
              <a:rPr lang="en-US" altLang="en-US" sz="2400" i="1" dirty="0">
                <a:highlight>
                  <a:srgbClr val="00FF00"/>
                </a:highlight>
              </a:rPr>
              <a:t>M</a:t>
            </a:r>
            <a:r>
              <a:rPr lang="en-US" altLang="en-US" sz="2400" baseline="-25000" dirty="0">
                <a:highlight>
                  <a:srgbClr val="00FF00"/>
                </a:highlight>
              </a:rPr>
              <a:t>1</a:t>
            </a:r>
            <a:r>
              <a:rPr lang="en-US" altLang="en-US" sz="2400" dirty="0">
                <a:highlight>
                  <a:srgbClr val="00FF00"/>
                </a:highlight>
              </a:rPr>
              <a:t> accepts the first piece and </a:t>
            </a:r>
            <a:r>
              <a:rPr lang="en-US" altLang="en-US" sz="2400" i="1" dirty="0">
                <a:highlight>
                  <a:srgbClr val="00FF00"/>
                </a:highlight>
              </a:rPr>
              <a:t>M</a:t>
            </a:r>
            <a:r>
              <a:rPr lang="en-US" altLang="en-US" sz="2400" baseline="-25000" dirty="0">
                <a:highlight>
                  <a:srgbClr val="00FF00"/>
                </a:highlight>
              </a:rPr>
              <a:t>2</a:t>
            </a:r>
            <a:r>
              <a:rPr lang="en-US" altLang="en-US" sz="2400" dirty="0">
                <a:highlight>
                  <a:srgbClr val="00FF00"/>
                </a:highlight>
              </a:rPr>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1015</TotalTime>
  <Words>2744</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SUDIPTA KUMAR DAS</cp:lastModifiedBy>
  <cp:revision>152</cp:revision>
  <dcterms:created xsi:type="dcterms:W3CDTF">2020-07-03T15:11:23Z</dcterms:created>
  <dcterms:modified xsi:type="dcterms:W3CDTF">2022-02-18T10:27:47Z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