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68" r:id="rId5"/>
    <p:sldId id="257" r:id="rId6"/>
    <p:sldId id="26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269" r:id="rId33"/>
    <p:sldId id="270" r:id="rId34"/>
    <p:sldId id="312" r:id="rId35"/>
    <p:sldId id="313" r:id="rId36"/>
    <p:sldId id="314" r:id="rId37"/>
    <p:sldId id="327" r:id="rId38"/>
    <p:sldId id="315" r:id="rId39"/>
    <p:sldId id="316" r:id="rId40"/>
    <p:sldId id="317" r:id="rId41"/>
    <p:sldId id="328" r:id="rId42"/>
    <p:sldId id="318" r:id="rId43"/>
    <p:sldId id="319" r:id="rId44"/>
    <p:sldId id="320" r:id="rId45"/>
    <p:sldId id="265" r:id="rId46"/>
    <p:sldId id="26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7/22/2020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21</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3" name="Picture 2">
            <a:extLst>
              <a:ext uri="{FF2B5EF4-FFF2-40B4-BE49-F238E27FC236}">
                <a16:creationId xmlns:a16="http://schemas.microsoft.com/office/drawing/2014/main" id="{4169F427-49F0-4009-B25C-F672F189CE76}"/>
              </a:ext>
            </a:extLst>
          </p:cNvPr>
          <p:cNvPicPr>
            <a:picLocks noChangeAspect="1"/>
          </p:cNvPicPr>
          <p:nvPr/>
        </p:nvPicPr>
        <p:blipFill>
          <a:blip r:embed="rId2"/>
          <a:stretch>
            <a:fillRect/>
          </a:stretch>
        </p:blipFill>
        <p:spPr>
          <a:xfrm>
            <a:off x="0" y="2067950"/>
            <a:ext cx="9144000" cy="4698609"/>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0" y="2071192"/>
            <a:ext cx="9045526" cy="954107"/>
          </a:xfrm>
          <a:prstGeom prst="rect">
            <a:avLst/>
          </a:prstGeom>
        </p:spPr>
        <p:txBody>
          <a:bodyPr wrap="square">
            <a:spAutoFit/>
          </a:bodyPr>
          <a:lstStyle/>
          <a:p>
            <a:pPr algn="just"/>
            <a:r>
              <a:rPr lang="en-US" sz="2800" dirty="0"/>
              <a:t>A </a:t>
            </a:r>
            <a:r>
              <a:rPr lang="en-US" sz="2800" b="1" dirty="0"/>
              <a:t>solution</a:t>
            </a:r>
            <a:r>
              <a:rPr lang="en-US" sz="28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9237" y="3460834"/>
            <a:ext cx="9045525" cy="1815882"/>
          </a:xfrm>
          <a:prstGeom prst="rect">
            <a:avLst/>
          </a:prstGeom>
        </p:spPr>
        <p:txBody>
          <a:bodyPr wrap="square">
            <a:spAutoFit/>
          </a:bodyPr>
          <a:lstStyle/>
          <a:p>
            <a:pPr algn="just"/>
            <a:r>
              <a:rPr lang="en-US" sz="2800" dirty="0"/>
              <a:t>The possible action sequences starting at the initial state form a </a:t>
            </a:r>
            <a:r>
              <a:rPr lang="en-US" sz="2800" b="1" dirty="0"/>
              <a:t>search tree </a:t>
            </a:r>
            <a:r>
              <a:rPr lang="en-US" sz="2800" dirty="0"/>
              <a:t>with the initial state at the root; the branches are actions and the </a:t>
            </a:r>
            <a:r>
              <a:rPr lang="en-US" sz="2800" b="1" dirty="0"/>
              <a:t>nodes </a:t>
            </a:r>
            <a:r>
              <a:rPr lang="en-US" sz="28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1" y="5781138"/>
            <a:ext cx="9045524" cy="954107"/>
          </a:xfrm>
          <a:prstGeom prst="rect">
            <a:avLst/>
          </a:prstGeom>
        </p:spPr>
        <p:txBody>
          <a:bodyPr wrap="square">
            <a:spAutoFit/>
          </a:bodyPr>
          <a:lstStyle/>
          <a:p>
            <a:pPr algn="just"/>
            <a:r>
              <a:rPr lang="en-US" sz="2800" b="1" dirty="0"/>
              <a:t>Expanding </a:t>
            </a:r>
            <a:r>
              <a:rPr lang="en-US" sz="2800" dirty="0"/>
              <a:t>the current state is, applying each legal action to the current state, thereby </a:t>
            </a:r>
            <a:r>
              <a:rPr lang="en-US" sz="2800" b="1" dirty="0"/>
              <a:t>generating </a:t>
            </a:r>
            <a:r>
              <a:rPr lang="en-US" sz="2800" dirty="0"/>
              <a:t>a new set of states</a:t>
            </a:r>
          </a:p>
        </p:txBody>
      </p:sp>
    </p:spTree>
    <p:extLst>
      <p:ext uri="{BB962C8B-B14F-4D97-AF65-F5344CB8AC3E}">
        <p14:creationId xmlns:p14="http://schemas.microsoft.com/office/powerpoint/2010/main" val="6097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 name="Picture 2">
            <a:extLst>
              <a:ext uri="{FF2B5EF4-FFF2-40B4-BE49-F238E27FC236}">
                <a16:creationId xmlns:a16="http://schemas.microsoft.com/office/drawing/2014/main" id="{2C015565-9394-4EAB-AFDF-0E38E546A7DF}"/>
              </a:ext>
            </a:extLst>
          </p:cNvPr>
          <p:cNvPicPr>
            <a:picLocks noChangeAspect="1"/>
          </p:cNvPicPr>
          <p:nvPr/>
        </p:nvPicPr>
        <p:blipFill>
          <a:blip r:embed="rId2"/>
          <a:stretch>
            <a:fillRect/>
          </a:stretch>
        </p:blipFill>
        <p:spPr>
          <a:xfrm>
            <a:off x="0" y="1997612"/>
            <a:ext cx="9144000" cy="4860388"/>
          </a:xfrm>
          <a:prstGeom prst="rect">
            <a:avLst/>
          </a:prstGeom>
        </p:spPr>
      </p:pic>
    </p:spTree>
    <p:extLst>
      <p:ext uri="{BB962C8B-B14F-4D97-AF65-F5344CB8AC3E}">
        <p14:creationId xmlns:p14="http://schemas.microsoft.com/office/powerpoint/2010/main" val="1334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1928503"/>
            <a:ext cx="8940018" cy="1200329"/>
          </a:xfrm>
          <a:prstGeom prst="rect">
            <a:avLst/>
          </a:prstGeom>
        </p:spPr>
        <p:txBody>
          <a:bodyPr wrap="square">
            <a:spAutoFit/>
          </a:bodyPr>
          <a:lstStyle/>
          <a:p>
            <a:pPr algn="just"/>
            <a:r>
              <a:rPr lang="en-US" sz="2400" b="1" dirty="0"/>
              <a:t>the essence of search</a:t>
            </a:r>
            <a:r>
              <a:rPr lang="en-US" sz="24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1"/>
            <a:ext cx="8940018" cy="830997"/>
          </a:xfrm>
          <a:prstGeom prst="rect">
            <a:avLst/>
          </a:prstGeom>
        </p:spPr>
        <p:txBody>
          <a:bodyPr wrap="square">
            <a:spAutoFit/>
          </a:bodyPr>
          <a:lstStyle/>
          <a:p>
            <a:pPr algn="just"/>
            <a:r>
              <a:rPr lang="en-US" sz="2400" dirty="0"/>
              <a:t>The set of all leaf nodes available for expansion at any given point is called the </a:t>
            </a:r>
            <a:r>
              <a:rPr lang="en-US" sz="2400" b="1" dirty="0"/>
              <a:t>frontier</a:t>
            </a:r>
            <a:r>
              <a:rPr lang="en-US" sz="24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2" y="4050283"/>
            <a:ext cx="8940018" cy="830997"/>
          </a:xfrm>
          <a:prstGeom prst="rect">
            <a:avLst/>
          </a:prstGeom>
        </p:spPr>
        <p:txBody>
          <a:bodyPr wrap="square">
            <a:spAutoFit/>
          </a:bodyPr>
          <a:lstStyle/>
          <a:p>
            <a:pPr algn="just"/>
            <a:r>
              <a:rPr lang="en-US" sz="24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3" y="4978283"/>
            <a:ext cx="8940017" cy="1261884"/>
          </a:xfrm>
          <a:prstGeom prst="rect">
            <a:avLst/>
          </a:prstGeom>
        </p:spPr>
        <p:txBody>
          <a:bodyPr wrap="square">
            <a:spAutoFit/>
          </a:bodyPr>
          <a:lstStyle/>
          <a:p>
            <a:pPr algn="just"/>
            <a:r>
              <a:rPr lang="en-US" sz="2400" dirty="0"/>
              <a:t>Search algorithms all share this basic structure; </a:t>
            </a:r>
          </a:p>
          <a:p>
            <a:pPr algn="just"/>
            <a:r>
              <a:rPr lang="en-US" sz="2400" dirty="0"/>
              <a:t>they vary primarily according to how they choose which state to expand next    —</a:t>
            </a:r>
            <a:r>
              <a:rPr lang="en-US" sz="2800" dirty="0"/>
              <a:t>the so-called </a:t>
            </a:r>
            <a:r>
              <a:rPr lang="en-US" sz="2800" b="1" dirty="0"/>
              <a:t>search strategy</a:t>
            </a:r>
            <a:r>
              <a:rPr lang="en-US" sz="2800" dirty="0"/>
              <a:t>.</a:t>
            </a:r>
            <a:endParaRPr lang="en-US" sz="2400" dirty="0"/>
          </a:p>
        </p:txBody>
      </p:sp>
    </p:spTree>
    <p:extLst>
      <p:ext uri="{BB962C8B-B14F-4D97-AF65-F5344CB8AC3E}">
        <p14:creationId xmlns:p14="http://schemas.microsoft.com/office/powerpoint/2010/main" val="325216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1948100"/>
            <a:ext cx="8616462" cy="1015663"/>
          </a:xfrm>
          <a:prstGeom prst="rect">
            <a:avLst/>
          </a:prstGeom>
        </p:spPr>
        <p:txBody>
          <a:bodyPr wrap="square">
            <a:spAutoFit/>
          </a:bodyPr>
          <a:lstStyle/>
          <a:p>
            <a:pPr algn="just"/>
            <a:r>
              <a:rPr lang="en-US" sz="2000" dirty="0"/>
              <a:t>The frontier needs to be stored in such a way that the search algorithm can easily choose the next node to expand</a:t>
            </a:r>
            <a:r>
              <a:rPr lang="en-US" sz="900" dirty="0"/>
              <a:t> </a:t>
            </a:r>
            <a:r>
              <a:rPr lang="en-US" sz="2000" dirty="0"/>
              <a:t>according to its preferred strategy. The appropriate data structure for this is a </a:t>
            </a:r>
            <a:r>
              <a:rPr lang="en-US" sz="2000" b="1" dirty="0"/>
              <a:t>queue</a:t>
            </a:r>
            <a:r>
              <a:rPr lang="en-US" sz="2000"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2246769"/>
          </a:xfrm>
          <a:prstGeom prst="rect">
            <a:avLst/>
          </a:prstGeom>
        </p:spPr>
        <p:txBody>
          <a:bodyPr wrap="square">
            <a:spAutoFit/>
          </a:bodyPr>
          <a:lstStyle/>
          <a:p>
            <a:pPr algn="just"/>
            <a:r>
              <a:rPr lang="en-US" sz="2000" dirty="0"/>
              <a:t>Queues are characterized by the </a:t>
            </a:r>
            <a:r>
              <a:rPr lang="en-US" sz="2000" i="1" dirty="0"/>
              <a:t>order </a:t>
            </a:r>
            <a:r>
              <a:rPr lang="en-US" sz="2000" dirty="0"/>
              <a:t>in which they store the inserted nodes. Three common variants are - </a:t>
            </a:r>
          </a:p>
          <a:p>
            <a:pPr marL="457200" indent="-457200" algn="just">
              <a:buFont typeface="+mj-lt"/>
              <a:buAutoNum type="arabicPeriod"/>
            </a:pPr>
            <a:r>
              <a:rPr lang="en-US" sz="2000" dirty="0"/>
              <a:t>the first-in, first-out </a:t>
            </a:r>
            <a:r>
              <a:rPr lang="en-US" sz="900" dirty="0"/>
              <a:t>F</a:t>
            </a:r>
            <a:r>
              <a:rPr lang="en-US" sz="2000" dirty="0"/>
              <a:t>or </a:t>
            </a:r>
            <a:r>
              <a:rPr lang="en-US" sz="2000" b="1" dirty="0"/>
              <a:t>FIFO queue</a:t>
            </a:r>
            <a:r>
              <a:rPr lang="en-US" sz="2000" dirty="0"/>
              <a:t>, which pops the </a:t>
            </a:r>
            <a:r>
              <a:rPr lang="en-US" sz="2000" i="1" dirty="0"/>
              <a:t>oldest </a:t>
            </a:r>
            <a:r>
              <a:rPr lang="en-US" sz="2000" dirty="0"/>
              <a:t>element of the queue; </a:t>
            </a:r>
          </a:p>
          <a:p>
            <a:pPr marL="457200" indent="-457200" algn="just">
              <a:buFont typeface="+mj-lt"/>
              <a:buAutoNum type="arabicPeriod"/>
            </a:pPr>
            <a:r>
              <a:rPr lang="en-US" sz="2000" dirty="0"/>
              <a:t>the last-in, first-out or </a:t>
            </a:r>
            <a:r>
              <a:rPr lang="en-US" sz="2000" b="1" dirty="0"/>
              <a:t>LIFO queue </a:t>
            </a:r>
            <a:r>
              <a:rPr lang="en-US" sz="2000" dirty="0"/>
              <a:t>(also known as a </a:t>
            </a:r>
            <a:r>
              <a:rPr lang="en-US" sz="2000" b="1" dirty="0"/>
              <a:t>stack</a:t>
            </a:r>
            <a:r>
              <a:rPr lang="en-US" sz="2000" dirty="0"/>
              <a:t>), which pops the </a:t>
            </a:r>
            <a:r>
              <a:rPr lang="en-US" sz="2000" i="1" dirty="0"/>
              <a:t>newest </a:t>
            </a:r>
            <a:r>
              <a:rPr lang="en-US" sz="2000" dirty="0"/>
              <a:t>element of the queue; and </a:t>
            </a:r>
          </a:p>
          <a:p>
            <a:pPr marL="457200" indent="-457200" algn="just">
              <a:buFont typeface="+mj-lt"/>
              <a:buAutoNum type="arabicPeriod"/>
            </a:pPr>
            <a:r>
              <a:rPr lang="en-US" sz="2000" dirty="0"/>
              <a:t>the </a:t>
            </a:r>
            <a:r>
              <a:rPr lang="en-US" sz="2000" b="1" dirty="0"/>
              <a:t>priority queue</a:t>
            </a:r>
            <a:r>
              <a:rPr lang="en-US" sz="2000"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2962983"/>
            <a:ext cx="8813410" cy="1323439"/>
          </a:xfrm>
          <a:prstGeom prst="rect">
            <a:avLst/>
          </a:prstGeom>
        </p:spPr>
        <p:txBody>
          <a:bodyPr wrap="square">
            <a:spAutoFit/>
          </a:bodyPr>
          <a:lstStyle/>
          <a:p>
            <a:r>
              <a:rPr lang="en-US" sz="2000" dirty="0"/>
              <a:t>The operations on a queue are as follows:</a:t>
            </a:r>
          </a:p>
          <a:p>
            <a:r>
              <a:rPr lang="en-US" sz="2000" dirty="0"/>
              <a:t>• </a:t>
            </a:r>
            <a:r>
              <a:rPr lang="en-US" sz="2000" b="1" dirty="0"/>
              <a:t>E</a:t>
            </a:r>
            <a:r>
              <a:rPr lang="en-US" sz="1200" b="1" dirty="0"/>
              <a:t>MPTY</a:t>
            </a:r>
            <a:r>
              <a:rPr lang="en-US" sz="2000" b="1" dirty="0"/>
              <a:t>?(queue) </a:t>
            </a:r>
            <a:r>
              <a:rPr lang="en-US" sz="2000" dirty="0"/>
              <a:t>returns true only if there are no more elements in the queue.</a:t>
            </a:r>
          </a:p>
          <a:p>
            <a:r>
              <a:rPr lang="en-US" sz="2000" dirty="0"/>
              <a:t>• </a:t>
            </a:r>
            <a:r>
              <a:rPr lang="en-US" sz="2000" b="1" dirty="0"/>
              <a:t>P</a:t>
            </a:r>
            <a:r>
              <a:rPr lang="en-US" sz="1200" b="1" dirty="0"/>
              <a:t>OP</a:t>
            </a:r>
            <a:r>
              <a:rPr lang="en-US" sz="2000" b="1" dirty="0"/>
              <a:t>(queue) </a:t>
            </a:r>
            <a:r>
              <a:rPr lang="en-US" sz="2000" dirty="0"/>
              <a:t>removes the first element of the queue and returns it.</a:t>
            </a:r>
          </a:p>
          <a:p>
            <a:r>
              <a:rPr lang="en-US" sz="2000" dirty="0"/>
              <a:t>• </a:t>
            </a:r>
            <a:r>
              <a:rPr lang="en-US" sz="2000" b="1" dirty="0"/>
              <a:t>I</a:t>
            </a:r>
            <a:r>
              <a:rPr lang="en-US" sz="1200" b="1" dirty="0"/>
              <a:t>NSERT</a:t>
            </a:r>
            <a:r>
              <a:rPr lang="en-US" sz="2000" b="1" dirty="0"/>
              <a:t>(element, queue) </a:t>
            </a:r>
            <a:r>
              <a:rPr lang="en-US" sz="2000"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3" name="Picture 2">
            <a:extLst>
              <a:ext uri="{FF2B5EF4-FFF2-40B4-BE49-F238E27FC236}">
                <a16:creationId xmlns:a16="http://schemas.microsoft.com/office/drawing/2014/main" id="{9E21860A-7522-483D-848B-188AD1F78C2B}"/>
              </a:ext>
            </a:extLst>
          </p:cNvPr>
          <p:cNvPicPr>
            <a:picLocks noChangeAspect="1"/>
          </p:cNvPicPr>
          <p:nvPr/>
        </p:nvPicPr>
        <p:blipFill>
          <a:blip r:embed="rId2"/>
          <a:stretch>
            <a:fillRect/>
          </a:stretch>
        </p:blipFill>
        <p:spPr>
          <a:xfrm>
            <a:off x="0" y="2103549"/>
            <a:ext cx="9140108" cy="4754451"/>
          </a:xfrm>
          <a:prstGeom prst="rect">
            <a:avLst/>
          </a:prstGeom>
        </p:spPr>
      </p:pic>
    </p:spTree>
    <p:extLst>
      <p:ext uri="{BB962C8B-B14F-4D97-AF65-F5344CB8AC3E}">
        <p14:creationId xmlns:p14="http://schemas.microsoft.com/office/powerpoint/2010/main" val="1337574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pic>
        <p:nvPicPr>
          <p:cNvPr id="3" name="Picture 2">
            <a:extLst>
              <a:ext uri="{FF2B5EF4-FFF2-40B4-BE49-F238E27FC236}">
                <a16:creationId xmlns:a16="http://schemas.microsoft.com/office/drawing/2014/main" id="{4999F90F-0F1A-4BE4-B631-ED9F912AB19A}"/>
              </a:ext>
            </a:extLst>
          </p:cNvPr>
          <p:cNvPicPr>
            <a:picLocks noChangeAspect="1"/>
          </p:cNvPicPr>
          <p:nvPr/>
        </p:nvPicPr>
        <p:blipFill>
          <a:blip r:embed="rId2"/>
          <a:stretch>
            <a:fillRect/>
          </a:stretch>
        </p:blipFill>
        <p:spPr>
          <a:xfrm>
            <a:off x="0" y="1988453"/>
            <a:ext cx="9144000" cy="1952625"/>
          </a:xfrm>
          <a:prstGeom prst="rect">
            <a:avLst/>
          </a:prstGeom>
        </p:spPr>
      </p:pic>
      <p:sp>
        <p:nvSpPr>
          <p:cNvPr id="4" name="Rectangle 3">
            <a:extLst>
              <a:ext uri="{FF2B5EF4-FFF2-40B4-BE49-F238E27FC236}">
                <a16:creationId xmlns:a16="http://schemas.microsoft.com/office/drawing/2014/main" id="{AAA7858C-4FD3-4AC0-9EA2-F2D379B68334}"/>
              </a:ext>
            </a:extLst>
          </p:cNvPr>
          <p:cNvSpPr/>
          <p:nvPr/>
        </p:nvSpPr>
        <p:spPr>
          <a:xfrm>
            <a:off x="45719" y="3877771"/>
            <a:ext cx="9024425" cy="646331"/>
          </a:xfrm>
          <a:prstGeom prst="rect">
            <a:avLst/>
          </a:prstGeom>
        </p:spPr>
        <p:txBody>
          <a:bodyPr wrap="square">
            <a:spAutoFit/>
          </a:bodyPr>
          <a:lstStyle/>
          <a:p>
            <a:pPr marL="285750" indent="-285750" algn="just">
              <a:buFont typeface="Arial" panose="020B0604020202020204" pitchFamily="34" charset="0"/>
              <a:buChar char="•"/>
            </a:pPr>
            <a:r>
              <a:rPr lang="en-US" b="1" i="1" dirty="0"/>
              <a:t>complete</a:t>
            </a:r>
            <a:r>
              <a:rPr lang="en-US" dirty="0"/>
              <a:t>—if the shallowest goal node is at some finite depth d, breadth-first search will eventually find it after generating all shallower nodes.</a:t>
            </a:r>
          </a:p>
        </p:txBody>
      </p:sp>
      <p:sp>
        <p:nvSpPr>
          <p:cNvPr id="5" name="Rectangle 4">
            <a:extLst>
              <a:ext uri="{FF2B5EF4-FFF2-40B4-BE49-F238E27FC236}">
                <a16:creationId xmlns:a16="http://schemas.microsoft.com/office/drawing/2014/main" id="{4B8155F1-F3AD-4874-9FEB-21BC79BC9B0F}"/>
              </a:ext>
            </a:extLst>
          </p:cNvPr>
          <p:cNvSpPr/>
          <p:nvPr/>
        </p:nvSpPr>
        <p:spPr>
          <a:xfrm>
            <a:off x="59787" y="4508888"/>
            <a:ext cx="9024424"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optimal if the path cost is a nondecreasing function of the depth of the node.</a:t>
            </a:r>
          </a:p>
        </p:txBody>
      </p:sp>
      <p:sp>
        <p:nvSpPr>
          <p:cNvPr id="6" name="Rectangle 5">
            <a:extLst>
              <a:ext uri="{FF2B5EF4-FFF2-40B4-BE49-F238E27FC236}">
                <a16:creationId xmlns:a16="http://schemas.microsoft.com/office/drawing/2014/main" id="{B6E985AD-8928-410B-98F3-97F088D8488C}"/>
              </a:ext>
            </a:extLst>
          </p:cNvPr>
          <p:cNvSpPr/>
          <p:nvPr/>
        </p:nvSpPr>
        <p:spPr>
          <a:xfrm>
            <a:off x="59787" y="5084134"/>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3"/>
          <a:stretch>
            <a:fillRect/>
          </a:stretch>
        </p:blipFill>
        <p:spPr>
          <a:xfrm>
            <a:off x="5820498" y="5108539"/>
            <a:ext cx="2667000" cy="333375"/>
          </a:xfrm>
          <a:prstGeom prst="rect">
            <a:avLst/>
          </a:prstGeom>
        </p:spPr>
      </p:pic>
      <p:sp>
        <p:nvSpPr>
          <p:cNvPr id="9" name="Rectangle 8">
            <a:extLst>
              <a:ext uri="{FF2B5EF4-FFF2-40B4-BE49-F238E27FC236}">
                <a16:creationId xmlns:a16="http://schemas.microsoft.com/office/drawing/2014/main" id="{6378A8E5-032D-46D0-922C-126743C0B2A5}"/>
              </a:ext>
            </a:extLst>
          </p:cNvPr>
          <p:cNvSpPr/>
          <p:nvPr/>
        </p:nvSpPr>
        <p:spPr>
          <a:xfrm>
            <a:off x="59787" y="5434239"/>
            <a:ext cx="4008341" cy="375552"/>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Roman"/>
              </a:rPr>
              <a:t>The time complexity 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a:t>
            </a:r>
            <a:endParaRPr lang="en-US" b="1" i="1" dirty="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81DD1DB-7157-4510-A24E-3EBD91B998E3}"/>
              </a:ext>
            </a:extLst>
          </p:cNvPr>
          <p:cNvSpPr/>
          <p:nvPr/>
        </p:nvSpPr>
        <p:spPr>
          <a:xfrm>
            <a:off x="59787" y="5831148"/>
            <a:ext cx="3236207" cy="369332"/>
          </a:xfrm>
          <a:prstGeom prst="rect">
            <a:avLst/>
          </a:prstGeom>
        </p:spPr>
        <p:txBody>
          <a:bodyPr wrap="none">
            <a:spAutoFit/>
          </a:bodyPr>
          <a:lstStyle/>
          <a:p>
            <a:pPr marL="285750" indent="-285750">
              <a:buFont typeface="Arial" panose="020B0604020202020204" pitchFamily="34" charset="0"/>
              <a:buChar char="•"/>
            </a:pPr>
            <a:r>
              <a:rPr lang="en-US" dirty="0"/>
              <a:t>The space complexity is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Tree>
    <p:extLst>
      <p:ext uri="{BB962C8B-B14F-4D97-AF65-F5344CB8AC3E}">
        <p14:creationId xmlns:p14="http://schemas.microsoft.com/office/powerpoint/2010/main" val="196503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t>
            </a:r>
          </a:p>
          <a:p>
            <a:pPr marL="342900" indent="-342900" algn="just">
              <a:buFont typeface="Arial" panose="020B0604020202020204" pitchFamily="34" charset="0"/>
              <a:buChar char="•"/>
            </a:pPr>
            <a:endParaRPr lang="en-US" sz="2400" dirty="0"/>
          </a:p>
          <a:p>
            <a:pPr marL="457200" indent="-457200" algn="just">
              <a:buFont typeface="+mj-lt"/>
              <a:buAutoNum type="arabicPeriod"/>
            </a:pPr>
            <a:r>
              <a:rPr lang="en-US" sz="2400" dirty="0"/>
              <a:t>The </a:t>
            </a:r>
            <a:r>
              <a:rPr lang="en-US" sz="2400" b="1" dirty="0"/>
              <a:t>goal test </a:t>
            </a:r>
            <a:r>
              <a:rPr lang="en-US" sz="2400" dirty="0"/>
              <a:t>is applied to a node when it is </a:t>
            </a:r>
            <a:r>
              <a:rPr lang="en-US" sz="2400" b="1" i="1" dirty="0"/>
              <a:t>selected for expansion </a:t>
            </a:r>
            <a:r>
              <a:rPr lang="en-US" sz="2400" dirty="0"/>
              <a:t>rather than when it is first </a:t>
            </a:r>
            <a:r>
              <a:rPr lang="en-US" sz="2400" b="1" dirty="0"/>
              <a:t>generated</a:t>
            </a:r>
          </a:p>
          <a:p>
            <a:pPr marL="457200" indent="-457200" algn="just">
              <a:buFont typeface="+mj-lt"/>
              <a:buAutoNum type="arabicPeriod"/>
            </a:pPr>
            <a:endParaRPr lang="en-US" sz="2400" b="1" dirty="0"/>
          </a:p>
          <a:p>
            <a:pPr marL="457200" indent="-457200">
              <a:buFont typeface="+mj-lt"/>
              <a:buAutoNum type="arabicPeriod"/>
            </a:pPr>
            <a:r>
              <a:rPr lang="en-US" sz="2400" dirty="0"/>
              <a:t>A test is added in case a better path is found to a node currently on the frontier.</a:t>
            </a:r>
            <a:endParaRPr lang="en-US" sz="2400" b="1" dirty="0"/>
          </a:p>
        </p:txBody>
      </p:sp>
    </p:spTree>
    <p:extLst>
      <p:ext uri="{BB962C8B-B14F-4D97-AF65-F5344CB8AC3E}">
        <p14:creationId xmlns:p14="http://schemas.microsoft.com/office/powerpoint/2010/main" val="189116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3" name="Picture 2">
            <a:extLst>
              <a:ext uri="{FF2B5EF4-FFF2-40B4-BE49-F238E27FC236}">
                <a16:creationId xmlns:a16="http://schemas.microsoft.com/office/drawing/2014/main" id="{D9258A20-ADDA-4EAE-8B2D-48082AC1C222}"/>
              </a:ext>
            </a:extLst>
          </p:cNvPr>
          <p:cNvPicPr>
            <a:picLocks noChangeAspect="1"/>
          </p:cNvPicPr>
          <p:nvPr/>
        </p:nvPicPr>
        <p:blipFill>
          <a:blip r:embed="rId2"/>
          <a:stretch>
            <a:fillRect/>
          </a:stretch>
        </p:blipFill>
        <p:spPr>
          <a:xfrm>
            <a:off x="66123" y="2257132"/>
            <a:ext cx="9011753" cy="3763841"/>
          </a:xfrm>
          <a:prstGeom prst="rect">
            <a:avLst/>
          </a:prstGeom>
        </p:spPr>
      </p:pic>
    </p:spTree>
    <p:extLst>
      <p:ext uri="{BB962C8B-B14F-4D97-AF65-F5344CB8AC3E}">
        <p14:creationId xmlns:p14="http://schemas.microsoft.com/office/powerpoint/2010/main" val="19043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optimal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Completeness is guaranteed 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0" y="2011680"/>
            <a:ext cx="9144000" cy="484632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r>
              <a:rPr lang="en-US" dirty="0">
                <a:solidFill>
                  <a:schemeClr val="tx1"/>
                </a:solidFill>
              </a:rPr>
              <a:t>Base their action on a direct mapping from</a:t>
            </a:r>
          </a:p>
          <a:p>
            <a:pPr lvl="2"/>
            <a:r>
              <a:rPr lang="en-US" dirty="0">
                <a:solidFill>
                  <a:schemeClr val="tx1"/>
                </a:solidFill>
              </a:rPr>
              <a:t>STATEs to ACTIONs</a:t>
            </a: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chemeClr val="tx1"/>
                </a:solidFill>
              </a:rPr>
              <a:t>Problem Solving Agent</a:t>
            </a:r>
          </a:p>
          <a:p>
            <a:pPr lvl="1"/>
            <a:r>
              <a:rPr lang="en-US" dirty="0">
                <a:solidFill>
                  <a:schemeClr val="tx1"/>
                </a:solidFill>
              </a:rPr>
              <a:t>Goal based Agent</a:t>
            </a:r>
          </a:p>
          <a:p>
            <a:pPr lvl="1"/>
            <a:r>
              <a:rPr lang="en-US" dirty="0">
                <a:solidFill>
                  <a:schemeClr val="tx1"/>
                </a:solidFill>
              </a:rPr>
              <a:t>Use Atomic representation of Environment</a:t>
            </a:r>
          </a:p>
          <a:p>
            <a:r>
              <a:rPr lang="en-US" sz="2800" dirty="0">
                <a:solidFill>
                  <a:schemeClr val="tx1"/>
                </a:solidFill>
              </a:rPr>
              <a:t>Planning Agent</a:t>
            </a:r>
          </a:p>
          <a:p>
            <a:pPr lvl="1"/>
            <a:r>
              <a:rPr lang="en-US" dirty="0">
                <a:solidFill>
                  <a:schemeClr val="tx1"/>
                </a:solidFill>
              </a:rPr>
              <a:t>Goal based Agent</a:t>
            </a:r>
          </a:p>
          <a:p>
            <a:pPr lvl="1"/>
            <a:r>
              <a:rPr lang="en-US" dirty="0">
                <a:solidFill>
                  <a:schemeClr val="tx1"/>
                </a:solidFill>
              </a:rPr>
              <a:t>Use more advanced factored/structured representation</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3" name="Picture 2">
            <a:extLst>
              <a:ext uri="{FF2B5EF4-FFF2-40B4-BE49-F238E27FC236}">
                <a16:creationId xmlns:a16="http://schemas.microsoft.com/office/drawing/2014/main" id="{E3F70F57-995A-4142-8C32-1050E78283F8}"/>
              </a:ext>
            </a:extLst>
          </p:cNvPr>
          <p:cNvPicPr>
            <a:picLocks noChangeAspect="1"/>
          </p:cNvPicPr>
          <p:nvPr/>
        </p:nvPicPr>
        <p:blipFill>
          <a:blip r:embed="rId2"/>
          <a:stretch>
            <a:fillRect/>
          </a:stretch>
        </p:blipFill>
        <p:spPr>
          <a:xfrm>
            <a:off x="0" y="1997612"/>
            <a:ext cx="9143999" cy="4860388"/>
          </a:xfrm>
          <a:prstGeom prst="rect">
            <a:avLst/>
          </a:prstGeom>
        </p:spPr>
      </p:pic>
    </p:spTree>
    <p:extLst>
      <p:ext uri="{BB962C8B-B14F-4D97-AF65-F5344CB8AC3E}">
        <p14:creationId xmlns:p14="http://schemas.microsoft.com/office/powerpoint/2010/main" val="40926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1200329"/>
          </a:xfrm>
          <a:prstGeom prst="rect">
            <a:avLst/>
          </a:prstGeom>
        </p:spPr>
        <p:txBody>
          <a:bodyPr wrap="square">
            <a:spAutoFit/>
          </a:bodyPr>
          <a:lstStyle/>
          <a:p>
            <a:pPr algn="just"/>
            <a:r>
              <a:rPr lang="en-US" dirty="0"/>
              <a:t>The graph-search version, which avoids repeated states and redundant paths, is </a:t>
            </a:r>
            <a:r>
              <a:rPr lang="en-US" b="1" dirty="0"/>
              <a:t>complete</a:t>
            </a:r>
            <a:r>
              <a:rPr lang="en-US" dirty="0"/>
              <a:t> in finite state spaces because it will eventually expand every node. The tree-search version, on the other hand, is </a:t>
            </a:r>
            <a:r>
              <a:rPr lang="en-US" b="1" i="1" dirty="0"/>
              <a:t>not </a:t>
            </a:r>
            <a:r>
              <a:rPr lang="en-US" b="1" dirty="0"/>
              <a:t>complete </a:t>
            </a:r>
            <a:r>
              <a:rPr lang="en-US" dirty="0"/>
              <a:t>In infinite state spaces, both versions fail if an infinite non-goal path is encountered.</a:t>
            </a:r>
            <a:endParaRPr lang="en-US" b="1" dirty="0"/>
          </a:p>
        </p:txBody>
      </p:sp>
      <p:sp>
        <p:nvSpPr>
          <p:cNvPr id="4" name="Rectangle 3">
            <a:extLst>
              <a:ext uri="{FF2B5EF4-FFF2-40B4-BE49-F238E27FC236}">
                <a16:creationId xmlns:a16="http://schemas.microsoft.com/office/drawing/2014/main" id="{8D994547-F7B7-4B20-ACFE-599572F6AA12}"/>
              </a:ext>
            </a:extLst>
          </p:cNvPr>
          <p:cNvSpPr/>
          <p:nvPr/>
        </p:nvSpPr>
        <p:spPr>
          <a:xfrm>
            <a:off x="147366" y="3300051"/>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639190"/>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494668"/>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nonoptimal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AC54091A-DFA1-4D96-9106-C7C74FF1C0CA}"/>
              </a:ext>
            </a:extLst>
          </p:cNvPr>
          <p:cNvPicPr>
            <a:picLocks noChangeAspect="1"/>
          </p:cNvPicPr>
          <p:nvPr/>
        </p:nvPicPr>
        <p:blipFill>
          <a:blip r:embed="rId2"/>
          <a:stretch>
            <a:fillRect/>
          </a:stretch>
        </p:blipFill>
        <p:spPr>
          <a:xfrm>
            <a:off x="150788" y="1953405"/>
            <a:ext cx="8993212" cy="4785019"/>
          </a:xfrm>
          <a:prstGeom prst="rect">
            <a:avLst/>
          </a:prstGeom>
        </p:spPr>
      </p:pic>
    </p:spTree>
    <p:extLst>
      <p:ext uri="{BB962C8B-B14F-4D97-AF65-F5344CB8AC3E}">
        <p14:creationId xmlns:p14="http://schemas.microsoft.com/office/powerpoint/2010/main" val="270459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280169"/>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342900" indent="-342900" algn="just">
              <a:buFont typeface="Arial" panose="020B0604020202020204" pitchFamily="34" charset="0"/>
              <a:buChar char="•"/>
            </a:pPr>
            <a:endParaRPr lang="en-US" sz="2000" dirty="0">
              <a:latin typeface="Times-Roman"/>
            </a:endParaRP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342900" indent="-342900" algn="just">
              <a:buFont typeface="+mj-lt"/>
              <a:buAutoNum type="arabicPeriod"/>
            </a:pPr>
            <a:endParaRPr lang="en-US" dirty="0">
              <a:latin typeface="Times-Roman"/>
            </a:endParaRP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6" name="Picture 5">
            <a:extLst>
              <a:ext uri="{FF2B5EF4-FFF2-40B4-BE49-F238E27FC236}">
                <a16:creationId xmlns:a16="http://schemas.microsoft.com/office/drawing/2014/main" id="{72E64EE2-F817-4755-8A02-1970F204664A}"/>
              </a:ext>
            </a:extLst>
          </p:cNvPr>
          <p:cNvPicPr>
            <a:picLocks noChangeAspect="1"/>
          </p:cNvPicPr>
          <p:nvPr/>
        </p:nvPicPr>
        <p:blipFill>
          <a:blip r:embed="rId2"/>
          <a:stretch>
            <a:fillRect/>
          </a:stretch>
        </p:blipFill>
        <p:spPr>
          <a:xfrm>
            <a:off x="0" y="1897892"/>
            <a:ext cx="9144000" cy="4960108"/>
          </a:xfrm>
          <a:prstGeom prst="rect">
            <a:avLst/>
          </a:prstGeom>
        </p:spPr>
      </p:pic>
    </p:spTree>
    <p:extLst>
      <p:ext uri="{BB962C8B-B14F-4D97-AF65-F5344CB8AC3E}">
        <p14:creationId xmlns:p14="http://schemas.microsoft.com/office/powerpoint/2010/main" val="2908575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t>Iterative deepening search may seem wasteful because states are generated multiple times. It turns out this is not too costly.</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25" y="645952"/>
            <a:ext cx="7808976" cy="1088136"/>
          </a:xfrm>
        </p:spPr>
        <p:txBody>
          <a:bodyPr/>
          <a:lstStyle/>
          <a:p>
            <a:r>
              <a:rPr lang="en-US" dirty="0"/>
              <a:t>FORMULATE-SEARCH-EXECUTE</a:t>
            </a:r>
          </a:p>
        </p:txBody>
      </p:sp>
      <p:pic>
        <p:nvPicPr>
          <p:cNvPr id="3" name="Picture 2">
            <a:extLst>
              <a:ext uri="{FF2B5EF4-FFF2-40B4-BE49-F238E27FC236}">
                <a16:creationId xmlns:a16="http://schemas.microsoft.com/office/drawing/2014/main" id="{53F26528-D114-4FDB-9066-657FA0669DBC}"/>
              </a:ext>
            </a:extLst>
          </p:cNvPr>
          <p:cNvPicPr>
            <a:picLocks noChangeAspect="1"/>
          </p:cNvPicPr>
          <p:nvPr/>
        </p:nvPicPr>
        <p:blipFill>
          <a:blip r:embed="rId2"/>
          <a:stretch>
            <a:fillRect/>
          </a:stretch>
        </p:blipFill>
        <p:spPr>
          <a:xfrm>
            <a:off x="0" y="2011680"/>
            <a:ext cx="7164388" cy="4846320"/>
          </a:xfrm>
          <a:prstGeom prst="rect">
            <a:avLst/>
          </a:prstGeom>
        </p:spPr>
      </p:pic>
      <p:sp>
        <p:nvSpPr>
          <p:cNvPr id="4" name="Rectangle 3">
            <a:extLst>
              <a:ext uri="{FF2B5EF4-FFF2-40B4-BE49-F238E27FC236}">
                <a16:creationId xmlns:a16="http://schemas.microsoft.com/office/drawing/2014/main" id="{DB55409A-C110-4BAD-B63C-3F9AA12B6819}"/>
              </a:ext>
            </a:extLst>
          </p:cNvPr>
          <p:cNvSpPr/>
          <p:nvPr/>
        </p:nvSpPr>
        <p:spPr>
          <a:xfrm>
            <a:off x="7122184" y="2437233"/>
            <a:ext cx="1979612" cy="369332"/>
          </a:xfrm>
          <a:prstGeom prst="rect">
            <a:avLst/>
          </a:prstGeom>
          <a:solidFill>
            <a:schemeClr val="tx1"/>
          </a:solidFill>
        </p:spPr>
        <p:txBody>
          <a:bodyPr wrap="square">
            <a:spAutoFit/>
          </a:bodyPr>
          <a:lstStyle/>
          <a:p>
            <a:pPr algn="ctr"/>
            <a:r>
              <a:rPr lang="en-US" b="1" dirty="0">
                <a:solidFill>
                  <a:srgbClr val="FF0000"/>
                </a:solidFill>
              </a:rPr>
              <a:t>Goal Formulation </a:t>
            </a:r>
            <a:endParaRPr lang="en-US" dirty="0">
              <a:solidFill>
                <a:srgbClr val="FF0000"/>
              </a:solidFill>
            </a:endParaRPr>
          </a:p>
        </p:txBody>
      </p:sp>
      <p:sp>
        <p:nvSpPr>
          <p:cNvPr id="5" name="Rectangle 4">
            <a:extLst>
              <a:ext uri="{FF2B5EF4-FFF2-40B4-BE49-F238E27FC236}">
                <a16:creationId xmlns:a16="http://schemas.microsoft.com/office/drawing/2014/main" id="{2C0360E8-A6F8-451F-8112-CFF85BF979E7}"/>
              </a:ext>
            </a:extLst>
          </p:cNvPr>
          <p:cNvSpPr/>
          <p:nvPr/>
        </p:nvSpPr>
        <p:spPr>
          <a:xfrm>
            <a:off x="7122184" y="2874598"/>
            <a:ext cx="1979612" cy="646331"/>
          </a:xfrm>
          <a:prstGeom prst="rect">
            <a:avLst/>
          </a:prstGeom>
          <a:solidFill>
            <a:schemeClr val="tx1"/>
          </a:solidFill>
        </p:spPr>
        <p:txBody>
          <a:bodyPr wrap="square">
            <a:spAutoFit/>
          </a:bodyPr>
          <a:lstStyle/>
          <a:p>
            <a:pPr algn="ctr"/>
            <a:r>
              <a:rPr lang="en-US" b="1" dirty="0">
                <a:solidFill>
                  <a:srgbClr val="FF0000"/>
                </a:solidFill>
              </a:rPr>
              <a:t>Problem Formulation </a:t>
            </a:r>
            <a:endParaRPr lang="en-US" dirty="0">
              <a:solidFill>
                <a:srgbClr val="FF0000"/>
              </a:solidFill>
            </a:endParaRPr>
          </a:p>
        </p:txBody>
      </p:sp>
      <p:sp>
        <p:nvSpPr>
          <p:cNvPr id="6" name="Rectangle 5">
            <a:extLst>
              <a:ext uri="{FF2B5EF4-FFF2-40B4-BE49-F238E27FC236}">
                <a16:creationId xmlns:a16="http://schemas.microsoft.com/office/drawing/2014/main" id="{67BF9DB9-5F18-4ECC-A8E2-12C310BDB245}"/>
              </a:ext>
            </a:extLst>
          </p:cNvPr>
          <p:cNvSpPr/>
          <p:nvPr/>
        </p:nvSpPr>
        <p:spPr>
          <a:xfrm>
            <a:off x="7122184" y="3992395"/>
            <a:ext cx="1979612" cy="646331"/>
          </a:xfrm>
          <a:prstGeom prst="rect">
            <a:avLst/>
          </a:prstGeom>
          <a:solidFill>
            <a:schemeClr val="tx1"/>
          </a:solidFill>
        </p:spPr>
        <p:txBody>
          <a:bodyPr wrap="square">
            <a:spAutoFit/>
          </a:bodyPr>
          <a:lstStyle/>
          <a:p>
            <a:pPr algn="ctr"/>
            <a:r>
              <a:rPr lang="en-US" b="1" dirty="0">
                <a:solidFill>
                  <a:srgbClr val="FF0000"/>
                </a:solidFill>
              </a:rPr>
              <a:t>examining future actions </a:t>
            </a:r>
          </a:p>
        </p:txBody>
      </p:sp>
      <p:sp>
        <p:nvSpPr>
          <p:cNvPr id="7" name="Rectangle 6">
            <a:extLst>
              <a:ext uri="{FF2B5EF4-FFF2-40B4-BE49-F238E27FC236}">
                <a16:creationId xmlns:a16="http://schemas.microsoft.com/office/drawing/2014/main" id="{4C5F882E-1620-4BC8-BFAF-285A31A53C66}"/>
              </a:ext>
            </a:extLst>
          </p:cNvPr>
          <p:cNvSpPr/>
          <p:nvPr/>
        </p:nvSpPr>
        <p:spPr>
          <a:xfrm>
            <a:off x="7122184" y="3578420"/>
            <a:ext cx="1979612" cy="369332"/>
          </a:xfrm>
          <a:prstGeom prst="rect">
            <a:avLst/>
          </a:prstGeom>
          <a:solidFill>
            <a:schemeClr val="tx1"/>
          </a:solidFill>
        </p:spPr>
        <p:txBody>
          <a:bodyPr wrap="square">
            <a:spAutoFit/>
          </a:bodyPr>
          <a:lstStyle/>
          <a:p>
            <a:pPr algn="ctr"/>
            <a:r>
              <a:rPr lang="en-US" b="1" dirty="0">
                <a:solidFill>
                  <a:srgbClr val="FF0000"/>
                </a:solidFill>
              </a:rPr>
              <a:t>Environment</a:t>
            </a:r>
            <a:endParaRPr lang="en-US" dirty="0">
              <a:solidFill>
                <a:srgbClr val="FF0000"/>
              </a:solidFill>
            </a:endParaRPr>
          </a:p>
        </p:txBody>
      </p:sp>
      <p:sp>
        <p:nvSpPr>
          <p:cNvPr id="8" name="Rectangle 7">
            <a:extLst>
              <a:ext uri="{FF2B5EF4-FFF2-40B4-BE49-F238E27FC236}">
                <a16:creationId xmlns:a16="http://schemas.microsoft.com/office/drawing/2014/main" id="{D2B978AC-0C65-4F7A-B8CC-62ECA49E68B2}"/>
              </a:ext>
            </a:extLst>
          </p:cNvPr>
          <p:cNvSpPr/>
          <p:nvPr/>
        </p:nvSpPr>
        <p:spPr>
          <a:xfrm>
            <a:off x="7122184" y="4694720"/>
            <a:ext cx="1979612" cy="646331"/>
          </a:xfrm>
          <a:prstGeom prst="rect">
            <a:avLst/>
          </a:prstGeom>
          <a:solidFill>
            <a:schemeClr val="tx1"/>
          </a:solidFill>
        </p:spPr>
        <p:txBody>
          <a:bodyPr wrap="square">
            <a:spAutoFit/>
          </a:bodyPr>
          <a:lstStyle/>
          <a:p>
            <a:pPr algn="ctr"/>
            <a:r>
              <a:rPr lang="en-US" b="1" dirty="0">
                <a:solidFill>
                  <a:srgbClr val="FF0000"/>
                </a:solidFill>
              </a:rPr>
              <a:t>Formulate, Search, Execution</a:t>
            </a:r>
          </a:p>
        </p:txBody>
      </p:sp>
      <p:sp>
        <p:nvSpPr>
          <p:cNvPr id="9" name="Rectangle 8">
            <a:extLst>
              <a:ext uri="{FF2B5EF4-FFF2-40B4-BE49-F238E27FC236}">
                <a16:creationId xmlns:a16="http://schemas.microsoft.com/office/drawing/2014/main" id="{718C6E11-E94D-4D26-9532-4B91E0ECE32A}"/>
              </a:ext>
            </a:extLst>
          </p:cNvPr>
          <p:cNvSpPr/>
          <p:nvPr/>
        </p:nvSpPr>
        <p:spPr>
          <a:xfrm>
            <a:off x="7122184" y="5397045"/>
            <a:ext cx="1979612" cy="369332"/>
          </a:xfrm>
          <a:prstGeom prst="rect">
            <a:avLst/>
          </a:prstGeom>
          <a:solidFill>
            <a:schemeClr val="tx1"/>
          </a:solidFill>
        </p:spPr>
        <p:txBody>
          <a:bodyPr wrap="square">
            <a:spAutoFit/>
          </a:bodyPr>
          <a:lstStyle/>
          <a:p>
            <a:pPr algn="ctr"/>
            <a:r>
              <a:rPr lang="en-US" b="1" dirty="0">
                <a:solidFill>
                  <a:srgbClr val="FF0000"/>
                </a:solidFill>
              </a:rPr>
              <a:t>Open Loop System</a:t>
            </a:r>
          </a:p>
        </p:txBody>
      </p:sp>
    </p:spTree>
    <p:extLst>
      <p:ext uri="{BB962C8B-B14F-4D97-AF65-F5344CB8AC3E}">
        <p14:creationId xmlns:p14="http://schemas.microsoft.com/office/powerpoint/2010/main" val="13940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3" name="Picture 2">
            <a:extLst>
              <a:ext uri="{FF2B5EF4-FFF2-40B4-BE49-F238E27FC236}">
                <a16:creationId xmlns:a16="http://schemas.microsoft.com/office/drawing/2014/main" id="{B49C773D-A69C-4BB0-A66A-F6E9E5A75941}"/>
              </a:ext>
            </a:extLst>
          </p:cNvPr>
          <p:cNvPicPr>
            <a:picLocks noChangeAspect="1"/>
          </p:cNvPicPr>
          <p:nvPr/>
        </p:nvPicPr>
        <p:blipFill>
          <a:blip r:embed="rId2"/>
          <a:stretch>
            <a:fillRect/>
          </a:stretch>
        </p:blipFill>
        <p:spPr>
          <a:xfrm>
            <a:off x="28575" y="2025749"/>
            <a:ext cx="9086850" cy="4059690"/>
          </a:xfrm>
          <a:prstGeom prst="rect">
            <a:avLst/>
          </a:prstGeom>
        </p:spPr>
      </p:pic>
    </p:spTree>
    <p:extLst>
      <p:ext uri="{BB962C8B-B14F-4D97-AF65-F5344CB8AC3E}">
        <p14:creationId xmlns:p14="http://schemas.microsoft.com/office/powerpoint/2010/main" val="1841442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en-FI" dirty="0"/>
          </a:p>
        </p:txBody>
      </p:sp>
    </p:spTree>
    <p:extLst>
      <p:ext uri="{BB962C8B-B14F-4D97-AF65-F5344CB8AC3E}">
        <p14:creationId xmlns:p14="http://schemas.microsoft.com/office/powerpoint/2010/main" val="322496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1384995"/>
          </a:xfrm>
          <a:prstGeom prst="rect">
            <a:avLst/>
          </a:prstGeom>
        </p:spPr>
        <p:txBody>
          <a:bodyPr wrap="square">
            <a:spAutoFit/>
          </a:bodyPr>
          <a:lstStyle/>
          <a:p>
            <a:pPr algn="just"/>
            <a:r>
              <a:rPr lang="en-US" sz="28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478250"/>
            <a:ext cx="8630528" cy="1384995"/>
          </a:xfrm>
          <a:prstGeom prst="rect">
            <a:avLst/>
          </a:prstGeom>
        </p:spPr>
        <p:txBody>
          <a:bodyPr wrap="square">
            <a:spAutoFit/>
          </a:bodyPr>
          <a:lstStyle/>
          <a:p>
            <a:pPr algn="just"/>
            <a:r>
              <a:rPr lang="en-US" sz="2800" b="1" dirty="0"/>
              <a:t>Goal formulation</a:t>
            </a:r>
            <a:r>
              <a:rPr lang="en-US" sz="2800" dirty="0"/>
              <a:t>, based on the current situation and the agent’s performance measure, is the first step in problem solving</a:t>
            </a:r>
          </a:p>
        </p:txBody>
      </p:sp>
      <p:sp>
        <p:nvSpPr>
          <p:cNvPr id="7" name="Rectangle 6">
            <a:extLst>
              <a:ext uri="{FF2B5EF4-FFF2-40B4-BE49-F238E27FC236}">
                <a16:creationId xmlns:a16="http://schemas.microsoft.com/office/drawing/2014/main" id="{811F774C-B4FE-4E86-8423-A5E397C019DE}"/>
              </a:ext>
            </a:extLst>
          </p:cNvPr>
          <p:cNvSpPr/>
          <p:nvPr/>
        </p:nvSpPr>
        <p:spPr>
          <a:xfrm>
            <a:off x="246182" y="4835169"/>
            <a:ext cx="8630529" cy="954107"/>
          </a:xfrm>
          <a:prstGeom prst="rect">
            <a:avLst/>
          </a:prstGeom>
        </p:spPr>
        <p:txBody>
          <a:bodyPr wrap="square">
            <a:spAutoFit/>
          </a:bodyPr>
          <a:lstStyle/>
          <a:p>
            <a:pPr algn="just"/>
            <a:r>
              <a:rPr lang="en-US" sz="2800" b="1" dirty="0"/>
              <a:t>Goal: </a:t>
            </a:r>
            <a:r>
              <a:rPr lang="en-US" sz="28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123091" y="5794200"/>
            <a:ext cx="8897817" cy="954107"/>
          </a:xfrm>
          <a:prstGeom prst="rect">
            <a:avLst/>
          </a:prstGeom>
        </p:spPr>
        <p:txBody>
          <a:bodyPr wrap="square">
            <a:spAutoFit/>
          </a:bodyPr>
          <a:lstStyle/>
          <a:p>
            <a:r>
              <a:rPr lang="en-US" sz="2800" dirty="0"/>
              <a:t>The agent’s task is to find out </a:t>
            </a:r>
          </a:p>
          <a:p>
            <a:r>
              <a:rPr lang="en-US" sz="2800" dirty="0"/>
              <a:t>	</a:t>
            </a:r>
            <a:r>
              <a:rPr lang="en-US" sz="2000" dirty="0"/>
              <a:t>how to act, now and in the future, so that it reaches a goal state.</a:t>
            </a:r>
            <a:endParaRPr lang="en-US" sz="2800" dirty="0"/>
          </a:p>
        </p:txBody>
      </p:sp>
    </p:spTree>
    <p:extLst>
      <p:ext uri="{BB962C8B-B14F-4D97-AF65-F5344CB8AC3E}">
        <p14:creationId xmlns:p14="http://schemas.microsoft.com/office/powerpoint/2010/main" val="192645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actions</a:t>
            </a:r>
            <a:r>
              <a:rPr lang="en-US" sz="900" dirty="0"/>
              <a:t>  </a:t>
            </a:r>
            <a:r>
              <a:rPr lang="en-US" sz="2000" dirty="0"/>
              <a:t>and states 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56272" y="1979415"/>
            <a:ext cx="9143999" cy="2554545"/>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endParaRPr lang="en-US" sz="2000" b="1" dirty="0"/>
          </a:p>
          <a:p>
            <a:r>
              <a:rPr lang="en-US" sz="2000" b="1" dirty="0"/>
              <a:t>Solution</a:t>
            </a:r>
            <a:r>
              <a:rPr lang="en-US" sz="2000" dirty="0"/>
              <a:t> is the sequence of actions that takes any agent to the goal state, exactly those state the agent is satisfied.</a:t>
            </a:r>
          </a:p>
          <a:p>
            <a:endParaRPr lang="en-US" sz="2000" dirty="0"/>
          </a:p>
          <a:p>
            <a:pPr algn="just"/>
            <a:r>
              <a:rPr lang="en-US" sz="2000" dirty="0"/>
              <a:t>A search algorithm takes a problem as input and returns a </a:t>
            </a:r>
            <a:r>
              <a:rPr lang="en-US" sz="2000" b="1" dirty="0"/>
              <a:t>solution </a:t>
            </a:r>
            <a:r>
              <a:rPr lang="en-US" sz="2000" dirty="0"/>
              <a:t>in the form of an action sequence.</a:t>
            </a:r>
          </a:p>
          <a:p>
            <a:pPr algn="just"/>
            <a:endParaRPr lang="en-US" sz="2000" dirty="0"/>
          </a:p>
        </p:txBody>
      </p:sp>
      <p:sp>
        <p:nvSpPr>
          <p:cNvPr id="5" name="Rectangle 4">
            <a:extLst>
              <a:ext uri="{FF2B5EF4-FFF2-40B4-BE49-F238E27FC236}">
                <a16:creationId xmlns:a16="http://schemas.microsoft.com/office/drawing/2014/main" id="{C3700453-ABDB-4F44-B740-436D7742E7F5}"/>
              </a:ext>
            </a:extLst>
          </p:cNvPr>
          <p:cNvSpPr/>
          <p:nvPr/>
        </p:nvSpPr>
        <p:spPr>
          <a:xfrm>
            <a:off x="0" y="4313680"/>
            <a:ext cx="9143999" cy="1938992"/>
          </a:xfrm>
          <a:prstGeom prst="rect">
            <a:avLst/>
          </a:prstGeom>
        </p:spPr>
        <p:txBody>
          <a:bodyPr wrap="square">
            <a:spAutoFit/>
          </a:bodyPr>
          <a:lstStyle/>
          <a:p>
            <a:pPr algn="just"/>
            <a:r>
              <a:rPr lang="en-US" sz="2000" dirty="0"/>
              <a:t>While the agent is executing the solution sequence it </a:t>
            </a:r>
            <a:r>
              <a:rPr lang="en-US" sz="2000" i="1" dirty="0"/>
              <a:t>ignores its percepts </a:t>
            </a:r>
            <a:r>
              <a:rPr lang="en-US" sz="2000" dirty="0"/>
              <a:t>when choosing an action because it knows in advance what they will be.  An agent that carries out its plans with its eyes closed.</a:t>
            </a:r>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707886"/>
          </a:xfrm>
          <a:prstGeom prst="rect">
            <a:avLst/>
          </a:prstGeom>
        </p:spPr>
        <p:txBody>
          <a:bodyPr wrap="square">
            <a:spAutoFit/>
          </a:bodyPr>
          <a:lstStyle/>
          <a:p>
            <a:pPr algn="just"/>
            <a:r>
              <a:rPr lang="en-US" sz="2000" dirty="0"/>
              <a:t>1. The </a:t>
            </a:r>
            <a:r>
              <a:rPr lang="en-US" sz="2000" b="1" dirty="0"/>
              <a:t>initial state </a:t>
            </a:r>
            <a:r>
              <a:rPr lang="en-US" sz="2000"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323439"/>
          </a:xfrm>
          <a:prstGeom prst="rect">
            <a:avLst/>
          </a:prstGeom>
        </p:spPr>
        <p:txBody>
          <a:bodyPr wrap="square">
            <a:spAutoFit/>
          </a:bodyPr>
          <a:lstStyle/>
          <a:p>
            <a:pPr algn="just"/>
            <a:r>
              <a:rPr lang="en-US" sz="2000" dirty="0"/>
              <a:t>2. A description of the possible </a:t>
            </a:r>
            <a:r>
              <a:rPr lang="en-US" sz="2000" b="1" dirty="0"/>
              <a:t>actions </a:t>
            </a:r>
            <a:r>
              <a:rPr lang="en-US" sz="2000" dirty="0"/>
              <a:t>available to the agent. Given a particular state s,  A</a:t>
            </a:r>
            <a:r>
              <a:rPr lang="en-US" sz="1200" dirty="0"/>
              <a:t>CTIONS</a:t>
            </a:r>
            <a:r>
              <a:rPr lang="en-US" sz="2000" dirty="0"/>
              <a:t>(s) returns the set of actions that can be executed in s. We say that each of these actions is </a:t>
            </a:r>
            <a:r>
              <a:rPr lang="en-US" sz="2000" b="1" dirty="0"/>
              <a:t>applicable </a:t>
            </a:r>
            <a:r>
              <a:rPr lang="en-US" sz="2000" dirty="0"/>
              <a:t>in s. For example, from the state In(Arad), the applicable actions are {Go(Sibiu), Go(Timisoara), Go(</a:t>
            </a:r>
            <a:r>
              <a:rPr lang="en-US" sz="2000" dirty="0" err="1"/>
              <a:t>Zerind</a:t>
            </a:r>
            <a:r>
              <a:rPr lang="en-US" sz="2000"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631216"/>
          </a:xfrm>
          <a:prstGeom prst="rect">
            <a:avLst/>
          </a:prstGeom>
        </p:spPr>
        <p:txBody>
          <a:bodyPr wrap="square">
            <a:spAutoFit/>
          </a:bodyPr>
          <a:lstStyle/>
          <a:p>
            <a:pPr algn="just"/>
            <a:r>
              <a:rPr lang="en-US" sz="2000" dirty="0"/>
              <a:t>3. A description of what each action does; the formal name for this is the </a:t>
            </a:r>
            <a:r>
              <a:rPr lang="en-US" sz="2000" b="1" dirty="0"/>
              <a:t>transition model</a:t>
            </a:r>
            <a:r>
              <a:rPr lang="en-US" sz="2000" dirty="0"/>
              <a:t>, specified by a function R</a:t>
            </a:r>
            <a:r>
              <a:rPr lang="en-US" sz="1200" dirty="0"/>
              <a:t>ESULT</a:t>
            </a:r>
            <a:r>
              <a:rPr lang="en-US" sz="2000" dirty="0"/>
              <a:t>(s, a) that returns the state that results from doing action a in state s. We also use the term </a:t>
            </a:r>
            <a:r>
              <a:rPr lang="en-US" sz="2000" b="1" dirty="0"/>
              <a:t>successor </a:t>
            </a:r>
            <a:r>
              <a:rPr lang="en-US" sz="2000" dirty="0"/>
              <a:t>to refer to any state reachable from a given state by a single action.</a:t>
            </a:r>
            <a:r>
              <a:rPr lang="en-US" sz="1200" dirty="0"/>
              <a:t>2 </a:t>
            </a:r>
            <a:r>
              <a:rPr lang="en-US" sz="2000" dirty="0"/>
              <a:t>For example, we have R</a:t>
            </a:r>
            <a:r>
              <a:rPr lang="en-US" sz="1200" dirty="0"/>
              <a:t>ESULT</a:t>
            </a:r>
            <a:r>
              <a:rPr lang="en-US" sz="2000" dirty="0"/>
              <a:t>(In(Arad),Go(</a:t>
            </a:r>
            <a:r>
              <a:rPr lang="en-US" sz="2000" dirty="0" err="1"/>
              <a:t>Zerind</a:t>
            </a:r>
            <a:r>
              <a:rPr lang="en-US" sz="2000" dirty="0"/>
              <a:t>)) = In(</a:t>
            </a:r>
            <a:r>
              <a:rPr lang="en-US" sz="2000" dirty="0" err="1"/>
              <a:t>Zerind</a:t>
            </a:r>
            <a:r>
              <a:rPr lang="en-US" sz="2000"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704059"/>
            <a:ext cx="8174020" cy="400110"/>
          </a:xfrm>
          <a:prstGeom prst="rect">
            <a:avLst/>
          </a:prstGeom>
        </p:spPr>
        <p:txBody>
          <a:bodyPr wrap="square">
            <a:spAutoFit/>
          </a:bodyPr>
          <a:lstStyle/>
          <a:p>
            <a:r>
              <a:rPr lang="en-US" sz="2000" dirty="0"/>
              <a:t>4. The </a:t>
            </a:r>
            <a:r>
              <a:rPr lang="en-US" sz="2000" b="1" dirty="0"/>
              <a:t>goal test</a:t>
            </a:r>
            <a:r>
              <a:rPr lang="en-US" sz="2000"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6366792"/>
            <a:ext cx="8722658" cy="400110"/>
          </a:xfrm>
          <a:prstGeom prst="rect">
            <a:avLst/>
          </a:prstGeom>
        </p:spPr>
        <p:txBody>
          <a:bodyPr wrap="square">
            <a:spAutoFit/>
          </a:bodyPr>
          <a:lstStyle/>
          <a:p>
            <a:r>
              <a:rPr lang="en-US" sz="2000" dirty="0"/>
              <a:t>5. A </a:t>
            </a:r>
            <a:r>
              <a:rPr lang="en-US" sz="2000" b="1" dirty="0"/>
              <a:t>path </a:t>
            </a:r>
            <a:r>
              <a:rPr lang="en-US" sz="900" dirty="0"/>
              <a:t> </a:t>
            </a:r>
            <a:r>
              <a:rPr lang="en-US" sz="2000" b="1" dirty="0"/>
              <a:t>cost </a:t>
            </a:r>
            <a:r>
              <a:rPr lang="en-US" sz="2000"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TOY PROBLEMS</a:t>
            </a:r>
          </a:p>
        </p:txBody>
      </p:sp>
      <p:pic>
        <p:nvPicPr>
          <p:cNvPr id="3" name="Picture 2">
            <a:extLst>
              <a:ext uri="{FF2B5EF4-FFF2-40B4-BE49-F238E27FC236}">
                <a16:creationId xmlns:a16="http://schemas.microsoft.com/office/drawing/2014/main" id="{4B6D39E3-771E-4476-AFED-D40CD04C8C08}"/>
              </a:ext>
            </a:extLst>
          </p:cNvPr>
          <p:cNvPicPr>
            <a:picLocks noChangeAspect="1"/>
          </p:cNvPicPr>
          <p:nvPr/>
        </p:nvPicPr>
        <p:blipFill>
          <a:blip r:embed="rId2"/>
          <a:stretch>
            <a:fillRect/>
          </a:stretch>
        </p:blipFill>
        <p:spPr>
          <a:xfrm>
            <a:off x="0" y="1977097"/>
            <a:ext cx="9144000" cy="4775396"/>
          </a:xfrm>
          <a:prstGeom prst="rect">
            <a:avLst/>
          </a:prstGeom>
        </p:spPr>
      </p:pic>
    </p:spTree>
    <p:extLst>
      <p:ext uri="{BB962C8B-B14F-4D97-AF65-F5344CB8AC3E}">
        <p14:creationId xmlns:p14="http://schemas.microsoft.com/office/powerpoint/2010/main" val="16447297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93DABC3F534242BA89F6D44F5FB114" ma:contentTypeVersion="2" ma:contentTypeDescription="Create a new document." ma:contentTypeScope="" ma:versionID="ba77e48250bc63e43fbb8b082d5b6500">
  <xsd:schema xmlns:xsd="http://www.w3.org/2001/XMLSchema" xmlns:xs="http://www.w3.org/2001/XMLSchema" xmlns:p="http://schemas.microsoft.com/office/2006/metadata/properties" xmlns:ns2="67fdc715-0da3-495c-9773-74d5fb2f5923" targetNamespace="http://schemas.microsoft.com/office/2006/metadata/properties" ma:root="true" ma:fieldsID="61791c67a3c2f39f9605241f1bfd3045" ns2:_="">
    <xsd:import namespace="67fdc715-0da3-495c-9773-74d5fb2f59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fdc715-0da3-495c-9773-74d5fb2f59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3.xml><?xml version="1.0" encoding="utf-8"?>
<ds:datastoreItem xmlns:ds="http://schemas.openxmlformats.org/officeDocument/2006/customXml" ds:itemID="{F7470BA1-835E-4AAC-B8D4-9581B6B14C06}"/>
</file>

<file path=docProps/app.xml><?xml version="1.0" encoding="utf-8"?>
<Properties xmlns="http://schemas.openxmlformats.org/officeDocument/2006/extended-properties" xmlns:vt="http://schemas.openxmlformats.org/officeDocument/2006/docPropsVTypes">
  <Template>Spectrum.thmx</Template>
  <TotalTime>687</TotalTime>
  <Words>2605</Words>
  <Application>Microsoft Office PowerPoint</Application>
  <PresentationFormat>On-screen Show (4:3)</PresentationFormat>
  <Paragraphs>186</Paragraphs>
  <Slides>43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CMMI10</vt:lpstr>
      <vt:lpstr>CMR10</vt:lpstr>
      <vt:lpstr>Corbel</vt:lpstr>
      <vt:lpstr>Forte</vt:lpstr>
      <vt:lpstr>Times-Bold</vt:lpstr>
      <vt:lpstr>Times-Roman</vt:lpstr>
      <vt:lpstr>Wingdings</vt:lpstr>
      <vt:lpstr>Spectrum</vt:lpstr>
      <vt:lpstr>   Solving Problem by Searching : Uninformed Search</vt:lpstr>
      <vt:lpstr>Lecture Outline</vt:lpstr>
      <vt:lpstr>PROBLEM SOLVING AGENTS</vt:lpstr>
      <vt:lpstr>FORMULATE-SEARCH-EXECUTE</vt:lpstr>
      <vt:lpstr> GOAL FORMULATION  </vt:lpstr>
      <vt:lpstr>PROBLEM FORMULATION: BASED ON ENVIRONMENT</vt:lpstr>
      <vt:lpstr>SEARCH-SOLUTION-EXECUTE: OPEN LOOP SYSTEM</vt:lpstr>
      <vt:lpstr>WELL-DEFINED PROBLEMS</vt:lpstr>
      <vt:lpstr>TOY PROBLEMS</vt:lpstr>
      <vt:lpstr>VACUUM WORLD: PROBLEM FORMULATION</vt:lpstr>
      <vt:lpstr>8-PUZZLE: PROBLEM FORMULATION</vt:lpstr>
      <vt:lpstr>SEARCHING FOR SOLUTIONS</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ILLUSTRATION</vt:lpstr>
      <vt:lpstr>UNIFORM-COST SEARCH: OPTIMALITY</vt:lpstr>
      <vt:lpstr>UNIFORM-COST SEARCH: COMPLETENESS &amp; COMPLEXITY</vt:lpstr>
      <vt:lpstr>DEPTH-FIRST SEARCH</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IDP: COMPLEXITY</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Asma Fariha</cp:lastModifiedBy>
  <cp:revision>138</cp:revision>
  <dcterms:created xsi:type="dcterms:W3CDTF">2018-12-10T17:20:29Z</dcterms:created>
  <dcterms:modified xsi:type="dcterms:W3CDTF">2020-07-22T04:08:04Z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0x0101007893DABC3F534242BA89F6D44F5FB114</vt:lpwstr>
  </property>
</Properties>
</file>