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84" r:id="rId7"/>
    <p:sldId id="266" r:id="rId8"/>
    <p:sldId id="277" r:id="rId9"/>
    <p:sldId id="272" r:id="rId10"/>
    <p:sldId id="267" r:id="rId11"/>
    <p:sldId id="273" r:id="rId12"/>
    <p:sldId id="278" r:id="rId13"/>
    <p:sldId id="269" r:id="rId14"/>
    <p:sldId id="279" r:id="rId15"/>
    <p:sldId id="274" r:id="rId16"/>
    <p:sldId id="270" r:id="rId17"/>
    <p:sldId id="275" r:id="rId18"/>
    <p:sldId id="271" r:id="rId19"/>
    <p:sldId id="265"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t>6/8/21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t>‹#›</a:t>
            </a:fld>
            <a:endParaRPr lang="en-US"/>
          </a:p>
        </p:txBody>
      </p:sp>
    </p:spTree>
    <p:extLst>
      <p:ext uri="{BB962C8B-B14F-4D97-AF65-F5344CB8AC3E}">
        <p14:creationId xmlns:p14="http://schemas.microsoft.com/office/powerpoint/2010/main" val="205898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11</a:t>
            </a:fld>
            <a:endParaRPr lang="en-US"/>
          </a:p>
        </p:txBody>
      </p:sp>
    </p:spTree>
    <p:extLst>
      <p:ext uri="{BB962C8B-B14F-4D97-AF65-F5344CB8AC3E}">
        <p14:creationId xmlns:p14="http://schemas.microsoft.com/office/powerpoint/2010/main" val="216216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t>17</a:t>
            </a:fld>
            <a:endParaRPr lang="en-US"/>
          </a:p>
        </p:txBody>
      </p:sp>
    </p:spTree>
    <p:extLst>
      <p:ext uri="{BB962C8B-B14F-4D97-AF65-F5344CB8AC3E}">
        <p14:creationId xmlns:p14="http://schemas.microsoft.com/office/powerpoint/2010/main" val="4047592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6/8/21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6/8/21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6239109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Billah; </a:t>
                      </a:r>
                      <a:r>
                        <a:rPr lang="en-US" i="1" dirty="0">
                          <a:hlinkClick r:id="rId2"/>
                        </a:rPr>
                        <a:t>billah.masumcu@aiub.edu</a:t>
                      </a:r>
                      <a:r>
                        <a:rPr lang="en-US" i="1" dirty="0"/>
                        <a:t>; </a:t>
                      </a:r>
                      <a:r>
                        <a:rPr lang="en-US" i="1" dirty="0" err="1"/>
                        <a:t>masum-billah.net</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11" name="Subtitle 2">
            <a:extLst>
              <a:ext uri="{FF2B5EF4-FFF2-40B4-BE49-F238E27FC236}">
                <a16:creationId xmlns:a16="http://schemas.microsoft.com/office/drawing/2014/main" id="{0E78E58E-EF83-4BBA-8A12-864D971F5708}"/>
              </a:ext>
            </a:extLst>
          </p:cNvPr>
          <p:cNvSpPr txBox="1">
            <a:spLocks/>
          </p:cNvSpPr>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Code: CSC3220</a:t>
            </a:r>
          </a:p>
        </p:txBody>
      </p:sp>
      <p:sp>
        <p:nvSpPr>
          <p:cNvPr id="12" name="Subtitle 2">
            <a:extLst>
              <a:ext uri="{FF2B5EF4-FFF2-40B4-BE49-F238E27FC236}">
                <a16:creationId xmlns:a16="http://schemas.microsoft.com/office/drawing/2014/main" id="{E2141C86-37F6-4627-B175-852CB29ED579}"/>
              </a:ext>
            </a:extLst>
          </p:cNvPr>
          <p:cNvSpPr txBox="1">
            <a:spLocks/>
          </p:cNvSpPr>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
        <p:nvSpPr>
          <p:cNvPr id="13" name="Title 1">
            <a:extLst>
              <a:ext uri="{FF2B5EF4-FFF2-40B4-BE49-F238E27FC236}">
                <a16:creationId xmlns:a16="http://schemas.microsoft.com/office/drawing/2014/main" id="{8FBD2120-6C0D-4A8E-A0D5-11C11E85D2EF}"/>
              </a:ext>
            </a:extLst>
          </p:cNvPr>
          <p:cNvSpPr txBox="1">
            <a:spLocks/>
          </p:cNvSpPr>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Parse Trees and Ambiguity</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598420" y="2435897"/>
            <a:ext cx="7400616" cy="1200329"/>
          </a:xfrm>
          <a:prstGeom prst="rect">
            <a:avLst/>
          </a:prstGeom>
          <a:noFill/>
        </p:spPr>
        <p:txBody>
          <a:bodyPr wrap="none" rtlCol="0">
            <a:spAutoFit/>
          </a:bodyPr>
          <a:lstStyle/>
          <a:p>
            <a:pPr marL="285750" indent="-285750">
              <a:buFont typeface="Arial" panose="020B0604020202020204" pitchFamily="34" charset="0"/>
              <a:buChar char="•"/>
            </a:pPr>
            <a:r>
              <a:rPr lang="en-US" dirty="0"/>
              <a:t>A parse tree pictorially shows how the start symbol of a grammar derives a</a:t>
            </a:r>
          </a:p>
          <a:p>
            <a:r>
              <a:rPr lang="en-US" dirty="0"/>
              <a:t>string in the language. If nonterminal A has a production A -&gt; XYZ, then a</a:t>
            </a:r>
          </a:p>
          <a:p>
            <a:r>
              <a:rPr lang="en-US" dirty="0"/>
              <a:t>parse tree may have an interior node labeled A with three children labeled X,</a:t>
            </a:r>
          </a:p>
          <a:p>
            <a:r>
              <a:rPr lang="en-US" dirty="0"/>
              <a:t>Y, and Z, from left to right.</a:t>
            </a:r>
            <a:endParaRPr lang="x-none" dirty="0"/>
          </a:p>
        </p:txBody>
      </p:sp>
      <p:sp>
        <p:nvSpPr>
          <p:cNvPr id="6" name="TextBox 5">
            <a:extLst>
              <a:ext uri="{FF2B5EF4-FFF2-40B4-BE49-F238E27FC236}">
                <a16:creationId xmlns:a16="http://schemas.microsoft.com/office/drawing/2014/main" id="{E00A471B-FCB5-3949-B014-0D06C67E41B3}"/>
              </a:ext>
            </a:extLst>
          </p:cNvPr>
          <p:cNvSpPr txBox="1"/>
          <p:nvPr/>
        </p:nvSpPr>
        <p:spPr>
          <a:xfrm>
            <a:off x="598419" y="4055064"/>
            <a:ext cx="7278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grammar can have more than one parse tree generating a given string of terminals. Such a grammar is said to be ambiguous.</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pic>
        <p:nvPicPr>
          <p:cNvPr id="1027" name="Picture 3" descr="C:\Users\teacher\Desktop\Compiler design\fig-2-3 (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Tree>
    <p:extLst>
      <p:ext uri="{BB962C8B-B14F-4D97-AF65-F5344CB8AC3E}">
        <p14:creationId xmlns:p14="http://schemas.microsoft.com/office/powerpoint/2010/main" val="210457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p>
          <a:p>
            <a:r>
              <a:rPr lang="en-US" dirty="0"/>
              <a:t>S → ε </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14" y="3298501"/>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BED9D7-DC35-6145-B086-E1B62BC08349}"/>
              </a:ext>
            </a:extLst>
          </p:cNvPr>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Associativity of operators</a:t>
            </a:r>
            <a:r>
              <a:rPr lang="en-US" sz="4400" dirty="0">
                <a:latin typeface="Times New Roman" pitchFamily="18" charset="0"/>
                <a:cs typeface="Times New Roman" pitchFamily="18" charset="0"/>
              </a:rPr>
              <a:t>​</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left-associative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09237" y="2168611"/>
            <a:ext cx="8539341" cy="2031325"/>
          </a:xfrm>
          <a:prstGeom prst="rect">
            <a:avLst/>
          </a:prstGeom>
          <a:noFill/>
        </p:spPr>
        <p:txBody>
          <a:bodyPr wrap="square" rtlCol="0">
            <a:spAutoFit/>
          </a:bodyPr>
          <a:lstStyle/>
          <a:p>
            <a:pPr marL="342900" indent="-342900">
              <a:buFont typeface="Arial" pitchFamily="34" charset="0"/>
              <a:buChar char="•"/>
            </a:pPr>
            <a:r>
              <a:rPr lang="en-US" dirty="0"/>
              <a:t>By convention, 9+5+2 is equivalent to (9+5)+2 and 9 - 5 - 2 is equivalent to ( 9 - 5 ) - 2 . </a:t>
            </a:r>
          </a:p>
          <a:p>
            <a:pPr marL="342900" indent="-342900">
              <a:buFont typeface="Arial" pitchFamily="34" charset="0"/>
              <a:buChar char="•"/>
            </a:pPr>
            <a:r>
              <a:rPr lang="en-US" dirty="0"/>
              <a:t>When an operand like 5 has operators to its left and right, conventions are needed for deciding which operator applies to that operand. </a:t>
            </a:r>
          </a:p>
          <a:p>
            <a:pPr marL="342900" indent="-342900">
              <a:buFont typeface="Arial" pitchFamily="34" charset="0"/>
              <a:buChar char="•"/>
            </a:pPr>
            <a:r>
              <a:rPr lang="en-US"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p>
        </p:txBody>
      </p:sp>
      <p:sp>
        <p:nvSpPr>
          <p:cNvPr id="5" name="TextBox 4">
            <a:extLst>
              <a:ext uri="{FF2B5EF4-FFF2-40B4-BE49-F238E27FC236}">
                <a16:creationId xmlns:a16="http://schemas.microsoft.com/office/drawing/2014/main" id="{53BED9D7-DC35-6145-B086-E1B62BC08349}"/>
              </a:ext>
            </a:extLst>
          </p:cNvPr>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p>
          <a:p>
            <a:pPr marL="285750" indent="-285750">
              <a:buFont typeface="Arial" panose="020B0604020202020204" pitchFamily="34" charset="0"/>
              <a:buChar char="•"/>
            </a:pPr>
            <a:r>
              <a:rPr lang="en-US" dirty="0"/>
              <a:t>Strings like a=b=c with a right-associative operator are generated by the following grammar:</a:t>
            </a:r>
          </a:p>
          <a:p>
            <a:r>
              <a:rPr lang="en-US" b="1" dirty="0"/>
              <a:t>list</a:t>
            </a:r>
            <a:r>
              <a:rPr lang="en-US" b="1" dirty="0">
                <a:sym typeface="Wingdings" pitchFamily="2" charset="2"/>
              </a:rPr>
              <a:t> list -</a:t>
            </a:r>
            <a:r>
              <a:rPr lang="en-US" b="1" dirty="0" err="1">
                <a:sym typeface="Wingdings" pitchFamily="2" charset="2"/>
              </a:rPr>
              <a:t>digit|letter|digit</a:t>
            </a:r>
            <a:endParaRPr lang="en-US" b="1" dirty="0">
              <a:sym typeface="Wingdings" pitchFamily="2" charset="2"/>
            </a:endParaRPr>
          </a:p>
          <a:p>
            <a:r>
              <a:rPr lang="en-US" b="1" dirty="0">
                <a:sym typeface="Wingdings" pitchFamily="2" charset="2"/>
              </a:rPr>
              <a:t>d</a:t>
            </a:r>
            <a:r>
              <a:rPr lang="en-US" b="1">
                <a:sym typeface="Wingdings" pitchFamily="2" charset="2"/>
              </a:rPr>
              <a:t>igit</a:t>
            </a:r>
            <a:r>
              <a:rPr lang="en-US" b="1" dirty="0">
                <a:sym typeface="Wingdings" pitchFamily="2" charset="2"/>
              </a:rPr>
              <a:t> 0|1|2|……9|0</a:t>
            </a:r>
            <a:endParaRPr lang="en-US" b="1" dirty="0"/>
          </a:p>
          <a:p>
            <a:r>
              <a:rPr lang="en-US" b="1" dirty="0"/>
              <a:t>right -&gt;• letter = right | letter</a:t>
            </a:r>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49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itchFamily="18" charset="0"/>
              </a:rPr>
              <a:t>Precedence of operators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224882"/>
            <a:ext cx="8174877" cy="2031325"/>
          </a:xfrm>
          <a:prstGeom prst="rect">
            <a:avLst/>
          </a:prstGeom>
          <a:noFill/>
        </p:spPr>
        <p:txBody>
          <a:bodyPr wrap="square" rtlCol="0">
            <a:spAutoFit/>
          </a:bodyPr>
          <a:lstStyle/>
          <a:p>
            <a:pPr marL="342900" indent="-342900">
              <a:buFont typeface="Arial" pitchFamily="34" charset="0"/>
              <a:buChar char="•"/>
            </a:pPr>
            <a:r>
              <a:rPr lang="en-US" dirty="0"/>
              <a:t>Consider the expression 9+5*2. </a:t>
            </a:r>
          </a:p>
          <a:p>
            <a:pPr marL="342900" indent="-342900">
              <a:buFont typeface="Arial" pitchFamily="34" charset="0"/>
              <a:buChar char="•"/>
            </a:pPr>
            <a:r>
              <a:rPr lang="en-US" dirty="0"/>
              <a:t>There are two possible interpretations of this expression: (9+5)*2 or 9+(5*2). </a:t>
            </a:r>
          </a:p>
          <a:p>
            <a:pPr marL="342900" indent="-342900">
              <a:buFont typeface="Arial" pitchFamily="34" charset="0"/>
              <a:buChar char="•"/>
            </a:pPr>
            <a:r>
              <a:rPr lang="en-US" dirty="0"/>
              <a:t>The associativity rules for + and * apply to occurrences of the same operator, so they do not resolve this ambiguity.</a:t>
            </a:r>
          </a:p>
          <a:p>
            <a:pPr marL="342900" indent="-342900">
              <a:buFont typeface="Arial" pitchFamily="34" charset="0"/>
              <a:buChar char="•"/>
            </a:pPr>
            <a:r>
              <a:rPr lang="en-US" dirty="0"/>
              <a:t>We say that * has higher precedence than + if * takes its operands before + does.</a:t>
            </a:r>
          </a:p>
          <a:p>
            <a:pPr marL="342900" indent="-342900">
              <a:buFont typeface="Arial" pitchFamily="34" charset="0"/>
              <a:buChar char="•"/>
            </a:pPr>
            <a:r>
              <a:rPr lang="en-US" dirty="0"/>
              <a:t> In ordinary arithmetic, multiplication and division have higher precedence than addition and subtraction. Therefore, 5 is taken by * in 9+5*2.</a:t>
            </a:r>
            <a:endParaRPr lang="x-none" dirty="0"/>
          </a:p>
        </p:txBody>
      </p:sp>
    </p:spTree>
    <p:extLst>
      <p:ext uri="{BB962C8B-B14F-4D97-AF65-F5344CB8AC3E}">
        <p14:creationId xmlns:p14="http://schemas.microsoft.com/office/powerpoint/2010/main" val="37614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2" name="Rectangle 1">
            <a:extLst>
              <a:ext uri="{FF2B5EF4-FFF2-40B4-BE49-F238E27FC236}">
                <a16:creationId xmlns:a16="http://schemas.microsoft.com/office/drawing/2014/main" id="{5F0E5FB0-310B-4282-A0EC-61B41F18A3BF}"/>
              </a:ext>
            </a:extLst>
          </p:cNvPr>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p:txBody>
      </p:sp>
    </p:spTree>
    <p:extLst>
      <p:ext uri="{BB962C8B-B14F-4D97-AF65-F5344CB8AC3E}">
        <p14:creationId xmlns:p14="http://schemas.microsoft.com/office/powerpoint/2010/main" val="32249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p>
        </p:txBody>
      </p:sp>
      <p:sp>
        <p:nvSpPr>
          <p:cNvPr id="8" name="Rectangle 7">
            <a:extLst>
              <a:ext uri="{FF2B5EF4-FFF2-40B4-BE49-F238E27FC236}">
                <a16:creationId xmlns:a16="http://schemas.microsoft.com/office/drawing/2014/main" id="{8E0D1114-A609-4851-84B9-DBD061D4755A}"/>
              </a:ext>
            </a:extLst>
          </p:cNvPr>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a:p>
            <a:r>
              <a:rPr lang="en-US" dirty="0"/>
              <a:t>2. Principles of Compiler Design (2nd Revised Edition 2009) </a:t>
            </a:r>
            <a:r>
              <a:rPr lang="en-US" i="1" dirty="0"/>
              <a:t>A. A. Puntambekar </a:t>
            </a:r>
          </a:p>
          <a:p>
            <a:r>
              <a:rPr lang="en-US" dirty="0"/>
              <a:t>3. Basics of Compiler Design  </a:t>
            </a:r>
            <a:r>
              <a:rPr lang="en-US" i="1" dirty="0"/>
              <a:t>Torben </a:t>
            </a:r>
            <a:r>
              <a:rPr lang="en-US" i="1" dirty="0" err="1"/>
              <a:t>Mogensen</a:t>
            </a:r>
            <a:r>
              <a:rPr lang="en-US" i="1" dirty="0"/>
              <a:t> </a:t>
            </a:r>
          </a:p>
        </p:txBody>
      </p:sp>
    </p:spTree>
    <p:extLst>
      <p:ext uri="{BB962C8B-B14F-4D97-AF65-F5344CB8AC3E}">
        <p14:creationId xmlns:p14="http://schemas.microsoft.com/office/powerpoint/2010/main" val="317896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p>
          <a:p>
            <a:pPr marL="457200" indent="-457200">
              <a:buFont typeface="+mj-lt"/>
              <a:buAutoNum type="arabicPeriod"/>
            </a:pPr>
            <a:r>
              <a:rPr lang="en-US" sz="2400" dirty="0">
                <a:solidFill>
                  <a:schemeClr val="tx1"/>
                </a:solidFill>
              </a:rPr>
              <a:t>Learning Objectives</a:t>
            </a:r>
          </a:p>
          <a:p>
            <a:pPr marL="457200" indent="-457200">
              <a:buFont typeface="+mj-lt"/>
              <a:buAutoNum type="arabicPeriod"/>
            </a:pPr>
            <a:r>
              <a:rPr lang="en-US" sz="2400" dirty="0">
                <a:solidFill>
                  <a:schemeClr val="tx1"/>
                </a:solidFill>
              </a:rPr>
              <a:t>Context-free grammar​</a:t>
            </a:r>
          </a:p>
          <a:p>
            <a:pPr marL="457200" indent="-457200">
              <a:buFont typeface="+mj-lt"/>
              <a:buAutoNum type="arabicPeriod"/>
            </a:pPr>
            <a:r>
              <a:rPr lang="en-US" sz="2400" dirty="0">
                <a:solidFill>
                  <a:schemeClr val="tx1"/>
                </a:solidFill>
              </a:rPr>
              <a:t>Derivation</a:t>
            </a:r>
          </a:p>
          <a:p>
            <a:pPr marL="457200" indent="-457200">
              <a:buFont typeface="+mj-lt"/>
              <a:buAutoNum type="arabicPeriod"/>
            </a:pPr>
            <a:r>
              <a:rPr lang="en-US" sz="2400" dirty="0">
                <a:solidFill>
                  <a:schemeClr val="tx1"/>
                </a:solidFill>
              </a:rPr>
              <a:t>Ambiguity</a:t>
            </a:r>
          </a:p>
          <a:p>
            <a:pPr marL="457200" indent="-457200">
              <a:buFont typeface="+mj-lt"/>
              <a:buAutoNum type="arabicPeriod"/>
            </a:pPr>
            <a:r>
              <a:rPr lang="en-US" sz="2400" dirty="0">
                <a:solidFill>
                  <a:schemeClr val="tx1"/>
                </a:solidFill>
              </a:rPr>
              <a:t>Associativity of operators</a:t>
            </a:r>
          </a:p>
          <a:p>
            <a:pPr marL="457200" indent="-457200">
              <a:buFont typeface="+mj-lt"/>
              <a:buAutoNum type="arabicPeriod"/>
            </a:pPr>
            <a:r>
              <a:rPr lang="en-US" sz="2400" dirty="0">
                <a:solidFill>
                  <a:schemeClr val="tx1"/>
                </a:solidFill>
              </a:rPr>
              <a:t>Precedence of operators</a:t>
            </a:r>
          </a:p>
          <a:p>
            <a:pPr marL="457200" indent="-457200">
              <a:buFont typeface="+mj-lt"/>
              <a:buAutoNum type="arabicPeriod"/>
            </a:pPr>
            <a:r>
              <a:rPr lang="en-US" sz="2400" dirty="0">
                <a:solidFill>
                  <a:schemeClr val="tx1"/>
                </a:solidFill>
              </a:rPr>
              <a:t>Books and References</a:t>
            </a: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p>
          <a:p>
            <a:pPr marL="285750" indent="-285750">
              <a:buFont typeface="Arial" panose="020B0604020202020204" pitchFamily="34" charset="0"/>
              <a:buChar char="•"/>
            </a:pPr>
            <a:r>
              <a:rPr lang="en-US" dirty="0">
                <a:solidFill>
                  <a:schemeClr val="tx1"/>
                </a:solidFill>
              </a:rPr>
              <a:t>To explain the Context Free Grammar (CFG) with example.</a:t>
            </a:r>
          </a:p>
          <a:p>
            <a:pPr marL="285750" indent="-285750">
              <a:buFont typeface="Arial" panose="020B0604020202020204" pitchFamily="34" charset="0"/>
              <a:buChar char="•"/>
            </a:pPr>
            <a:r>
              <a:rPr lang="en-US" dirty="0">
                <a:solidFill>
                  <a:schemeClr val="tx1"/>
                </a:solidFill>
              </a:rPr>
              <a:t>To demonstrate derivation or derivation tree from a CFG</a:t>
            </a:r>
          </a:p>
          <a:p>
            <a:pPr marL="285750" indent="-285750">
              <a:buFont typeface="Arial" panose="020B0604020202020204" pitchFamily="34" charset="0"/>
              <a:buChar char="•"/>
            </a:pPr>
            <a:r>
              <a:rPr lang="en-US" dirty="0">
                <a:solidFill>
                  <a:schemeClr val="tx1"/>
                </a:solidFill>
              </a:rPr>
              <a:t>To elaborate ambiguity and ambiguous grammar.   </a:t>
            </a:r>
          </a:p>
          <a:p>
            <a:pPr marL="285750" indent="-285750">
              <a:buFont typeface="Arial" panose="020B0604020202020204" pitchFamily="34" charset="0"/>
              <a:buChar char="•"/>
            </a:pPr>
            <a:r>
              <a:rPr lang="en-US" dirty="0">
                <a:solidFill>
                  <a:schemeClr val="tx1"/>
                </a:solidFill>
              </a:rPr>
              <a:t>To explain associativity and precedence of operator</a:t>
            </a: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p>
          <a:p>
            <a:pPr marL="285750" indent="-285750">
              <a:buFont typeface="Arial" panose="020B0604020202020204" pitchFamily="34" charset="0"/>
              <a:buChar char="•"/>
            </a:pPr>
            <a:r>
              <a:rPr lang="en-US" dirty="0">
                <a:solidFill>
                  <a:schemeClr val="tx1"/>
                </a:solidFill>
              </a:rPr>
              <a:t>After this lecture the student will able to demonstrate CFG</a:t>
            </a:r>
          </a:p>
          <a:p>
            <a:pPr marL="285750" indent="-285750">
              <a:buFont typeface="Arial" panose="020B0604020202020204" pitchFamily="34" charset="0"/>
              <a:buChar char="•"/>
            </a:pPr>
            <a:r>
              <a:rPr lang="en-US" dirty="0">
                <a:solidFill>
                  <a:schemeClr val="tx1"/>
                </a:solidFill>
              </a:rPr>
              <a:t>Student will be capable of derivation from CFG</a:t>
            </a:r>
          </a:p>
          <a:p>
            <a:pPr marL="285750" indent="-285750">
              <a:buFont typeface="Arial" panose="020B0604020202020204" pitchFamily="34" charset="0"/>
              <a:buChar char="•"/>
            </a:pPr>
            <a:r>
              <a:rPr lang="en-US" dirty="0">
                <a:solidFill>
                  <a:schemeClr val="tx1"/>
                </a:solidFill>
              </a:rPr>
              <a:t>Student will be able to differentiate if a grammar is ambiguous or not.</a:t>
            </a: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70178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Context-free grammar</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3" y="2435897"/>
            <a:ext cx="8131628" cy="1938992"/>
          </a:xfrm>
          <a:prstGeom prst="rect">
            <a:avLst/>
          </a:prstGeom>
          <a:noFill/>
        </p:spPr>
        <p:txBody>
          <a:bodyPr wrap="square" rtlCol="0">
            <a:spAutoFit/>
          </a:bodyPr>
          <a:lstStyle/>
          <a:p>
            <a:pPr marL="285750" indent="-285750">
              <a:buFont typeface="Arial" pitchFamily="34" charset="0"/>
              <a:buChar char="•"/>
            </a:pPr>
            <a:r>
              <a:rPr lang="en-US" sz="2000" dirty="0"/>
              <a:t>In this section, we introduce a notation — the </a:t>
            </a:r>
            <a:r>
              <a:rPr lang="en-US" sz="2000" b="1" dirty="0"/>
              <a:t>"context-free grammar," </a:t>
            </a:r>
            <a:r>
              <a:rPr lang="en-US" sz="2000" dirty="0"/>
              <a:t>or</a:t>
            </a:r>
          </a:p>
          <a:p>
            <a:r>
              <a:rPr lang="en-US" sz="2000" b="1" dirty="0"/>
              <a:t>"grammar" </a:t>
            </a:r>
            <a:r>
              <a:rPr lang="en-US" sz="2000" dirty="0"/>
              <a:t>for short — that is used to specify the syntax of a language. </a:t>
            </a:r>
          </a:p>
          <a:p>
            <a:pPr marL="285750" indent="-285750">
              <a:buFont typeface="Arial" pitchFamily="34" charset="0"/>
              <a:buChar char="•"/>
            </a:pPr>
            <a:r>
              <a:rPr lang="en-US" sz="2000" dirty="0"/>
              <a:t>A grammar naturally describes the hierarchical structure of most programming language constructs. </a:t>
            </a:r>
          </a:p>
          <a:p>
            <a:pPr marL="285750" indent="-285750">
              <a:buFont typeface="Arial" pitchFamily="34" charset="0"/>
              <a:buChar char="•"/>
            </a:pPr>
            <a:r>
              <a:rPr lang="en-US" sz="2000" dirty="0"/>
              <a:t>For example, an if-else statement in Java can have the form</a:t>
            </a:r>
          </a:p>
          <a:p>
            <a:pPr lvl="2"/>
            <a:r>
              <a:rPr lang="en-US" sz="2000" dirty="0"/>
              <a:t>if ( expression ) statement else statement</a:t>
            </a:r>
            <a:endParaRPr lang="x-none" sz="20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2123658"/>
          </a:xfrm>
          <a:prstGeom prst="rect">
            <a:avLst/>
          </a:prstGeom>
          <a:noFill/>
        </p:spPr>
        <p:txBody>
          <a:bodyPr wrap="square" rtlCol="0">
            <a:spAutoFit/>
          </a:bodyPr>
          <a:lstStyle/>
          <a:p>
            <a:r>
              <a:rPr lang="en-US" sz="2400" dirty="0"/>
              <a:t>A grammar consists of: </a:t>
            </a:r>
          </a:p>
          <a:p>
            <a:pPr marL="285750" indent="-285750">
              <a:buFont typeface="Arial" pitchFamily="34" charset="0"/>
              <a:buChar char="•"/>
            </a:pPr>
            <a:r>
              <a:rPr lang="en-US" dirty="0"/>
              <a:t>a set of variables (also called non terminals), one of which is designated the start variable; It is customary to use upper-case letters for variables; </a:t>
            </a:r>
          </a:p>
          <a:p>
            <a:pPr marL="285750" indent="-285750">
              <a:buFont typeface="Arial" pitchFamily="34" charset="0"/>
              <a:buChar char="•"/>
            </a:pPr>
            <a:r>
              <a:rPr lang="en-US" dirty="0"/>
              <a:t>a set of terminals (from the alphabet); and </a:t>
            </a:r>
          </a:p>
          <a:p>
            <a:pPr marL="285750" indent="-285750">
              <a:buFont typeface="Arial" pitchFamily="34" charset="0"/>
              <a:buChar char="•"/>
            </a:pPr>
            <a:r>
              <a:rPr lang="en-US" dirty="0"/>
              <a:t>a list of productions (also called rules).</a:t>
            </a:r>
          </a:p>
          <a:p>
            <a:pPr marL="285750" indent="-285750">
              <a:buFont typeface="Arial" pitchFamily="34" charset="0"/>
              <a:buChar char="•"/>
            </a:pPr>
            <a:r>
              <a:rPr lang="en-US" dirty="0"/>
              <a:t>A designation of one of the non terminals as the </a:t>
            </a:r>
            <a:r>
              <a:rPr lang="en-US" i="1" dirty="0"/>
              <a:t>start </a:t>
            </a:r>
            <a:r>
              <a:rPr lang="en-US" dirty="0"/>
              <a:t>symbol.</a:t>
            </a:r>
            <a:br>
              <a:rPr lang="en-US" dirty="0"/>
            </a:br>
            <a:endParaRPr lang="en-US" dirty="0"/>
          </a:p>
        </p:txBody>
      </p:sp>
    </p:spTree>
    <p:extLst>
      <p:ext uri="{BB962C8B-B14F-4D97-AF65-F5344CB8AC3E}">
        <p14:creationId xmlns:p14="http://schemas.microsoft.com/office/powerpoint/2010/main" val="184223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Formal 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1754326"/>
          </a:xfrm>
          <a:prstGeom prst="rect">
            <a:avLst/>
          </a:prstGeom>
          <a:noFill/>
        </p:spPr>
        <p:txBody>
          <a:bodyPr wrap="square" rtlCol="0">
            <a:spAutoFit/>
          </a:bodyPr>
          <a:lstStyle/>
          <a:p>
            <a:r>
              <a:rPr lang="en-US" dirty="0"/>
              <a:t>One can provide a formal definition of a context free grammar. It is a 4-tuple (V, Σ, S, P) where:</a:t>
            </a:r>
          </a:p>
          <a:p>
            <a:r>
              <a:rPr lang="en-US" dirty="0"/>
              <a:t>• V is a finite set of variables;</a:t>
            </a:r>
          </a:p>
          <a:p>
            <a:r>
              <a:rPr lang="en-US" dirty="0"/>
              <a:t>• Σ is a finite alphabet of terminals;</a:t>
            </a:r>
          </a:p>
          <a:p>
            <a:r>
              <a:rPr lang="en-US" dirty="0"/>
              <a:t>• S is the start variable; and</a:t>
            </a:r>
          </a:p>
          <a:p>
            <a:r>
              <a:rPr lang="en-US" dirty="0"/>
              <a:t>• P is the finite set of productions. Each production has the form V → (V ∪ Σ)∗</a:t>
            </a:r>
          </a:p>
        </p:txBody>
      </p:sp>
      <p:sp>
        <p:nvSpPr>
          <p:cNvPr id="4" name="TextBox 3">
            <a:extLst>
              <a:ext uri="{FF2B5EF4-FFF2-40B4-BE49-F238E27FC236}">
                <a16:creationId xmlns:a16="http://schemas.microsoft.com/office/drawing/2014/main" id="{53BED9D7-DC35-6145-B086-E1B62BC08349}"/>
              </a:ext>
            </a:extLst>
          </p:cNvPr>
          <p:cNvSpPr txBox="1"/>
          <p:nvPr/>
        </p:nvSpPr>
        <p:spPr>
          <a:xfrm>
            <a:off x="335494" y="4473473"/>
            <a:ext cx="8487230" cy="1200329"/>
          </a:xfrm>
          <a:prstGeom prst="rect">
            <a:avLst/>
          </a:prstGeom>
          <a:noFill/>
        </p:spPr>
        <p:txBody>
          <a:bodyPr wrap="square" rtlCol="0">
            <a:spAutoFit/>
          </a:bodyPr>
          <a:lstStyle/>
          <a:p>
            <a:r>
              <a:rPr lang="en-US" dirty="0"/>
              <a:t>Example: 0ⁿ1ⁿ Here is a grammar: </a:t>
            </a:r>
          </a:p>
          <a:p>
            <a:r>
              <a:rPr lang="en-US" dirty="0"/>
              <a:t>S → 0S1 </a:t>
            </a:r>
          </a:p>
          <a:p>
            <a:r>
              <a:rPr lang="en-US" dirty="0"/>
              <a:t>S → ε </a:t>
            </a:r>
          </a:p>
          <a:p>
            <a:r>
              <a:rPr lang="en-US" dirty="0"/>
              <a:t>S is the only variable. The terminals are 0 and 1. There are two productions.</a:t>
            </a:r>
          </a:p>
        </p:txBody>
      </p:sp>
    </p:spTree>
    <p:extLst>
      <p:ext uri="{BB962C8B-B14F-4D97-AF65-F5344CB8AC3E}">
        <p14:creationId xmlns:p14="http://schemas.microsoft.com/office/powerpoint/2010/main" val="180722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435897"/>
            <a:ext cx="8334163" cy="1200329"/>
          </a:xfrm>
          <a:prstGeom prst="rect">
            <a:avLst/>
          </a:prstGeom>
          <a:noFill/>
        </p:spPr>
        <p:txBody>
          <a:bodyPr wrap="square" rtlCol="0">
            <a:spAutoFit/>
          </a:bodyPr>
          <a:lstStyle/>
          <a:p>
            <a:pPr marL="342900" indent="-342900">
              <a:buFont typeface="Arial" pitchFamily="34" charset="0"/>
              <a:buChar char="•"/>
            </a:pPr>
            <a:r>
              <a:rPr lang="en-US" dirty="0"/>
              <a:t>A grammar derives strings by beginning with the start symbol and repeatedly replacing a nonterminal by the body of a production for that nonterminal. </a:t>
            </a:r>
          </a:p>
          <a:p>
            <a:pPr marL="342900" indent="-342900">
              <a:buFont typeface="Arial" pitchFamily="34" charset="0"/>
              <a:buChar char="•"/>
            </a:pPr>
            <a:r>
              <a:rPr lang="en-US" dirty="0"/>
              <a:t>The terminal strings that can be derived from the start symbol form the language defined by the grammar.</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r>
              <a:rPr lang="en-US" dirty="0"/>
              <a:t>S → 0S1</a:t>
            </a:r>
          </a:p>
          <a:p>
            <a:r>
              <a:rPr lang="en-US" dirty="0"/>
              <a:t>S → ε</a:t>
            </a:r>
          </a:p>
          <a:p>
            <a:endParaRPr lang="en-US" dirty="0"/>
          </a:p>
          <a:p>
            <a:r>
              <a:rPr lang="en-US" dirty="0"/>
              <a:t>The string 0011 is in the language generated.</a:t>
            </a:r>
          </a:p>
          <a:p>
            <a:endParaRPr lang="en-US" dirty="0"/>
          </a:p>
          <a:p>
            <a:r>
              <a:rPr lang="en-US" dirty="0"/>
              <a:t>The derivation is:</a:t>
            </a:r>
          </a:p>
          <a:p>
            <a:r>
              <a:rPr lang="en-US" dirty="0"/>
              <a:t>S =⇒ 0S1 =⇒ 00S11 =⇒ 0011</a:t>
            </a:r>
          </a:p>
          <a:p>
            <a:r>
              <a:rPr lang="en-US" dirty="0"/>
              <a:t>For compactness, we write</a:t>
            </a:r>
          </a:p>
          <a:p>
            <a:r>
              <a:rPr lang="en-US" dirty="0"/>
              <a:t>S → 0S1 | ε</a:t>
            </a:r>
          </a:p>
          <a:p>
            <a:r>
              <a:rPr lang="en-US" dirty="0"/>
              <a:t>where the vertical bar means or.</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498574" y="4718936"/>
            <a:ext cx="7780451" cy="1477328"/>
          </a:xfrm>
          <a:prstGeom prst="rect">
            <a:avLst/>
          </a:prstGeom>
          <a:noFill/>
        </p:spPr>
        <p:txBody>
          <a:bodyPr wrap="square" rtlCol="0">
            <a:spAutoFit/>
          </a:bodyPr>
          <a:lstStyle/>
          <a:p>
            <a:r>
              <a:rPr lang="en-US" dirty="0"/>
              <a:t>Consider the CFG</a:t>
            </a:r>
          </a:p>
          <a:p>
            <a:r>
              <a:rPr lang="en-US" dirty="0"/>
              <a:t>S → 0S1S | 1S0S | ε</a:t>
            </a:r>
          </a:p>
          <a:p>
            <a:r>
              <a:rPr lang="en-US" dirty="0"/>
              <a:t>The string 011100 is generated:</a:t>
            </a:r>
          </a:p>
          <a:p>
            <a:r>
              <a:rPr lang="en-US" dirty="0"/>
              <a:t>S =⇒ 0S1S =⇒ 01S =⇒ 011S0S =⇒ 0111S0S0S</a:t>
            </a:r>
          </a:p>
          <a:p>
            <a:r>
              <a:rPr lang="en-US" dirty="0"/>
              <a:t>=⇒ 01110S0S =⇒ 011100S =⇒ 011100</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CFG generates sentences as composed of noun- and verb-phrases:</a:t>
            </a:r>
          </a:p>
          <a:p>
            <a:endParaRPr lang="en-US" dirty="0"/>
          </a:p>
          <a:p>
            <a:r>
              <a:rPr lang="en-US" dirty="0"/>
              <a:t>S → NP VP</a:t>
            </a:r>
          </a:p>
          <a:p>
            <a:r>
              <a:rPr lang="en-US" dirty="0"/>
              <a:t>NP → the N</a:t>
            </a:r>
          </a:p>
          <a:p>
            <a:r>
              <a:rPr lang="en-US" dirty="0"/>
              <a:t>VP → V NP</a:t>
            </a:r>
          </a:p>
          <a:p>
            <a:r>
              <a:rPr lang="en-US" dirty="0"/>
              <a:t>V → sings | eats</a:t>
            </a:r>
          </a:p>
          <a:p>
            <a:r>
              <a:rPr lang="en-US" dirty="0"/>
              <a:t>N → cat | song | canary</a:t>
            </a:r>
          </a:p>
          <a:p>
            <a:endParaRPr lang="en-US" dirty="0"/>
          </a:p>
          <a:p>
            <a:r>
              <a:rPr lang="en-US" dirty="0"/>
              <a:t>This generates “the canary sings the song”, but also “the song eats the cat”.</a:t>
            </a:r>
          </a:p>
          <a:p>
            <a:r>
              <a:rPr lang="en-US" dirty="0"/>
              <a:t>This CFG generates all “legal” sentences, not just meaningful ones.</a:t>
            </a:r>
            <a:endParaRPr lang="x-none" dirty="0"/>
          </a:p>
        </p:txBody>
      </p:sp>
    </p:spTree>
    <p:extLst>
      <p:ext uri="{BB962C8B-B14F-4D97-AF65-F5344CB8AC3E}">
        <p14:creationId xmlns:p14="http://schemas.microsoft.com/office/powerpoint/2010/main" val="173010215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FA46F4-8CD0-4F90-BF63-01436B93FE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FAF77D4-6ECF-4378-8E25-B6840ABDCB4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10CD23-F85D-4715-96B1-8BD2FAE1E5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5526</TotalTime>
  <Words>1141</Words>
  <Application>Microsoft Macintosh PowerPoint</Application>
  <PresentationFormat>On-screen Show (4:3)</PresentationFormat>
  <Paragraphs>133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Spectrum</vt:lpstr>
      <vt:lpstr>PowerPoint Presentation</vt:lpstr>
      <vt:lpstr>Lecture Outline</vt:lpstr>
      <vt:lpstr>Objective and Outcome</vt:lpstr>
      <vt:lpstr>Context-free grammar</vt:lpstr>
      <vt:lpstr>PowerPoint Presentation</vt:lpstr>
      <vt:lpstr>PowerPoint Presentation</vt:lpstr>
      <vt:lpstr>Derivation</vt:lpstr>
      <vt:lpstr>PowerPoint Presentation</vt:lpstr>
      <vt:lpstr>PowerPoint Presentation</vt:lpstr>
      <vt:lpstr>Parse Trees and Ambiguity</vt:lpstr>
      <vt:lpstr>PowerPoint Presentation</vt:lpstr>
      <vt:lpstr>PowerPoint Presentation</vt:lpstr>
      <vt:lpstr>Associativity of operators​</vt:lpstr>
      <vt:lpstr>PowerPoint Presentation</vt:lpstr>
      <vt:lpstr>Precedence of operators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67</cp:revision>
  <dcterms:created xsi:type="dcterms:W3CDTF">2018-12-10T17:20:29Z</dcterms:created>
  <dcterms:modified xsi:type="dcterms:W3CDTF">2021-06-08T07:09:23Z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