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302" r:id="rId5"/>
    <p:sldId id="268" r:id="rId6"/>
    <p:sldId id="290" r:id="rId7"/>
    <p:sldId id="295" r:id="rId8"/>
    <p:sldId id="291" r:id="rId9"/>
    <p:sldId id="292" r:id="rId10"/>
    <p:sldId id="293" r:id="rId11"/>
    <p:sldId id="294" r:id="rId12"/>
    <p:sldId id="296" r:id="rId13"/>
    <p:sldId id="297" r:id="rId14"/>
    <p:sldId id="298" r:id="rId15"/>
    <p:sldId id="299" r:id="rId16"/>
    <p:sldId id="300" r:id="rId17"/>
    <p:sldId id="264" r:id="rId18"/>
    <p:sldId id="301"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6/15/21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6/15/21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562416481"/>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a:t>Masum-</a:t>
                      </a:r>
                      <a:r>
                        <a:rPr lang="en-US" i="1" err="1"/>
                        <a:t>billah</a:t>
                      </a:r>
                      <a:r>
                        <a:rPr lang="en-US" i="1"/>
                        <a:t>.net</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en-FI" dirty="0"/>
          </a:p>
        </p:txBody>
      </p:sp>
    </p:spTree>
    <p:extLst>
      <p:ext uri="{BB962C8B-B14F-4D97-AF65-F5344CB8AC3E}">
        <p14:creationId xmlns:p14="http://schemas.microsoft.com/office/powerpoint/2010/main" val="110883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p>
          <a:p>
            <a:endParaRPr lang="en-US" dirty="0"/>
          </a:p>
          <a:p>
            <a:pPr marL="742950" lvl="1" indent="-285750">
              <a:buFont typeface="Wingdings" panose="05000000000000000000" pitchFamily="2" charset="2"/>
              <a:buChar char="Ø"/>
            </a:pPr>
            <a:r>
              <a:rPr lang="en-US" dirty="0"/>
              <a:t>The value of an expression when literal constants are used</a:t>
            </a:r>
          </a:p>
          <a:p>
            <a:pPr lvl="1"/>
            <a:endParaRPr lang="en-US" dirty="0"/>
          </a:p>
          <a:p>
            <a:pPr marL="742950" lvl="1" indent="-285750">
              <a:buFont typeface="Wingdings" panose="05000000000000000000" pitchFamily="2" charset="2"/>
              <a:buChar char="Ø"/>
            </a:pPr>
            <a:r>
              <a:rPr lang="en-US" dirty="0"/>
              <a:t>The data type of a constant, variable, or expression</a:t>
            </a:r>
          </a:p>
          <a:p>
            <a:pPr lvl="1"/>
            <a:endParaRPr lang="en-US" dirty="0"/>
          </a:p>
          <a:p>
            <a:pPr marL="742950" lvl="1" indent="-285750">
              <a:buFont typeface="Wingdings" panose="05000000000000000000" pitchFamily="2" charset="2"/>
              <a:buChar char="Ø"/>
            </a:pPr>
            <a:r>
              <a:rPr lang="en-US" dirty="0"/>
              <a:t>The location (or offset) of a variable in memory</a:t>
            </a:r>
          </a:p>
          <a:p>
            <a:pPr lvl="1"/>
            <a:endParaRPr lang="en-US" dirty="0"/>
          </a:p>
          <a:p>
            <a:pPr marL="742950" lvl="1" indent="-285750">
              <a:buFont typeface="Wingdings" panose="05000000000000000000" pitchFamily="2" charset="2"/>
              <a:buChar char="Ø"/>
            </a:pPr>
            <a:r>
              <a:rPr lang="en-US" dirty="0"/>
              <a:t>The translated code of an expression, statement, or function</a:t>
            </a:r>
          </a:p>
          <a:p>
            <a:pPr marL="742950" lvl="1" indent="-285750">
              <a:buFont typeface="Wingdings" panose="05000000000000000000" pitchFamily="2" charset="2"/>
              <a:buChar char="Ø"/>
            </a:pPr>
            <a:endParaRPr lang="en-US" dirty="0"/>
          </a:p>
          <a:p>
            <a:r>
              <a:rPr lang="en-US" dirty="0"/>
              <a:t>We distinguish between two kinds of attributes:</a:t>
            </a:r>
          </a:p>
          <a:p>
            <a:endParaRPr lang="en-US" dirty="0"/>
          </a:p>
          <a:p>
            <a:pPr marL="857250" lvl="1" indent="-400050">
              <a:buFont typeface="+mj-lt"/>
              <a:buAutoNum type="romanUcPeriod"/>
            </a:pPr>
            <a:r>
              <a:rPr lang="en-US" dirty="0"/>
              <a:t>Synthesized Attributes.</a:t>
            </a:r>
          </a:p>
          <a:p>
            <a:pPr marL="857250" lvl="1" indent="-400050">
              <a:buFont typeface="+mj-lt"/>
              <a:buAutoNum type="romanUcPeriod"/>
            </a:pPr>
            <a:r>
              <a:rPr lang="en-US" dirty="0"/>
              <a:t>Inherited Attributes.</a:t>
            </a:r>
          </a:p>
          <a:p>
            <a:endParaRPr lang="en-US" dirty="0"/>
          </a:p>
          <a:p>
            <a:pPr marL="285750" indent="-285750">
              <a:buFont typeface="Wingdings" panose="05000000000000000000" pitchFamily="2" charset="2"/>
              <a:buChar char="Ø"/>
            </a:pPr>
            <a:endParaRPr lang="en-US" dirty="0"/>
          </a:p>
          <a:p>
            <a:r>
              <a:rPr lang="en-US" dirty="0"/>
              <a:t>                                                                                                               </a:t>
            </a:r>
            <a:endParaRPr lang="en-FI" dirty="0"/>
          </a:p>
        </p:txBody>
      </p:sp>
    </p:spTree>
    <p:extLst>
      <p:ext uri="{BB962C8B-B14F-4D97-AF65-F5344CB8AC3E}">
        <p14:creationId xmlns:p14="http://schemas.microsoft.com/office/powerpoint/2010/main" val="16228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4" name="Group 1038">
            <a:extLst>
              <a:ext uri="{FF2B5EF4-FFF2-40B4-BE49-F238E27FC236}">
                <a16:creationId xmlns:a16="http://schemas.microsoft.com/office/drawing/2014/main" id="{14F2BB4B-5F9C-487C-BE43-D62B9A1A0506}"/>
              </a:ext>
            </a:extLst>
          </p:cNvPr>
          <p:cNvGrpSpPr>
            <a:grpSpLocks/>
          </p:cNvGrpSpPr>
          <p:nvPr/>
        </p:nvGrpSpPr>
        <p:grpSpPr bwMode="auto">
          <a:xfrm>
            <a:off x="1752600" y="3076136"/>
            <a:ext cx="6934200" cy="2606675"/>
            <a:chOff x="1152" y="1488"/>
            <a:chExt cx="3744" cy="1536"/>
          </a:xfrm>
        </p:grpSpPr>
        <p:sp>
          <p:nvSpPr>
            <p:cNvPr id="5" name="Text Box 1032">
              <a:extLst>
                <a:ext uri="{FF2B5EF4-FFF2-40B4-BE49-F238E27FC236}">
                  <a16:creationId xmlns:a16="http://schemas.microsoft.com/office/drawing/2014/main" id="{B7AACAED-4687-4211-A5A6-95F56D43389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6" name="Line 1033">
              <a:extLst>
                <a:ext uri="{FF2B5EF4-FFF2-40B4-BE49-F238E27FC236}">
                  <a16:creationId xmlns:a16="http://schemas.microsoft.com/office/drawing/2014/main" id="{F2797014-C340-4D37-8DA3-BD0FC5B8FDEF}"/>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Line 1034">
              <a:extLst>
                <a:ext uri="{FF2B5EF4-FFF2-40B4-BE49-F238E27FC236}">
                  <a16:creationId xmlns:a16="http://schemas.microsoft.com/office/drawing/2014/main" id="{9135C5C3-D209-4AB5-B902-9E81E689712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035">
              <a:extLst>
                <a:ext uri="{FF2B5EF4-FFF2-40B4-BE49-F238E27FC236}">
                  <a16:creationId xmlns:a16="http://schemas.microsoft.com/office/drawing/2014/main" id="{D5BB5084-9517-4600-B0E4-705BA46E10E6}"/>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6">
              <a:extLst>
                <a:ext uri="{FF2B5EF4-FFF2-40B4-BE49-F238E27FC236}">
                  <a16:creationId xmlns:a16="http://schemas.microsoft.com/office/drawing/2014/main" id="{140CDAA2-96B5-4149-87B9-F91A1042F345}"/>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7">
              <a:extLst>
                <a:ext uri="{FF2B5EF4-FFF2-40B4-BE49-F238E27FC236}">
                  <a16:creationId xmlns:a16="http://schemas.microsoft.com/office/drawing/2014/main" id="{DA1F83DB-8DF6-4D20-83C4-75016EE2F1F4}"/>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7477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33" name="Group 3">
            <a:extLst>
              <a:ext uri="{FF2B5EF4-FFF2-40B4-BE49-F238E27FC236}">
                <a16:creationId xmlns:a16="http://schemas.microsoft.com/office/drawing/2014/main" id="{5AC0090C-24C4-405C-9478-2CED0A397BAC}"/>
              </a:ext>
            </a:extLst>
          </p:cNvPr>
          <p:cNvGrpSpPr>
            <a:grpSpLocks/>
          </p:cNvGrpSpPr>
          <p:nvPr/>
        </p:nvGrpSpPr>
        <p:grpSpPr bwMode="auto">
          <a:xfrm>
            <a:off x="1765493" y="2012844"/>
            <a:ext cx="5181600" cy="3628301"/>
            <a:chOff x="576" y="768"/>
            <a:chExt cx="3264" cy="2074"/>
          </a:xfrm>
        </p:grpSpPr>
        <p:sp>
          <p:nvSpPr>
            <p:cNvPr id="34" name="Text Box 4">
              <a:extLst>
                <a:ext uri="{FF2B5EF4-FFF2-40B4-BE49-F238E27FC236}">
                  <a16:creationId xmlns:a16="http://schemas.microsoft.com/office/drawing/2014/main" id="{9C9A071F-2893-4AFC-92FE-9AA84B0DE0D1}"/>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a:extLst>
                <a:ext uri="{FF2B5EF4-FFF2-40B4-BE49-F238E27FC236}">
                  <a16:creationId xmlns:a16="http://schemas.microsoft.com/office/drawing/2014/main" id="{894D2F5E-F81D-49F6-A26C-AF4D3746B646}"/>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a:extLst>
                <a:ext uri="{FF2B5EF4-FFF2-40B4-BE49-F238E27FC236}">
                  <a16:creationId xmlns:a16="http://schemas.microsoft.com/office/drawing/2014/main" id="{2A280ED7-7F80-4BC6-8043-E22158F385FE}"/>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a:extLst>
                <a:ext uri="{FF2B5EF4-FFF2-40B4-BE49-F238E27FC236}">
                  <a16:creationId xmlns:a16="http://schemas.microsoft.com/office/drawing/2014/main" id="{6B48A367-0507-492E-A72B-EAFA2D4C916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a:extLst>
                <a:ext uri="{FF2B5EF4-FFF2-40B4-BE49-F238E27FC236}">
                  <a16:creationId xmlns:a16="http://schemas.microsoft.com/office/drawing/2014/main" id="{CDC6A302-DD41-4EB6-9D7E-7A9CEE678B3B}"/>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a:extLst>
                <a:ext uri="{FF2B5EF4-FFF2-40B4-BE49-F238E27FC236}">
                  <a16:creationId xmlns:a16="http://schemas.microsoft.com/office/drawing/2014/main" id="{96325EB3-0459-4AED-A526-4A744D4D8E35}"/>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a:extLst>
                <a:ext uri="{FF2B5EF4-FFF2-40B4-BE49-F238E27FC236}">
                  <a16:creationId xmlns:a16="http://schemas.microsoft.com/office/drawing/2014/main" id="{2E62B4E4-D6C6-4AAC-B036-C2DBAEF065E6}"/>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
              <a:extLst>
                <a:ext uri="{FF2B5EF4-FFF2-40B4-BE49-F238E27FC236}">
                  <a16:creationId xmlns:a16="http://schemas.microsoft.com/office/drawing/2014/main" id="{57FE20CA-94D2-4F95-9272-40DA670CFACE}"/>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2">
              <a:extLst>
                <a:ext uri="{FF2B5EF4-FFF2-40B4-BE49-F238E27FC236}">
                  <a16:creationId xmlns:a16="http://schemas.microsoft.com/office/drawing/2014/main" id="{2F7BEBA9-D3CB-4515-BC04-59FD38955FF8}"/>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3">
              <a:extLst>
                <a:ext uri="{FF2B5EF4-FFF2-40B4-BE49-F238E27FC236}">
                  <a16:creationId xmlns:a16="http://schemas.microsoft.com/office/drawing/2014/main" id="{7E934A92-2677-485A-B543-CF8751E06149}"/>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4">
              <a:extLst>
                <a:ext uri="{FF2B5EF4-FFF2-40B4-BE49-F238E27FC236}">
                  <a16:creationId xmlns:a16="http://schemas.microsoft.com/office/drawing/2014/main" id="{8EF1166F-AB8D-4A4C-BE38-AE9CC42DDBF7}"/>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5">
              <a:extLst>
                <a:ext uri="{FF2B5EF4-FFF2-40B4-BE49-F238E27FC236}">
                  <a16:creationId xmlns:a16="http://schemas.microsoft.com/office/drawing/2014/main" id="{1A3C883C-894B-4359-888B-BD5FFEAFD627}"/>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6">
              <a:extLst>
                <a:ext uri="{FF2B5EF4-FFF2-40B4-BE49-F238E27FC236}">
                  <a16:creationId xmlns:a16="http://schemas.microsoft.com/office/drawing/2014/main" id="{D01047D9-9242-4031-A800-0335DEEFD56A}"/>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7">
              <a:extLst>
                <a:ext uri="{FF2B5EF4-FFF2-40B4-BE49-F238E27FC236}">
                  <a16:creationId xmlns:a16="http://schemas.microsoft.com/office/drawing/2014/main" id="{C7E1C107-97CA-4C42-8A62-0A5D6BEBE9A1}"/>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8">
              <a:extLst>
                <a:ext uri="{FF2B5EF4-FFF2-40B4-BE49-F238E27FC236}">
                  <a16:creationId xmlns:a16="http://schemas.microsoft.com/office/drawing/2014/main" id="{E5FF6F5D-54F2-4540-8A61-BB4495E308D8}"/>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9">
              <a:extLst>
                <a:ext uri="{FF2B5EF4-FFF2-40B4-BE49-F238E27FC236}">
                  <a16:creationId xmlns:a16="http://schemas.microsoft.com/office/drawing/2014/main" id="{E11E9F82-9C47-45FA-A981-47D4A0D13691}"/>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20">
              <a:extLst>
                <a:ext uri="{FF2B5EF4-FFF2-40B4-BE49-F238E27FC236}">
                  <a16:creationId xmlns:a16="http://schemas.microsoft.com/office/drawing/2014/main" id="{74DCB25A-340A-4F5C-BE71-9E38A52B09F4}"/>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51" name="Text Box 21">
              <a:extLst>
                <a:ext uri="{FF2B5EF4-FFF2-40B4-BE49-F238E27FC236}">
                  <a16:creationId xmlns:a16="http://schemas.microsoft.com/office/drawing/2014/main" id="{2D1440BA-969B-44E2-9903-31EB343F860D}"/>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2" name="Text Box 22">
              <a:extLst>
                <a:ext uri="{FF2B5EF4-FFF2-40B4-BE49-F238E27FC236}">
                  <a16:creationId xmlns:a16="http://schemas.microsoft.com/office/drawing/2014/main" id="{F6223200-C1D5-4728-8C2C-F7F25789E3BD}"/>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53" name="Text Box 23">
              <a:extLst>
                <a:ext uri="{FF2B5EF4-FFF2-40B4-BE49-F238E27FC236}">
                  <a16:creationId xmlns:a16="http://schemas.microsoft.com/office/drawing/2014/main" id="{A7A0FECB-7F34-4F63-954C-7F199904352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4" name="Text Box 24">
              <a:extLst>
                <a:ext uri="{FF2B5EF4-FFF2-40B4-BE49-F238E27FC236}">
                  <a16:creationId xmlns:a16="http://schemas.microsoft.com/office/drawing/2014/main" id="{6606FF8E-D86E-41B0-A364-7B45D0B2B0C4}"/>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
        <p:nvSpPr>
          <p:cNvPr id="55" name="Rectangle 54">
            <a:extLst>
              <a:ext uri="{FF2B5EF4-FFF2-40B4-BE49-F238E27FC236}">
                <a16:creationId xmlns:a16="http://schemas.microsoft.com/office/drawing/2014/main" id="{7470A9AA-AD3D-48FF-86DB-C9C1C55E11E8}"/>
              </a:ext>
            </a:extLst>
          </p:cNvPr>
          <p:cNvSpPr/>
          <p:nvPr/>
        </p:nvSpPr>
        <p:spPr>
          <a:xfrm>
            <a:off x="3198617" y="5846863"/>
            <a:ext cx="2577950" cy="369332"/>
          </a:xfrm>
          <a:prstGeom prst="rect">
            <a:avLst/>
          </a:prstGeom>
        </p:spPr>
        <p:txBody>
          <a:bodyPr wrap="none">
            <a:spAutoFit/>
          </a:bodyPr>
          <a:lstStyle/>
          <a:p>
            <a:r>
              <a:rPr lang="en-US" dirty="0"/>
              <a:t>Fig: Annotated Parse Tree</a:t>
            </a:r>
          </a:p>
        </p:txBody>
      </p:sp>
    </p:spTree>
    <p:extLst>
      <p:ext uri="{BB962C8B-B14F-4D97-AF65-F5344CB8AC3E}">
        <p14:creationId xmlns:p14="http://schemas.microsoft.com/office/powerpoint/2010/main" val="421652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pic>
        <p:nvPicPr>
          <p:cNvPr id="11" name="Picture 10">
            <a:extLst>
              <a:ext uri="{FF2B5EF4-FFF2-40B4-BE49-F238E27FC236}">
                <a16:creationId xmlns:a16="http://schemas.microsoft.com/office/drawing/2014/main" id="{9DA84C69-3243-42EE-84F6-A66A6076F7E5}"/>
              </a:ext>
            </a:extLst>
          </p:cNvPr>
          <p:cNvPicPr>
            <a:picLocks noChangeAspect="1"/>
          </p:cNvPicPr>
          <p:nvPr/>
        </p:nvPicPr>
        <p:blipFill>
          <a:blip r:embed="rId2"/>
          <a:stretch>
            <a:fillRect/>
          </a:stretch>
        </p:blipFill>
        <p:spPr>
          <a:xfrm>
            <a:off x="1307049" y="3399916"/>
            <a:ext cx="3209925" cy="2562225"/>
          </a:xfrm>
          <a:prstGeom prst="rect">
            <a:avLst/>
          </a:prstGeom>
        </p:spPr>
      </p:pic>
      <p:pic>
        <p:nvPicPr>
          <p:cNvPr id="12" name="Picture 11">
            <a:extLst>
              <a:ext uri="{FF2B5EF4-FFF2-40B4-BE49-F238E27FC236}">
                <a16:creationId xmlns:a16="http://schemas.microsoft.com/office/drawing/2014/main" id="{B6F48514-AB81-43FD-AFEE-9503665D4931}"/>
              </a:ext>
            </a:extLst>
          </p:cNvPr>
          <p:cNvPicPr>
            <a:picLocks noChangeAspect="1"/>
          </p:cNvPicPr>
          <p:nvPr/>
        </p:nvPicPr>
        <p:blipFill>
          <a:blip r:embed="rId3"/>
          <a:stretch>
            <a:fillRect/>
          </a:stretch>
        </p:blipFill>
        <p:spPr>
          <a:xfrm>
            <a:off x="5633158" y="3352139"/>
            <a:ext cx="3209925" cy="2562225"/>
          </a:xfrm>
          <a:prstGeom prst="rect">
            <a:avLst/>
          </a:prstGeom>
        </p:spPr>
      </p:pic>
    </p:spTree>
    <p:extLst>
      <p:ext uri="{BB962C8B-B14F-4D97-AF65-F5344CB8AC3E}">
        <p14:creationId xmlns:p14="http://schemas.microsoft.com/office/powerpoint/2010/main" val="1950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p>
          <a:p>
            <a:pPr algn="just"/>
            <a:endParaRPr lang="en-US" dirty="0"/>
          </a:p>
          <a:p>
            <a:pPr marL="742950" lvl="1" indent="-285750" algn="just">
              <a:buFont typeface="Wingdings" panose="05000000000000000000" pitchFamily="2" charset="2"/>
              <a:buChar char="Ø"/>
            </a:pPr>
            <a:r>
              <a:rPr lang="en-US" dirty="0"/>
              <a:t>Attributes are associated with grammar symbols</a:t>
            </a:r>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11" name="Group 1038">
            <a:extLst>
              <a:ext uri="{FF2B5EF4-FFF2-40B4-BE49-F238E27FC236}">
                <a16:creationId xmlns:a16="http://schemas.microsoft.com/office/drawing/2014/main" id="{B2170BCA-B7EB-4C6C-8960-97DCB71B0530}"/>
              </a:ext>
            </a:extLst>
          </p:cNvPr>
          <p:cNvGrpSpPr>
            <a:grpSpLocks/>
          </p:cNvGrpSpPr>
          <p:nvPr/>
        </p:nvGrpSpPr>
        <p:grpSpPr bwMode="auto">
          <a:xfrm>
            <a:off x="1752600" y="3695116"/>
            <a:ext cx="6934200" cy="2796745"/>
            <a:chOff x="1152" y="1488"/>
            <a:chExt cx="3744" cy="1648"/>
          </a:xfrm>
        </p:grpSpPr>
        <p:sp>
          <p:nvSpPr>
            <p:cNvPr id="12" name="Text Box 1032">
              <a:extLst>
                <a:ext uri="{FF2B5EF4-FFF2-40B4-BE49-F238E27FC236}">
                  <a16:creationId xmlns:a16="http://schemas.microsoft.com/office/drawing/2014/main" id="{15DBD611-FF82-4173-A42C-7C567E7FB213}"/>
                </a:ext>
              </a:extLst>
            </p:cNvPr>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a:extLst>
                <a:ext uri="{FF2B5EF4-FFF2-40B4-BE49-F238E27FC236}">
                  <a16:creationId xmlns:a16="http://schemas.microsoft.com/office/drawing/2014/main" id="{14B5F48F-6A56-4240-8617-B02F2C05F28B}"/>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034">
              <a:extLst>
                <a:ext uri="{FF2B5EF4-FFF2-40B4-BE49-F238E27FC236}">
                  <a16:creationId xmlns:a16="http://schemas.microsoft.com/office/drawing/2014/main" id="{C00B7B01-D2E7-4B7D-8C1A-BD6E083AC04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35">
              <a:extLst>
                <a:ext uri="{FF2B5EF4-FFF2-40B4-BE49-F238E27FC236}">
                  <a16:creationId xmlns:a16="http://schemas.microsoft.com/office/drawing/2014/main" id="{38130861-1013-4580-9E53-CE387E38054D}"/>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036">
              <a:extLst>
                <a:ext uri="{FF2B5EF4-FFF2-40B4-BE49-F238E27FC236}">
                  <a16:creationId xmlns:a16="http://schemas.microsoft.com/office/drawing/2014/main" id="{6CA3A884-CF56-4B7E-B1FA-886EEC5186BE}"/>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881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en-FI" dirty="0"/>
          </a:p>
        </p:txBody>
      </p:sp>
      <p:grpSp>
        <p:nvGrpSpPr>
          <p:cNvPr id="10" name="Group 8">
            <a:extLst>
              <a:ext uri="{FF2B5EF4-FFF2-40B4-BE49-F238E27FC236}">
                <a16:creationId xmlns:a16="http://schemas.microsoft.com/office/drawing/2014/main" id="{F05ABB46-B186-49B4-AF53-991DA3730370}"/>
              </a:ext>
            </a:extLst>
          </p:cNvPr>
          <p:cNvGrpSpPr>
            <a:grpSpLocks/>
          </p:cNvGrpSpPr>
          <p:nvPr/>
        </p:nvGrpSpPr>
        <p:grpSpPr bwMode="auto">
          <a:xfrm>
            <a:off x="645938" y="3092554"/>
            <a:ext cx="6701709" cy="3206469"/>
            <a:chOff x="288" y="3936"/>
            <a:chExt cx="3312" cy="1645"/>
          </a:xfrm>
        </p:grpSpPr>
        <p:sp>
          <p:nvSpPr>
            <p:cNvPr id="17" name="Text Box 9">
              <a:extLst>
                <a:ext uri="{FF2B5EF4-FFF2-40B4-BE49-F238E27FC236}">
                  <a16:creationId xmlns:a16="http://schemas.microsoft.com/office/drawing/2014/main" id="{10849F8B-578A-4E21-A99C-B17112DC44C0}"/>
                </a:ext>
              </a:extLst>
            </p:cNvPr>
            <p:cNvSpPr txBox="1">
              <a:spLocks noChangeArrowheads="1"/>
            </p:cNvSpPr>
            <p:nvPr/>
          </p:nvSpPr>
          <p:spPr bwMode="auto">
            <a:xfrm>
              <a:off x="432" y="51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18" name="Text Box 10">
              <a:extLst>
                <a:ext uri="{FF2B5EF4-FFF2-40B4-BE49-F238E27FC236}">
                  <a16:creationId xmlns:a16="http://schemas.microsoft.com/office/drawing/2014/main" id="{269F6E65-3679-4F59-A8F5-D5E204C6751A}"/>
                </a:ext>
              </a:extLst>
            </p:cNvPr>
            <p:cNvSpPr txBox="1">
              <a:spLocks noChangeArrowheads="1"/>
            </p:cNvSpPr>
            <p:nvPr/>
          </p:nvSpPr>
          <p:spPr bwMode="auto">
            <a:xfrm>
              <a:off x="259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p>
          </p:txBody>
        </p:sp>
        <p:sp>
          <p:nvSpPr>
            <p:cNvPr id="19" name="Text Box 11">
              <a:extLst>
                <a:ext uri="{FF2B5EF4-FFF2-40B4-BE49-F238E27FC236}">
                  <a16:creationId xmlns:a16="http://schemas.microsoft.com/office/drawing/2014/main" id="{9F6D814E-3CF4-419B-A50E-0B5CAB2B16FB}"/>
                </a:ext>
              </a:extLst>
            </p:cNvPr>
            <p:cNvSpPr txBox="1">
              <a:spLocks noChangeArrowheads="1"/>
            </p:cNvSpPr>
            <p:nvPr/>
          </p:nvSpPr>
          <p:spPr bwMode="auto">
            <a:xfrm>
              <a:off x="1488"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20" name="Text Box 12">
              <a:extLst>
                <a:ext uri="{FF2B5EF4-FFF2-40B4-BE49-F238E27FC236}">
                  <a16:creationId xmlns:a16="http://schemas.microsoft.com/office/drawing/2014/main" id="{6454780D-9B2E-4560-83B8-F4793F848E27}"/>
                </a:ext>
              </a:extLst>
            </p:cNvPr>
            <p:cNvSpPr txBox="1">
              <a:spLocks noChangeArrowheads="1"/>
            </p:cNvSpPr>
            <p:nvPr/>
          </p:nvSpPr>
          <p:spPr bwMode="auto">
            <a:xfrm>
              <a:off x="432"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1" name="Text Box 13">
              <a:extLst>
                <a:ext uri="{FF2B5EF4-FFF2-40B4-BE49-F238E27FC236}">
                  <a16:creationId xmlns:a16="http://schemas.microsoft.com/office/drawing/2014/main" id="{DEF8ACDF-F935-4DB7-AD75-BA50E26BFD66}"/>
                </a:ext>
              </a:extLst>
            </p:cNvPr>
            <p:cNvSpPr txBox="1">
              <a:spLocks noChangeArrowheads="1"/>
            </p:cNvSpPr>
            <p:nvPr/>
          </p:nvSpPr>
          <p:spPr bwMode="auto">
            <a:xfrm>
              <a:off x="115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2" name="Text Box 14">
              <a:extLst>
                <a:ext uri="{FF2B5EF4-FFF2-40B4-BE49-F238E27FC236}">
                  <a16:creationId xmlns:a16="http://schemas.microsoft.com/office/drawing/2014/main" id="{7BE5165A-6D95-4F8F-9925-92996D36A55B}"/>
                </a:ext>
              </a:extLst>
            </p:cNvPr>
            <p:cNvSpPr txBox="1">
              <a:spLocks noChangeArrowheads="1"/>
            </p:cNvSpPr>
            <p:nvPr/>
          </p:nvSpPr>
          <p:spPr bwMode="auto">
            <a:xfrm>
              <a:off x="2016" y="39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p>
          </p:txBody>
        </p:sp>
        <p:sp>
          <p:nvSpPr>
            <p:cNvPr id="23" name="Text Box 15">
              <a:extLst>
                <a:ext uri="{FF2B5EF4-FFF2-40B4-BE49-F238E27FC236}">
                  <a16:creationId xmlns:a16="http://schemas.microsoft.com/office/drawing/2014/main" id="{928A21EB-D3F3-4A8D-AA99-2DC4168F7AF1}"/>
                </a:ext>
              </a:extLst>
            </p:cNvPr>
            <p:cNvSpPr txBox="1">
              <a:spLocks noChangeArrowheads="1"/>
            </p:cNvSpPr>
            <p:nvPr/>
          </p:nvSpPr>
          <p:spPr bwMode="auto">
            <a:xfrm>
              <a:off x="288" y="5376"/>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p>
          </p:txBody>
        </p:sp>
        <p:sp>
          <p:nvSpPr>
            <p:cNvPr id="24" name="Text Box 16">
              <a:extLst>
                <a:ext uri="{FF2B5EF4-FFF2-40B4-BE49-F238E27FC236}">
                  <a16:creationId xmlns:a16="http://schemas.microsoft.com/office/drawing/2014/main" id="{42B3D60A-7FF6-43CC-AB91-8E9CC1990616}"/>
                </a:ext>
              </a:extLst>
            </p:cNvPr>
            <p:cNvSpPr txBox="1">
              <a:spLocks noChangeArrowheads="1"/>
            </p:cNvSpPr>
            <p:nvPr/>
          </p:nvSpPr>
          <p:spPr bwMode="auto">
            <a:xfrm>
              <a:off x="1392" y="504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p>
          </p:txBody>
        </p:sp>
        <p:sp>
          <p:nvSpPr>
            <p:cNvPr id="25" name="Text Box 17">
              <a:extLst>
                <a:ext uri="{FF2B5EF4-FFF2-40B4-BE49-F238E27FC236}">
                  <a16:creationId xmlns:a16="http://schemas.microsoft.com/office/drawing/2014/main" id="{0FB03844-EB12-4581-879D-BA825A2E6CAC}"/>
                </a:ext>
              </a:extLst>
            </p:cNvPr>
            <p:cNvSpPr txBox="1">
              <a:spLocks noChangeArrowheads="1"/>
            </p:cNvSpPr>
            <p:nvPr/>
          </p:nvSpPr>
          <p:spPr bwMode="auto">
            <a:xfrm>
              <a:off x="2496" y="456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p>
          </p:txBody>
        </p:sp>
        <p:sp>
          <p:nvSpPr>
            <p:cNvPr id="26" name="Text Box 18">
              <a:extLst>
                <a:ext uri="{FF2B5EF4-FFF2-40B4-BE49-F238E27FC236}">
                  <a16:creationId xmlns:a16="http://schemas.microsoft.com/office/drawing/2014/main" id="{34D62146-B1C5-4A5C-8114-2D6D7E7FB384}"/>
                </a:ext>
              </a:extLst>
            </p:cNvPr>
            <p:cNvSpPr txBox="1">
              <a:spLocks noChangeArrowheads="1"/>
            </p:cNvSpPr>
            <p:nvPr/>
          </p:nvSpPr>
          <p:spPr bwMode="auto">
            <a:xfrm>
              <a:off x="1056" y="4608"/>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7" name="Text Box 19">
              <a:extLst>
                <a:ext uri="{FF2B5EF4-FFF2-40B4-BE49-F238E27FC236}">
                  <a16:creationId xmlns:a16="http://schemas.microsoft.com/office/drawing/2014/main" id="{DB6B9FE1-39EB-4572-99F4-A5705D122DD9}"/>
                </a:ext>
              </a:extLst>
            </p:cNvPr>
            <p:cNvSpPr txBox="1">
              <a:spLocks noChangeArrowheads="1"/>
            </p:cNvSpPr>
            <p:nvPr/>
          </p:nvSpPr>
          <p:spPr bwMode="auto">
            <a:xfrm>
              <a:off x="1872" y="4224"/>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8" name="Text Box 20">
              <a:extLst>
                <a:ext uri="{FF2B5EF4-FFF2-40B4-BE49-F238E27FC236}">
                  <a16:creationId xmlns:a16="http://schemas.microsoft.com/office/drawing/2014/main" id="{30A75C21-69E0-4203-974A-E0BCB0DA7FDA}"/>
                </a:ext>
              </a:extLst>
            </p:cNvPr>
            <p:cNvSpPr txBox="1">
              <a:spLocks noChangeArrowheads="1"/>
            </p:cNvSpPr>
            <p:nvPr/>
          </p:nvSpPr>
          <p:spPr bwMode="auto">
            <a:xfrm>
              <a:off x="1536" y="4560"/>
              <a:ext cx="76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29" name="Text Box 21">
              <a:extLst>
                <a:ext uri="{FF2B5EF4-FFF2-40B4-BE49-F238E27FC236}">
                  <a16:creationId xmlns:a16="http://schemas.microsoft.com/office/drawing/2014/main" id="{A3A0F4B2-C03C-451B-AE1D-A36A394285A0}"/>
                </a:ext>
              </a:extLst>
            </p:cNvPr>
            <p:cNvSpPr txBox="1">
              <a:spLocks noChangeArrowheads="1"/>
            </p:cNvSpPr>
            <p:nvPr/>
          </p:nvSpPr>
          <p:spPr bwMode="auto">
            <a:xfrm>
              <a:off x="625" y="5376"/>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p>
          </p:txBody>
        </p:sp>
        <p:sp>
          <p:nvSpPr>
            <p:cNvPr id="30" name="Text Box 22">
              <a:extLst>
                <a:ext uri="{FF2B5EF4-FFF2-40B4-BE49-F238E27FC236}">
                  <a16:creationId xmlns:a16="http://schemas.microsoft.com/office/drawing/2014/main" id="{63E84045-2048-4B37-A4C9-C800206B3FE1}"/>
                </a:ext>
              </a:extLst>
            </p:cNvPr>
            <p:cNvSpPr txBox="1">
              <a:spLocks noChangeArrowheads="1"/>
            </p:cNvSpPr>
            <p:nvPr/>
          </p:nvSpPr>
          <p:spPr bwMode="auto">
            <a:xfrm>
              <a:off x="1729" y="504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p>
          </p:txBody>
        </p:sp>
        <p:sp>
          <p:nvSpPr>
            <p:cNvPr id="31" name="Text Box 23">
              <a:extLst>
                <a:ext uri="{FF2B5EF4-FFF2-40B4-BE49-F238E27FC236}">
                  <a16:creationId xmlns:a16="http://schemas.microsoft.com/office/drawing/2014/main" id="{B0CD3793-3C24-41DC-AB20-E32EE870E38A}"/>
                </a:ext>
              </a:extLst>
            </p:cNvPr>
            <p:cNvSpPr txBox="1">
              <a:spLocks noChangeArrowheads="1"/>
            </p:cNvSpPr>
            <p:nvPr/>
          </p:nvSpPr>
          <p:spPr bwMode="auto">
            <a:xfrm>
              <a:off x="2833" y="456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p>
          </p:txBody>
        </p:sp>
        <p:sp>
          <p:nvSpPr>
            <p:cNvPr id="32" name="Text Box 24">
              <a:extLst>
                <a:ext uri="{FF2B5EF4-FFF2-40B4-BE49-F238E27FC236}">
                  <a16:creationId xmlns:a16="http://schemas.microsoft.com/office/drawing/2014/main" id="{E6DAC563-4193-46E9-B9DA-FD10CA5D33E9}"/>
                </a:ext>
              </a:extLst>
            </p:cNvPr>
            <p:cNvSpPr txBox="1">
              <a:spLocks noChangeArrowheads="1"/>
            </p:cNvSpPr>
            <p:nvPr/>
          </p:nvSpPr>
          <p:spPr bwMode="auto">
            <a:xfrm>
              <a:off x="2496" y="4032"/>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33" name="Line 25">
              <a:extLst>
                <a:ext uri="{FF2B5EF4-FFF2-40B4-BE49-F238E27FC236}">
                  <a16:creationId xmlns:a16="http://schemas.microsoft.com/office/drawing/2014/main" id="{6AEFC8A4-8F01-49FC-AA1B-191B53D8C510}"/>
                </a:ext>
              </a:extLst>
            </p:cNvPr>
            <p:cNvSpPr>
              <a:spLocks noChangeShapeType="1"/>
            </p:cNvSpPr>
            <p:nvPr/>
          </p:nvSpPr>
          <p:spPr bwMode="auto">
            <a:xfrm flipH="1">
              <a:off x="384" y="5328"/>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4" name="Line 26">
              <a:extLst>
                <a:ext uri="{FF2B5EF4-FFF2-40B4-BE49-F238E27FC236}">
                  <a16:creationId xmlns:a16="http://schemas.microsoft.com/office/drawing/2014/main" id="{AD264648-0AD7-425E-8664-6A4E4BBD301C}"/>
                </a:ext>
              </a:extLst>
            </p:cNvPr>
            <p:cNvSpPr>
              <a:spLocks noChangeShapeType="1"/>
            </p:cNvSpPr>
            <p:nvPr/>
          </p:nvSpPr>
          <p:spPr bwMode="auto">
            <a:xfrm flipH="1">
              <a:off x="1152" y="451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5" name="Line 27">
              <a:extLst>
                <a:ext uri="{FF2B5EF4-FFF2-40B4-BE49-F238E27FC236}">
                  <a16:creationId xmlns:a16="http://schemas.microsoft.com/office/drawing/2014/main" id="{F3AD983A-2AB6-4CC6-A4F8-F79D0D1A7CD4}"/>
                </a:ext>
              </a:extLst>
            </p:cNvPr>
            <p:cNvSpPr>
              <a:spLocks noChangeShapeType="1"/>
            </p:cNvSpPr>
            <p:nvPr/>
          </p:nvSpPr>
          <p:spPr bwMode="auto">
            <a:xfrm>
              <a:off x="576" y="49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Line 28">
              <a:extLst>
                <a:ext uri="{FF2B5EF4-FFF2-40B4-BE49-F238E27FC236}">
                  <a16:creationId xmlns:a16="http://schemas.microsoft.com/office/drawing/2014/main" id="{B321CA54-7031-4BB6-AD02-C999555037B2}"/>
                </a:ext>
              </a:extLst>
            </p:cNvPr>
            <p:cNvSpPr>
              <a:spLocks noChangeShapeType="1"/>
            </p:cNvSpPr>
            <p:nvPr/>
          </p:nvSpPr>
          <p:spPr bwMode="auto">
            <a:xfrm flipH="1">
              <a:off x="624" y="4512"/>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7" name="Line 29">
              <a:extLst>
                <a:ext uri="{FF2B5EF4-FFF2-40B4-BE49-F238E27FC236}">
                  <a16:creationId xmlns:a16="http://schemas.microsoft.com/office/drawing/2014/main" id="{F01A4602-9F45-4D91-A681-E37B6101BD91}"/>
                </a:ext>
              </a:extLst>
            </p:cNvPr>
            <p:cNvSpPr>
              <a:spLocks noChangeShapeType="1"/>
            </p:cNvSpPr>
            <p:nvPr/>
          </p:nvSpPr>
          <p:spPr bwMode="auto">
            <a:xfrm>
              <a:off x="1344" y="451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Line 30">
              <a:extLst>
                <a:ext uri="{FF2B5EF4-FFF2-40B4-BE49-F238E27FC236}">
                  <a16:creationId xmlns:a16="http://schemas.microsoft.com/office/drawing/2014/main" id="{2DB39A36-E75D-48EA-8A6C-3E93258376D4}"/>
                </a:ext>
              </a:extLst>
            </p:cNvPr>
            <p:cNvSpPr>
              <a:spLocks noChangeShapeType="1"/>
            </p:cNvSpPr>
            <p:nvPr/>
          </p:nvSpPr>
          <p:spPr bwMode="auto">
            <a:xfrm flipH="1">
              <a:off x="1488" y="499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9" name="Line 31">
              <a:extLst>
                <a:ext uri="{FF2B5EF4-FFF2-40B4-BE49-F238E27FC236}">
                  <a16:creationId xmlns:a16="http://schemas.microsoft.com/office/drawing/2014/main" id="{CCBE7BFE-DA93-404B-8A8F-CA78AFE7DD07}"/>
                </a:ext>
              </a:extLst>
            </p:cNvPr>
            <p:cNvSpPr>
              <a:spLocks noChangeShapeType="1"/>
            </p:cNvSpPr>
            <p:nvPr/>
          </p:nvSpPr>
          <p:spPr bwMode="auto">
            <a:xfrm flipH="1">
              <a:off x="2592" y="45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Line 32">
              <a:extLst>
                <a:ext uri="{FF2B5EF4-FFF2-40B4-BE49-F238E27FC236}">
                  <a16:creationId xmlns:a16="http://schemas.microsoft.com/office/drawing/2014/main" id="{231F9246-C5A4-46BD-BC2F-ADE9CDBE1C79}"/>
                </a:ext>
              </a:extLst>
            </p:cNvPr>
            <p:cNvSpPr>
              <a:spLocks noChangeShapeType="1"/>
            </p:cNvSpPr>
            <p:nvPr/>
          </p:nvSpPr>
          <p:spPr bwMode="auto">
            <a:xfrm flipH="1">
              <a:off x="1968" y="41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1" name="Line 33">
              <a:extLst>
                <a:ext uri="{FF2B5EF4-FFF2-40B4-BE49-F238E27FC236}">
                  <a16:creationId xmlns:a16="http://schemas.microsoft.com/office/drawing/2014/main" id="{9C41AB46-AF52-4EFA-BB6C-93F9A13B34C8}"/>
                </a:ext>
              </a:extLst>
            </p:cNvPr>
            <p:cNvSpPr>
              <a:spLocks noChangeShapeType="1"/>
            </p:cNvSpPr>
            <p:nvPr/>
          </p:nvSpPr>
          <p:spPr bwMode="auto">
            <a:xfrm>
              <a:off x="2256" y="412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Line 34">
              <a:extLst>
                <a:ext uri="{FF2B5EF4-FFF2-40B4-BE49-F238E27FC236}">
                  <a16:creationId xmlns:a16="http://schemas.microsoft.com/office/drawing/2014/main" id="{80EBCFE1-569B-4D2E-98E3-875F6BAE8A86}"/>
                </a:ext>
              </a:extLst>
            </p:cNvPr>
            <p:cNvSpPr>
              <a:spLocks noChangeShapeType="1"/>
            </p:cNvSpPr>
            <p:nvPr/>
          </p:nvSpPr>
          <p:spPr bwMode="auto">
            <a:xfrm flipH="1">
              <a:off x="1392" y="4080"/>
              <a:ext cx="62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3" name="Line 35">
              <a:extLst>
                <a:ext uri="{FF2B5EF4-FFF2-40B4-BE49-F238E27FC236}">
                  <a16:creationId xmlns:a16="http://schemas.microsoft.com/office/drawing/2014/main" id="{C74EDC2C-8BE9-44D3-B8E1-33842B3CC7F4}"/>
                </a:ext>
              </a:extLst>
            </p:cNvPr>
            <p:cNvSpPr>
              <a:spLocks noChangeShapeType="1"/>
            </p:cNvSpPr>
            <p:nvPr/>
          </p:nvSpPr>
          <p:spPr bwMode="auto">
            <a:xfrm>
              <a:off x="1728" y="499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4" name="Line 36">
              <a:extLst>
                <a:ext uri="{FF2B5EF4-FFF2-40B4-BE49-F238E27FC236}">
                  <a16:creationId xmlns:a16="http://schemas.microsoft.com/office/drawing/2014/main" id="{63C710D6-0569-4D2A-A0CE-1BF902CF43FC}"/>
                </a:ext>
              </a:extLst>
            </p:cNvPr>
            <p:cNvSpPr>
              <a:spLocks noChangeShapeType="1"/>
            </p:cNvSpPr>
            <p:nvPr/>
          </p:nvSpPr>
          <p:spPr bwMode="auto">
            <a:xfrm>
              <a:off x="720" y="5328"/>
              <a:ext cx="96"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Line 37">
              <a:extLst>
                <a:ext uri="{FF2B5EF4-FFF2-40B4-BE49-F238E27FC236}">
                  <a16:creationId xmlns:a16="http://schemas.microsoft.com/office/drawing/2014/main" id="{CB35DE90-2B73-4820-84F3-815B2958E691}"/>
                </a:ext>
              </a:extLst>
            </p:cNvPr>
            <p:cNvSpPr>
              <a:spLocks noChangeShapeType="1"/>
            </p:cNvSpPr>
            <p:nvPr/>
          </p:nvSpPr>
          <p:spPr bwMode="auto">
            <a:xfrm>
              <a:off x="1440" y="4464"/>
              <a:ext cx="192" cy="144"/>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6" name="Line 38">
              <a:extLst>
                <a:ext uri="{FF2B5EF4-FFF2-40B4-BE49-F238E27FC236}">
                  <a16:creationId xmlns:a16="http://schemas.microsoft.com/office/drawing/2014/main" id="{1C803487-BBB9-43F0-863D-4020AA0BF1FE}"/>
                </a:ext>
              </a:extLst>
            </p:cNvPr>
            <p:cNvSpPr>
              <a:spLocks noChangeShapeType="1"/>
            </p:cNvSpPr>
            <p:nvPr/>
          </p:nvSpPr>
          <p:spPr bwMode="auto">
            <a:xfrm>
              <a:off x="2832" y="451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7" name="Line 39">
              <a:extLst>
                <a:ext uri="{FF2B5EF4-FFF2-40B4-BE49-F238E27FC236}">
                  <a16:creationId xmlns:a16="http://schemas.microsoft.com/office/drawing/2014/main" id="{D331B7F6-B3F5-440D-8458-C2E693E020A2}"/>
                </a:ext>
              </a:extLst>
            </p:cNvPr>
            <p:cNvSpPr>
              <a:spLocks noChangeShapeType="1"/>
            </p:cNvSpPr>
            <p:nvPr/>
          </p:nvSpPr>
          <p:spPr bwMode="auto">
            <a:xfrm>
              <a:off x="2352" y="4080"/>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48" name="Text Box 72">
            <a:extLst>
              <a:ext uri="{FF2B5EF4-FFF2-40B4-BE49-F238E27FC236}">
                <a16:creationId xmlns:a16="http://schemas.microsoft.com/office/drawing/2014/main" id="{9F374115-B2FB-4151-A13C-FB7EAECB900B}"/>
              </a:ext>
            </a:extLst>
          </p:cNvPr>
          <p:cNvSpPr txBox="1">
            <a:spLocks noChangeArrowheads="1"/>
          </p:cNvSpPr>
          <p:nvPr/>
        </p:nvSpPr>
        <p:spPr bwMode="auto">
          <a:xfrm>
            <a:off x="5368008" y="1219201"/>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p>
        </p:txBody>
      </p:sp>
    </p:spTree>
    <p:extLst>
      <p:ext uri="{BB962C8B-B14F-4D97-AF65-F5344CB8AC3E}">
        <p14:creationId xmlns:p14="http://schemas.microsoft.com/office/powerpoint/2010/main" val="330999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6245236" cy="1200329"/>
          </a:xfrm>
          <a:prstGeom prst="rect">
            <a:avLst/>
          </a:prstGeom>
          <a:noFill/>
        </p:spPr>
        <p:txBody>
          <a:bodyPr wrap="none" rtlCol="0">
            <a:spAutoFit/>
          </a:bodyPr>
          <a:lstStyle/>
          <a:p>
            <a:pPr marL="342900" indent="-342900">
              <a:buFont typeface="+mj-lt"/>
              <a:buAutoNum type="arabicPeriod"/>
            </a:pPr>
            <a:r>
              <a:rPr lang="en-US" dirty="0"/>
              <a:t>Show the annotated parse tree for the following expressions.</a:t>
            </a:r>
          </a:p>
          <a:p>
            <a:pPr marL="857250" lvl="1" indent="-400050">
              <a:buFont typeface="+mj-lt"/>
              <a:buAutoNum type="romanUcPeriod"/>
            </a:pPr>
            <a:r>
              <a:rPr lang="en-US" dirty="0"/>
              <a:t>2*3+4</a:t>
            </a:r>
          </a:p>
          <a:p>
            <a:pPr marL="857250" lvl="1" indent="-400050">
              <a:buFont typeface="+mj-lt"/>
              <a:buAutoNum type="romanUcPeriod"/>
            </a:pPr>
            <a:r>
              <a:rPr lang="en-US" dirty="0"/>
              <a:t>2+3-4/5 </a:t>
            </a:r>
            <a:endParaRPr lang="en-FI"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a:p>
            <a:endParaRPr lang="en-FI" dirty="0"/>
          </a:p>
        </p:txBody>
      </p:sp>
    </p:spTree>
    <p:extLst>
      <p:ext uri="{BB962C8B-B14F-4D97-AF65-F5344CB8AC3E}">
        <p14:creationId xmlns:p14="http://schemas.microsoft.com/office/powerpoint/2010/main" val="202399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p>
          <a:p>
            <a:pPr marL="342900" indent="-342900">
              <a:buAutoNum type="arabicPeriod"/>
            </a:pPr>
            <a:r>
              <a:rPr lang="en-US" sz="2400" dirty="0">
                <a:solidFill>
                  <a:schemeClr val="tx1"/>
                </a:solidFill>
              </a:rPr>
              <a:t>Syntax Directed Definition</a:t>
            </a:r>
          </a:p>
          <a:p>
            <a:pPr marL="342900" indent="-342900">
              <a:buAutoNum type="arabicPeriod"/>
            </a:pPr>
            <a:r>
              <a:rPr lang="en-US" sz="2400" dirty="0">
                <a:solidFill>
                  <a:schemeClr val="tx1"/>
                </a:solidFill>
              </a:rPr>
              <a:t>Synthesized Attribute</a:t>
            </a:r>
          </a:p>
          <a:p>
            <a:pPr marL="342900" indent="-342900">
              <a:buAutoNum type="arabicPeriod"/>
            </a:pPr>
            <a:r>
              <a:rPr lang="en-US" sz="2400" dirty="0">
                <a:solidFill>
                  <a:schemeClr val="tx1"/>
                </a:solidFill>
              </a:rPr>
              <a:t>Inherited Attribute</a:t>
            </a:r>
          </a:p>
          <a:p>
            <a:pPr marL="342900" indent="-342900">
              <a:buAutoNum type="arabicPeriod"/>
            </a:pPr>
            <a:r>
              <a:rPr lang="en-US" sz="2400" dirty="0">
                <a:solidFill>
                  <a:schemeClr val="tx1"/>
                </a:solidFill>
              </a:rPr>
              <a:t>Syntax Directed Translation Scheme</a:t>
            </a:r>
          </a:p>
          <a:p>
            <a:pPr marL="342900" indent="-342900">
              <a:buAutoNum type="arabicPeriod"/>
            </a:pPr>
            <a:r>
              <a:rPr lang="en-US" sz="2400" dirty="0">
                <a:solidFill>
                  <a:schemeClr val="tx1"/>
                </a:solidFill>
              </a:rPr>
              <a:t>Class Exercises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p>
          <a:p>
            <a:pPr marL="800100" lvl="1" indent="-342900" algn="just">
              <a:buFont typeface="Wingdings" panose="05000000000000000000" pitchFamily="2" charset="2"/>
              <a:buChar char="Ø"/>
            </a:pPr>
            <a:r>
              <a:rPr lang="en-US" dirty="0"/>
              <a:t>Understand the Semantics of the language.</a:t>
            </a:r>
          </a:p>
          <a:p>
            <a:pPr marL="800100" lvl="1" indent="-342900" algn="just">
              <a:buFont typeface="Wingdings" panose="05000000000000000000" pitchFamily="2" charset="2"/>
              <a:buChar char="Ø"/>
            </a:pPr>
            <a:r>
              <a:rPr lang="en-US" dirty="0"/>
              <a:t>Understand the evaluation process of input by the compiler.</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en-FI" sz="16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3416320"/>
          </a:xfrm>
          <a:prstGeom prst="rect">
            <a:avLst/>
          </a:prstGeom>
          <a:noFill/>
        </p:spPr>
        <p:txBody>
          <a:bodyPr wrap="square" rtlCol="0">
            <a:spAutoFit/>
          </a:bodyPr>
          <a:lstStyle/>
          <a:p>
            <a:pPr algn="just"/>
            <a:r>
              <a:rPr lang="en-US" dirty="0"/>
              <a:t>Syntax-directed translation is done by attaching rules or program fragments to</a:t>
            </a:r>
          </a:p>
          <a:p>
            <a:pPr algn="just"/>
            <a:r>
              <a:rPr lang="en-US" dirty="0"/>
              <a:t>productions in a grammar. For example, consider an expression </a:t>
            </a:r>
            <a:r>
              <a:rPr lang="en-US" i="1" dirty="0"/>
              <a:t>expr </a:t>
            </a:r>
            <a:r>
              <a:rPr lang="en-US" dirty="0"/>
              <a:t>generated</a:t>
            </a:r>
          </a:p>
          <a:p>
            <a:pPr algn="just"/>
            <a:r>
              <a:rPr lang="en-US" dirty="0"/>
              <a:t>by the production</a:t>
            </a:r>
          </a:p>
          <a:p>
            <a:pPr algn="ctr"/>
            <a:r>
              <a:rPr lang="en-US" i="1" dirty="0"/>
              <a:t>expr -» expr + term</a:t>
            </a:r>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p>
          <a:p>
            <a:pPr algn="just"/>
            <a:r>
              <a:rPr lang="en-US" dirty="0"/>
              <a:t>in </a:t>
            </a:r>
            <a:r>
              <a:rPr lang="en-US" i="1" dirty="0"/>
              <a:t>expr </a:t>
            </a:r>
            <a:r>
              <a:rPr lang="en-US" dirty="0"/>
              <a:t>is used only to distinguish the instance of </a:t>
            </a:r>
            <a:r>
              <a:rPr lang="en-US" i="1" dirty="0"/>
              <a:t>expr </a:t>
            </a:r>
            <a:r>
              <a:rPr lang="en-US" dirty="0"/>
              <a:t>in the production body</a:t>
            </a:r>
          </a:p>
          <a:p>
            <a:pPr algn="just"/>
            <a:r>
              <a:rPr lang="en-US" dirty="0"/>
              <a:t>from the head of the production). We can translate </a:t>
            </a:r>
            <a:r>
              <a:rPr lang="en-US" i="1" dirty="0"/>
              <a:t>expr </a:t>
            </a:r>
            <a:r>
              <a:rPr lang="en-US" dirty="0"/>
              <a:t>by exploiting its</a:t>
            </a:r>
          </a:p>
          <a:p>
            <a:pPr algn="just"/>
            <a:r>
              <a:rPr lang="en-US" dirty="0"/>
              <a:t>structure, as in the following pseudo-code:</a:t>
            </a:r>
          </a:p>
          <a:p>
            <a:pPr algn="ctr"/>
            <a:r>
              <a:rPr lang="en-US" dirty="0"/>
              <a:t>translate </a:t>
            </a:r>
            <a:r>
              <a:rPr lang="en-US" i="1" dirty="0"/>
              <a:t>expr;</a:t>
            </a:r>
          </a:p>
          <a:p>
            <a:pPr algn="ctr"/>
            <a:r>
              <a:rPr lang="en-US" dirty="0"/>
              <a:t>translate </a:t>
            </a:r>
            <a:r>
              <a:rPr lang="en-US" i="1" dirty="0"/>
              <a:t>term;</a:t>
            </a:r>
          </a:p>
          <a:p>
            <a:pPr algn="ctr"/>
            <a:r>
              <a:rPr lang="en-US" dirty="0"/>
              <a:t>handle +;</a:t>
            </a:r>
            <a:endParaRPr lang="en-FI" dirty="0"/>
          </a:p>
        </p:txBody>
      </p:sp>
    </p:spTree>
    <p:extLst>
      <p:ext uri="{BB962C8B-B14F-4D97-AF65-F5344CB8AC3E}">
        <p14:creationId xmlns:p14="http://schemas.microsoft.com/office/powerpoint/2010/main" val="60567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p>
          <a:p>
            <a:pPr marL="285750" indent="-285750" algn="just">
              <a:buFont typeface="Wingdings" panose="05000000000000000000" pitchFamily="2" charset="2"/>
              <a:buChar char="Ø"/>
            </a:pPr>
            <a:r>
              <a:rPr lang="en-US" dirty="0"/>
              <a:t>Syntax Directed Translation Schemes</a:t>
            </a:r>
          </a:p>
          <a:p>
            <a:pPr algn="just"/>
            <a:endParaRPr lang="en-US" dirty="0"/>
          </a:p>
          <a:p>
            <a:pPr algn="just"/>
            <a:endParaRPr lang="en-FI" dirty="0"/>
          </a:p>
        </p:txBody>
      </p:sp>
    </p:spTree>
    <p:extLst>
      <p:ext uri="{BB962C8B-B14F-4D97-AF65-F5344CB8AC3E}">
        <p14:creationId xmlns:p14="http://schemas.microsoft.com/office/powerpoint/2010/main" val="39031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algn="just"/>
            <a:r>
              <a:rPr lang="en-US" b="1" dirty="0"/>
              <a:t>Syntax Directed Definitions </a:t>
            </a:r>
            <a:r>
              <a:rPr lang="en-US" dirty="0"/>
              <a:t>are a generalization of context-free grammars in which:</a:t>
            </a:r>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p>
          <a:p>
            <a:r>
              <a:rPr lang="en-US" dirty="0"/>
              <a:t>               values of attributes.</a:t>
            </a:r>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en-FI" b="1" dirty="0"/>
          </a:p>
        </p:txBody>
      </p:sp>
    </p:spTree>
    <p:extLst>
      <p:ext uri="{BB962C8B-B14F-4D97-AF65-F5344CB8AC3E}">
        <p14:creationId xmlns:p14="http://schemas.microsoft.com/office/powerpoint/2010/main" val="2895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p>
          <a:p>
            <a:r>
              <a:rPr lang="en-US" dirty="0"/>
              <a:t>                                                                                                               </a:t>
            </a:r>
            <a:endParaRPr lang="en-FI" dirty="0"/>
          </a:p>
        </p:txBody>
      </p:sp>
      <p:sp>
        <p:nvSpPr>
          <p:cNvPr id="4" name="Text Box 1032">
            <a:extLst>
              <a:ext uri="{FF2B5EF4-FFF2-40B4-BE49-F238E27FC236}">
                <a16:creationId xmlns:a16="http://schemas.microsoft.com/office/drawing/2014/main" id="{47BA9C56-96B9-4A89-9CB6-38340695A23C}"/>
              </a:ext>
            </a:extLst>
          </p:cNvPr>
          <p:cNvSpPr txBox="1">
            <a:spLocks noChangeArrowheads="1"/>
          </p:cNvSpPr>
          <p:nvPr/>
        </p:nvSpPr>
        <p:spPr bwMode="auto">
          <a:xfrm>
            <a:off x="1400908" y="2608959"/>
            <a:ext cx="6934200" cy="66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p:txBody>
      </p:sp>
    </p:spTree>
    <p:extLst>
      <p:ext uri="{BB962C8B-B14F-4D97-AF65-F5344CB8AC3E}">
        <p14:creationId xmlns:p14="http://schemas.microsoft.com/office/powerpoint/2010/main" val="91715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985980"/>
          </a:xfrm>
          <a:prstGeom prst="rect">
            <a:avLst/>
          </a:prstGeom>
          <a:noFill/>
        </p:spPr>
        <p:txBody>
          <a:bodyPr wrap="square" rtlCol="0">
            <a:spAutoFit/>
          </a:bodyPr>
          <a:lstStyle/>
          <a:p>
            <a:endParaRPr lang="en-US" sz="2000" b="1" dirty="0"/>
          </a:p>
          <a:p>
            <a:r>
              <a:rPr lang="en-US" sz="2000" b="1" dirty="0"/>
              <a:t>Example: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dirty="0"/>
              <a:t>                                                                                                             </a:t>
            </a:r>
            <a:endParaRPr lang="en-FI" dirty="0"/>
          </a:p>
        </p:txBody>
      </p:sp>
      <p:grpSp>
        <p:nvGrpSpPr>
          <p:cNvPr id="5" name="Group 1038">
            <a:extLst>
              <a:ext uri="{FF2B5EF4-FFF2-40B4-BE49-F238E27FC236}">
                <a16:creationId xmlns:a16="http://schemas.microsoft.com/office/drawing/2014/main" id="{0425C38D-4CB6-4C09-B2A0-33C3D998B8F1}"/>
              </a:ext>
            </a:extLst>
          </p:cNvPr>
          <p:cNvGrpSpPr>
            <a:grpSpLocks/>
          </p:cNvGrpSpPr>
          <p:nvPr/>
        </p:nvGrpSpPr>
        <p:grpSpPr bwMode="auto">
          <a:xfrm>
            <a:off x="1752600" y="2499363"/>
            <a:ext cx="6934200" cy="2606675"/>
            <a:chOff x="1152" y="1488"/>
            <a:chExt cx="3744" cy="1536"/>
          </a:xfrm>
        </p:grpSpPr>
        <p:sp>
          <p:nvSpPr>
            <p:cNvPr id="6" name="Text Box 1032">
              <a:extLst>
                <a:ext uri="{FF2B5EF4-FFF2-40B4-BE49-F238E27FC236}">
                  <a16:creationId xmlns:a16="http://schemas.microsoft.com/office/drawing/2014/main" id="{E6F6EF81-6C9E-44C1-9B1A-81CBC3E22B8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7" name="Line 1033">
              <a:extLst>
                <a:ext uri="{FF2B5EF4-FFF2-40B4-BE49-F238E27FC236}">
                  <a16:creationId xmlns:a16="http://schemas.microsoft.com/office/drawing/2014/main" id="{0F8D097F-CFE9-4619-8339-298F907EB2B0}"/>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034">
              <a:extLst>
                <a:ext uri="{FF2B5EF4-FFF2-40B4-BE49-F238E27FC236}">
                  <a16:creationId xmlns:a16="http://schemas.microsoft.com/office/drawing/2014/main" id="{290D3507-8673-470C-8F32-207CCB415D94}"/>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5">
              <a:extLst>
                <a:ext uri="{FF2B5EF4-FFF2-40B4-BE49-F238E27FC236}">
                  <a16:creationId xmlns:a16="http://schemas.microsoft.com/office/drawing/2014/main" id="{B92DE751-F466-4BA2-BBD1-9ADC9C88B7FB}"/>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6">
              <a:extLst>
                <a:ext uri="{FF2B5EF4-FFF2-40B4-BE49-F238E27FC236}">
                  <a16:creationId xmlns:a16="http://schemas.microsoft.com/office/drawing/2014/main" id="{26173C56-1D92-408D-A015-B2877511B322}"/>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7">
              <a:extLst>
                <a:ext uri="{FF2B5EF4-FFF2-40B4-BE49-F238E27FC236}">
                  <a16:creationId xmlns:a16="http://schemas.microsoft.com/office/drawing/2014/main" id="{3C0699EE-1A03-4135-9D39-19D0E9C2322D}"/>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9073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p>
          <a:p>
            <a:pPr algn="just"/>
            <a:r>
              <a:rPr lang="en-US" dirty="0"/>
              <a:t> </a:t>
            </a:r>
          </a:p>
          <a:p>
            <a:pPr algn="just"/>
            <a:endParaRPr lang="en-US" dirty="0"/>
          </a:p>
          <a:p>
            <a:pPr algn="ctr"/>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p>
          <a:p>
            <a:pPr algn="ctr"/>
            <a:r>
              <a:rPr lang="en-US" dirty="0"/>
              <a:t>Fig: Annotated Parse Tree                                                       </a:t>
            </a:r>
            <a:endParaRPr lang="en-FI" dirty="0"/>
          </a:p>
        </p:txBody>
      </p:sp>
      <p:grpSp>
        <p:nvGrpSpPr>
          <p:cNvPr id="5" name="Group 3">
            <a:extLst>
              <a:ext uri="{FF2B5EF4-FFF2-40B4-BE49-F238E27FC236}">
                <a16:creationId xmlns:a16="http://schemas.microsoft.com/office/drawing/2014/main" id="{353AD5B5-52AB-4651-8FD8-BC9115437A74}"/>
              </a:ext>
            </a:extLst>
          </p:cNvPr>
          <p:cNvGrpSpPr>
            <a:grpSpLocks/>
          </p:cNvGrpSpPr>
          <p:nvPr/>
        </p:nvGrpSpPr>
        <p:grpSpPr bwMode="auto">
          <a:xfrm>
            <a:off x="2384473" y="2589620"/>
            <a:ext cx="5181600" cy="3292476"/>
            <a:chOff x="576" y="768"/>
            <a:chExt cx="3264" cy="2074"/>
          </a:xfrm>
        </p:grpSpPr>
        <p:sp>
          <p:nvSpPr>
            <p:cNvPr id="6" name="Text Box 4">
              <a:extLst>
                <a:ext uri="{FF2B5EF4-FFF2-40B4-BE49-F238E27FC236}">
                  <a16:creationId xmlns:a16="http://schemas.microsoft.com/office/drawing/2014/main" id="{10C8707F-411E-4D8F-B3CB-2D53F822CF7B}"/>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a:t>
              </a:r>
              <a:endParaRPr lang="en-US" altLang="en-US" b="1" i="1" dirty="0">
                <a:latin typeface="Times New Roman" panose="02020603050405020304" pitchFamily="18" charset="0"/>
              </a:endParaRPr>
            </a:p>
          </p:txBody>
        </p:sp>
        <p:sp>
          <p:nvSpPr>
            <p:cNvPr id="7" name="Text Box 5">
              <a:extLst>
                <a:ext uri="{FF2B5EF4-FFF2-40B4-BE49-F238E27FC236}">
                  <a16:creationId xmlns:a16="http://schemas.microsoft.com/office/drawing/2014/main" id="{A089FACD-3231-4E50-BD34-4D922C3E843E}"/>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a:extLst>
                <a:ext uri="{FF2B5EF4-FFF2-40B4-BE49-F238E27FC236}">
                  <a16:creationId xmlns:a16="http://schemas.microsoft.com/office/drawing/2014/main" id="{DF6FF6EF-C54E-4246-9A16-EAA295829A8A}"/>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95-2+</a:t>
              </a:r>
              <a:endParaRPr lang="en-US" altLang="en-US" b="1" i="1" dirty="0">
                <a:latin typeface="Times New Roman" panose="02020603050405020304" pitchFamily="18" charset="0"/>
              </a:endParaRPr>
            </a:p>
          </p:txBody>
        </p:sp>
        <p:sp>
          <p:nvSpPr>
            <p:cNvPr id="9" name="Text Box 7">
              <a:extLst>
                <a:ext uri="{FF2B5EF4-FFF2-40B4-BE49-F238E27FC236}">
                  <a16:creationId xmlns:a16="http://schemas.microsoft.com/office/drawing/2014/main" id="{4D379299-4E12-4B02-8905-03547150865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a:extLst>
                <a:ext uri="{FF2B5EF4-FFF2-40B4-BE49-F238E27FC236}">
                  <a16:creationId xmlns:a16="http://schemas.microsoft.com/office/drawing/2014/main" id="{AD571230-C9BF-40DC-ACA3-9BAA84B89238}"/>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a:extLst>
                <a:ext uri="{FF2B5EF4-FFF2-40B4-BE49-F238E27FC236}">
                  <a16:creationId xmlns:a16="http://schemas.microsoft.com/office/drawing/2014/main" id="{0DF34913-B4CE-4B6F-A690-7D6F749B98E6}"/>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a:extLst>
                <a:ext uri="{FF2B5EF4-FFF2-40B4-BE49-F238E27FC236}">
                  <a16:creationId xmlns:a16="http://schemas.microsoft.com/office/drawing/2014/main" id="{F3F81BEA-EC0A-4DFE-8892-6D36DB7B0921}"/>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0AA79F10-90E6-4DFA-8D72-7157D5A85783}"/>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37C7BD64-DF0C-4EEE-8775-FC7615A1B67D}"/>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a:extLst>
                <a:ext uri="{FF2B5EF4-FFF2-40B4-BE49-F238E27FC236}">
                  <a16:creationId xmlns:a16="http://schemas.microsoft.com/office/drawing/2014/main" id="{C4284D04-A511-4225-8575-26358D8DDE80}"/>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a:extLst>
                <a:ext uri="{FF2B5EF4-FFF2-40B4-BE49-F238E27FC236}">
                  <a16:creationId xmlns:a16="http://schemas.microsoft.com/office/drawing/2014/main" id="{D8A6E6FF-2F05-48E9-A008-3B53B5B79BF1}"/>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id="{F7FA9EB7-E398-4092-B7AF-6AFF3763769F}"/>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a16="http://schemas.microsoft.com/office/drawing/2014/main" id="{7A20E47A-3617-4356-BCE2-08509968EC12}"/>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a:extLst>
                <a:ext uri="{FF2B5EF4-FFF2-40B4-BE49-F238E27FC236}">
                  <a16:creationId xmlns:a16="http://schemas.microsoft.com/office/drawing/2014/main" id="{F5D07FA4-C4DF-41ED-A30F-76A13B2270AC}"/>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a16="http://schemas.microsoft.com/office/drawing/2014/main" id="{5847F3F8-7BF5-4D96-8D63-7762764D1A91}"/>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a:extLst>
                <a:ext uri="{FF2B5EF4-FFF2-40B4-BE49-F238E27FC236}">
                  <a16:creationId xmlns:a16="http://schemas.microsoft.com/office/drawing/2014/main" id="{4FCDE284-AC4D-4B6F-9706-ABF9F47E8B17}"/>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0">
              <a:extLst>
                <a:ext uri="{FF2B5EF4-FFF2-40B4-BE49-F238E27FC236}">
                  <a16:creationId xmlns:a16="http://schemas.microsoft.com/office/drawing/2014/main" id="{92EEA2A2-46F6-49DA-8870-0BA196413849}"/>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23" name="Text Box 21">
              <a:extLst>
                <a:ext uri="{FF2B5EF4-FFF2-40B4-BE49-F238E27FC236}">
                  <a16:creationId xmlns:a16="http://schemas.microsoft.com/office/drawing/2014/main" id="{C9D39843-D7B6-405E-83CB-A3AF7FA91185}"/>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4" name="Text Box 22">
              <a:extLst>
                <a:ext uri="{FF2B5EF4-FFF2-40B4-BE49-F238E27FC236}">
                  <a16:creationId xmlns:a16="http://schemas.microsoft.com/office/drawing/2014/main" id="{0CB6CCC9-9767-4D5F-8704-690099ABEB58}"/>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25" name="Text Box 23">
              <a:extLst>
                <a:ext uri="{FF2B5EF4-FFF2-40B4-BE49-F238E27FC236}">
                  <a16:creationId xmlns:a16="http://schemas.microsoft.com/office/drawing/2014/main" id="{2AD860AD-1146-4D40-AD66-9B250936903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6" name="Text Box 24">
              <a:extLst>
                <a:ext uri="{FF2B5EF4-FFF2-40B4-BE49-F238E27FC236}">
                  <a16:creationId xmlns:a16="http://schemas.microsoft.com/office/drawing/2014/main" id="{62BA563F-4FD1-42E8-ACCA-76077FD9647F}"/>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Tree>
    <p:extLst>
      <p:ext uri="{BB962C8B-B14F-4D97-AF65-F5344CB8AC3E}">
        <p14:creationId xmlns:p14="http://schemas.microsoft.com/office/powerpoint/2010/main" val="17813374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373</TotalTime>
  <Words>1192</Words>
  <Application>Microsoft Macintosh PowerPoint</Application>
  <PresentationFormat>On-screen Show (4:3)</PresentationFormat>
  <Paragraphs>294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Times New Roman</vt:lpstr>
      <vt:lpstr>Wingdings</vt:lpstr>
      <vt:lpstr>Spectrum</vt:lpstr>
      <vt:lpstr>Syntax Directed Translation</vt:lpstr>
      <vt:lpstr>Lecture Outline</vt:lpstr>
      <vt:lpstr>Objectives and Outcomes</vt:lpstr>
      <vt:lpstr>Syntax Directed Translation</vt:lpstr>
      <vt:lpstr>Syntax Directed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74</cp:revision>
  <dcterms:created xsi:type="dcterms:W3CDTF">2018-12-10T17:20:29Z</dcterms:created>
  <dcterms:modified xsi:type="dcterms:W3CDTF">2021-06-15T06:09:48Z</dcterms:modified>
</cp:coreProperties>
</file>