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84" r:id="rId4"/>
    <p:sldId id="266" r:id="rId5"/>
    <p:sldId id="285" r:id="rId6"/>
    <p:sldId id="274" r:id="rId7"/>
    <p:sldId id="267" r:id="rId8"/>
    <p:sldId id="273" r:id="rId9"/>
    <p:sldId id="272" r:id="rId10"/>
    <p:sldId id="268" r:id="rId11"/>
    <p:sldId id="271" r:id="rId12"/>
    <p:sldId id="275" r:id="rId13"/>
    <p:sldId id="269" r:id="rId14"/>
    <p:sldId id="282" r:id="rId15"/>
    <p:sldId id="283" r:id="rId16"/>
    <p:sldId id="288" r:id="rId17"/>
    <p:sldId id="289" r:id="rId18"/>
    <p:sldId id="287" r:id="rId19"/>
    <p:sldId id="293" r:id="rId20"/>
    <p:sldId id="294" r:id="rId21"/>
    <p:sldId id="295" r:id="rId22"/>
    <p:sldId id="292" r:id="rId23"/>
    <p:sldId id="26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1"/>
    <p:restoredTop sz="94224" autoAdjust="0"/>
  </p:normalViewPr>
  <p:slideViewPr>
    <p:cSldViewPr snapToGrid="0" snapToObjects="1">
      <p:cViewPr varScale="1">
        <p:scale>
          <a:sx n="89" d="100"/>
          <a:sy n="89" d="100"/>
        </p:scale>
        <p:origin x="13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957C4-807C-5642-A986-C04C0CF4A97D}" type="datetimeFigureOut">
              <a:rPr lang="en-US" smtClean="0"/>
              <a:t>7/13/21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77514-5C79-E648-A001-48FA9C50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77514-5C79-E648-A001-48FA9C5026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62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77514-5C79-E648-A001-48FA9C5026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3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77514-5C79-E648-A001-48FA9C5026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13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77514-5C79-E648-A001-48FA9C5026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97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77514-5C79-E648-A001-48FA9C5026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5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illah.masumcu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ecs.pdx.edu/~sheard/course/Cs321/notes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www.cs.nuim.ie/~jpower/Courses/Previous/parsing/node9.html" TargetMode="External"/><Relationship Id="rId4" Type="http://schemas.openxmlformats.org/officeDocument/2006/relationships/hyperlink" Target="https://en.wikipedia.org/wiki/Powerset_construction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20861"/>
            <a:ext cx="7808976" cy="1122744"/>
          </a:xfrm>
        </p:spPr>
        <p:txBody>
          <a:bodyPr>
            <a:noAutofit/>
          </a:bodyPr>
          <a:lstStyle/>
          <a:p>
            <a:r>
              <a:rPr lang="en-US" dirty="0"/>
              <a:t>NFA to DFA Conversion </a:t>
            </a:r>
            <a:br>
              <a:rPr lang="en-US" dirty="0"/>
            </a:br>
            <a:r>
              <a:rPr lang="en-US" dirty="0"/>
              <a:t>(Subset Construction Method)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 </a:t>
            </a:r>
            <a:r>
              <a:rPr lang="is-IS" dirty="0"/>
              <a:t> 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148394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 Masum </a:t>
                      </a:r>
                      <a:r>
                        <a:rPr lang="en-US" i="1" dirty="0" err="1"/>
                        <a:t>Billah</a:t>
                      </a:r>
                      <a:r>
                        <a:rPr lang="en-US" i="1" dirty="0"/>
                        <a:t>, </a:t>
                      </a:r>
                      <a:r>
                        <a:rPr lang="en-US" i="1" dirty="0">
                          <a:hlinkClick r:id="rId2"/>
                        </a:rPr>
                        <a:t>billah.masumcu@aiub.edu</a:t>
                      </a:r>
                      <a:endParaRPr lang="en-US" i="1" dirty="0"/>
                    </a:p>
                    <a:p>
                      <a:r>
                        <a:rPr lang="en-US" i="1" dirty="0"/>
                        <a:t>Masum-</a:t>
                      </a:r>
                      <a:r>
                        <a:rPr lang="en-US" i="1" dirty="0" err="1"/>
                        <a:t>billah.net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Method (Example-1)</a:t>
            </a:r>
            <a:endParaRPr lang="x-none" dirty="0"/>
          </a:p>
        </p:txBody>
      </p:sp>
      <p:sp>
        <p:nvSpPr>
          <p:cNvPr id="46" name="Oval 3"/>
          <p:cNvSpPr>
            <a:spLocks noChangeArrowheads="1"/>
          </p:cNvSpPr>
          <p:nvPr/>
        </p:nvSpPr>
        <p:spPr bwMode="auto">
          <a:xfrm>
            <a:off x="16609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1051369" y="3534962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>
            <a:off x="19657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5683694" y="361116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0" name="Oval 8"/>
          <p:cNvSpPr>
            <a:spLocks noChangeArrowheads="1"/>
          </p:cNvSpPr>
          <p:nvPr/>
        </p:nvSpPr>
        <p:spPr bwMode="auto">
          <a:xfrm>
            <a:off x="25753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1" name="Oval 9"/>
          <p:cNvSpPr>
            <a:spLocks noChangeArrowheads="1"/>
          </p:cNvSpPr>
          <p:nvPr/>
        </p:nvSpPr>
        <p:spPr bwMode="auto">
          <a:xfrm>
            <a:off x="8061768" y="3763562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52" name="Freeform 11"/>
          <p:cNvSpPr>
            <a:spLocks/>
          </p:cNvSpPr>
          <p:nvPr/>
        </p:nvSpPr>
        <p:spPr bwMode="auto">
          <a:xfrm>
            <a:off x="2324544" y="2620563"/>
            <a:ext cx="2619375" cy="1166813"/>
          </a:xfrm>
          <a:custGeom>
            <a:avLst/>
            <a:gdLst>
              <a:gd name="T0" fmla="*/ 1471 w 1650"/>
              <a:gd name="T1" fmla="*/ 869 h 869"/>
              <a:gd name="T2" fmla="*/ 1539 w 1650"/>
              <a:gd name="T3" fmla="*/ 231 h 869"/>
              <a:gd name="T4" fmla="*/ 807 w 1650"/>
              <a:gd name="T5" fmla="*/ 1 h 869"/>
              <a:gd name="T6" fmla="*/ 101 w 1650"/>
              <a:gd name="T7" fmla="*/ 239 h 869"/>
              <a:gd name="T8" fmla="*/ 203 w 1650"/>
              <a:gd name="T9" fmla="*/ 852 h 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0"/>
              <a:gd name="T16" fmla="*/ 0 h 869"/>
              <a:gd name="T17" fmla="*/ 1650 w 1650"/>
              <a:gd name="T18" fmla="*/ 869 h 8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0" h="869">
                <a:moveTo>
                  <a:pt x="1471" y="869"/>
                </a:moveTo>
                <a:cubicBezTo>
                  <a:pt x="1482" y="763"/>
                  <a:pt x="1650" y="376"/>
                  <a:pt x="1539" y="231"/>
                </a:cubicBezTo>
                <a:cubicBezTo>
                  <a:pt x="1428" y="86"/>
                  <a:pt x="1047" y="0"/>
                  <a:pt x="807" y="1"/>
                </a:cubicBezTo>
                <a:cubicBezTo>
                  <a:pt x="567" y="2"/>
                  <a:pt x="202" y="97"/>
                  <a:pt x="101" y="239"/>
                </a:cubicBezTo>
                <a:cubicBezTo>
                  <a:pt x="0" y="381"/>
                  <a:pt x="182" y="724"/>
                  <a:pt x="203" y="852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13"/>
          <p:cNvSpPr>
            <a:spLocks noChangeArrowheads="1"/>
          </p:cNvSpPr>
          <p:nvPr/>
        </p:nvSpPr>
        <p:spPr bwMode="auto">
          <a:xfrm>
            <a:off x="3032568" y="29253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6598094" y="361116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3413569" y="437316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3413569" y="277296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7" name="Freeform 17"/>
          <p:cNvSpPr>
            <a:spLocks/>
          </p:cNvSpPr>
          <p:nvPr/>
        </p:nvSpPr>
        <p:spPr bwMode="auto">
          <a:xfrm>
            <a:off x="1889568" y="4044550"/>
            <a:ext cx="3500438" cy="1166812"/>
          </a:xfrm>
          <a:custGeom>
            <a:avLst/>
            <a:gdLst>
              <a:gd name="T0" fmla="*/ 0 w 2205"/>
              <a:gd name="T1" fmla="*/ 0 h 828"/>
              <a:gd name="T2" fmla="*/ 324 w 2205"/>
              <a:gd name="T3" fmla="*/ 595 h 828"/>
              <a:gd name="T4" fmla="*/ 1107 w 2205"/>
              <a:gd name="T5" fmla="*/ 825 h 828"/>
              <a:gd name="T6" fmla="*/ 1915 w 2205"/>
              <a:gd name="T7" fmla="*/ 578 h 828"/>
              <a:gd name="T8" fmla="*/ 2205 w 2205"/>
              <a:gd name="T9" fmla="*/ 8 h 8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05"/>
              <a:gd name="T16" fmla="*/ 0 h 828"/>
              <a:gd name="T17" fmla="*/ 2205 w 2205"/>
              <a:gd name="T18" fmla="*/ 828 h 8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05" h="828">
                <a:moveTo>
                  <a:pt x="0" y="0"/>
                </a:moveTo>
                <a:cubicBezTo>
                  <a:pt x="54" y="99"/>
                  <a:pt x="140" y="458"/>
                  <a:pt x="324" y="595"/>
                </a:cubicBezTo>
                <a:cubicBezTo>
                  <a:pt x="508" y="732"/>
                  <a:pt x="842" y="828"/>
                  <a:pt x="1107" y="825"/>
                </a:cubicBezTo>
                <a:cubicBezTo>
                  <a:pt x="1372" y="822"/>
                  <a:pt x="1732" y="714"/>
                  <a:pt x="1915" y="578"/>
                </a:cubicBezTo>
                <a:cubicBezTo>
                  <a:pt x="2098" y="442"/>
                  <a:pt x="2145" y="127"/>
                  <a:pt x="2205" y="8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 Box 18"/>
          <p:cNvSpPr txBox="1">
            <a:spLocks noChangeArrowheads="1"/>
          </p:cNvSpPr>
          <p:nvPr/>
        </p:nvSpPr>
        <p:spPr bwMode="auto">
          <a:xfrm>
            <a:off x="7528369" y="361116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9" name="Oval 19"/>
          <p:cNvSpPr>
            <a:spLocks noChangeArrowheads="1"/>
          </p:cNvSpPr>
          <p:nvPr/>
        </p:nvSpPr>
        <p:spPr bwMode="auto">
          <a:xfrm>
            <a:off x="3946968" y="29253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0" name="Oval 20"/>
          <p:cNvSpPr>
            <a:spLocks noChangeArrowheads="1"/>
          </p:cNvSpPr>
          <p:nvPr/>
        </p:nvSpPr>
        <p:spPr bwMode="auto">
          <a:xfrm>
            <a:off x="3032568" y="4525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1" name="Oval 21"/>
          <p:cNvSpPr>
            <a:spLocks noChangeArrowheads="1"/>
          </p:cNvSpPr>
          <p:nvPr/>
        </p:nvSpPr>
        <p:spPr bwMode="auto">
          <a:xfrm>
            <a:off x="3946968" y="4525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2" name="Oval 22"/>
          <p:cNvSpPr>
            <a:spLocks noChangeArrowheads="1"/>
          </p:cNvSpPr>
          <p:nvPr/>
        </p:nvSpPr>
        <p:spPr bwMode="auto">
          <a:xfrm>
            <a:off x="44041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3" name="Oval 23"/>
          <p:cNvSpPr>
            <a:spLocks noChangeArrowheads="1"/>
          </p:cNvSpPr>
          <p:nvPr/>
        </p:nvSpPr>
        <p:spPr bwMode="auto">
          <a:xfrm>
            <a:off x="53185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64" name="Oval 24"/>
          <p:cNvSpPr>
            <a:spLocks noChangeArrowheads="1"/>
          </p:cNvSpPr>
          <p:nvPr/>
        </p:nvSpPr>
        <p:spPr bwMode="auto">
          <a:xfrm>
            <a:off x="62329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65" name="Oval 25"/>
          <p:cNvSpPr>
            <a:spLocks noChangeArrowheads="1"/>
          </p:cNvSpPr>
          <p:nvPr/>
        </p:nvSpPr>
        <p:spPr bwMode="auto">
          <a:xfrm>
            <a:off x="71473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6" name="Line 26"/>
          <p:cNvSpPr>
            <a:spLocks noChangeShapeType="1"/>
          </p:cNvSpPr>
          <p:nvPr/>
        </p:nvSpPr>
        <p:spPr bwMode="auto">
          <a:xfrm>
            <a:off x="10513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Line 27"/>
          <p:cNvSpPr>
            <a:spLocks noChangeShapeType="1"/>
          </p:cNvSpPr>
          <p:nvPr/>
        </p:nvSpPr>
        <p:spPr bwMode="auto">
          <a:xfrm flipV="1">
            <a:off x="2803968" y="323016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Line 28"/>
          <p:cNvSpPr>
            <a:spLocks noChangeShapeType="1"/>
          </p:cNvSpPr>
          <p:nvPr/>
        </p:nvSpPr>
        <p:spPr bwMode="auto">
          <a:xfrm>
            <a:off x="3337368" y="30777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Line 29"/>
          <p:cNvSpPr>
            <a:spLocks noChangeShapeType="1"/>
          </p:cNvSpPr>
          <p:nvPr/>
        </p:nvSpPr>
        <p:spPr bwMode="auto">
          <a:xfrm flipV="1">
            <a:off x="4175568" y="406836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Line 31"/>
          <p:cNvSpPr>
            <a:spLocks noChangeShapeType="1"/>
          </p:cNvSpPr>
          <p:nvPr/>
        </p:nvSpPr>
        <p:spPr bwMode="auto">
          <a:xfrm>
            <a:off x="4175568" y="323016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Line 32"/>
          <p:cNvSpPr>
            <a:spLocks noChangeShapeType="1"/>
          </p:cNvSpPr>
          <p:nvPr/>
        </p:nvSpPr>
        <p:spPr bwMode="auto">
          <a:xfrm>
            <a:off x="2803968" y="399216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>
            <a:off x="3337368" y="4677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Line 34"/>
          <p:cNvSpPr>
            <a:spLocks noChangeShapeType="1"/>
          </p:cNvSpPr>
          <p:nvPr/>
        </p:nvSpPr>
        <p:spPr bwMode="auto">
          <a:xfrm>
            <a:off x="47089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Line 35"/>
          <p:cNvSpPr>
            <a:spLocks noChangeShapeType="1"/>
          </p:cNvSpPr>
          <p:nvPr/>
        </p:nvSpPr>
        <p:spPr bwMode="auto">
          <a:xfrm>
            <a:off x="56233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Line 36"/>
          <p:cNvSpPr>
            <a:spLocks noChangeShapeType="1"/>
          </p:cNvSpPr>
          <p:nvPr/>
        </p:nvSpPr>
        <p:spPr bwMode="auto">
          <a:xfrm>
            <a:off x="65377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Line 37"/>
          <p:cNvSpPr>
            <a:spLocks noChangeShapeType="1"/>
          </p:cNvSpPr>
          <p:nvPr/>
        </p:nvSpPr>
        <p:spPr bwMode="auto">
          <a:xfrm>
            <a:off x="74521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38"/>
          <p:cNvSpPr>
            <a:spLocks noChangeArrowheads="1"/>
          </p:cNvSpPr>
          <p:nvPr/>
        </p:nvSpPr>
        <p:spPr bwMode="auto">
          <a:xfrm>
            <a:off x="2083244" y="34587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78" name="Rectangle 39"/>
          <p:cNvSpPr>
            <a:spLocks noChangeArrowheads="1"/>
          </p:cNvSpPr>
          <p:nvPr/>
        </p:nvSpPr>
        <p:spPr bwMode="auto">
          <a:xfrm>
            <a:off x="2845244" y="33825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79" name="Rectangle 40"/>
          <p:cNvSpPr>
            <a:spLocks noChangeArrowheads="1"/>
          </p:cNvSpPr>
          <p:nvPr/>
        </p:nvSpPr>
        <p:spPr bwMode="auto">
          <a:xfrm>
            <a:off x="2880169" y="39159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80" name="Rectangle 41"/>
          <p:cNvSpPr>
            <a:spLocks noChangeArrowheads="1"/>
          </p:cNvSpPr>
          <p:nvPr/>
        </p:nvSpPr>
        <p:spPr bwMode="auto">
          <a:xfrm>
            <a:off x="4216844" y="42207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81" name="Rectangle 42"/>
          <p:cNvSpPr>
            <a:spLocks noChangeArrowheads="1"/>
          </p:cNvSpPr>
          <p:nvPr/>
        </p:nvSpPr>
        <p:spPr bwMode="auto">
          <a:xfrm>
            <a:off x="4216844" y="30777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82" name="Rectangle 43"/>
          <p:cNvSpPr>
            <a:spLocks noChangeArrowheads="1"/>
          </p:cNvSpPr>
          <p:nvPr/>
        </p:nvSpPr>
        <p:spPr bwMode="auto">
          <a:xfrm>
            <a:off x="4785169" y="34587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83" name="Rectangle 45"/>
          <p:cNvSpPr>
            <a:spLocks noChangeArrowheads="1"/>
          </p:cNvSpPr>
          <p:nvPr/>
        </p:nvSpPr>
        <p:spPr bwMode="auto">
          <a:xfrm>
            <a:off x="3384201" y="5038298"/>
            <a:ext cx="350044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84" name="Text Box 75"/>
          <p:cNvSpPr txBox="1">
            <a:spLocks noChangeArrowheads="1"/>
          </p:cNvSpPr>
          <p:nvPr/>
        </p:nvSpPr>
        <p:spPr bwMode="auto">
          <a:xfrm>
            <a:off x="746568" y="5619324"/>
            <a:ext cx="65093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Expression: (a | b)* 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 Box 75"/>
          <p:cNvSpPr txBox="1">
            <a:spLocks noChangeArrowheads="1"/>
          </p:cNvSpPr>
          <p:nvPr/>
        </p:nvSpPr>
        <p:spPr bwMode="auto">
          <a:xfrm>
            <a:off x="692278" y="2103501"/>
            <a:ext cx="65093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NFA:</a:t>
            </a:r>
          </a:p>
        </p:txBody>
      </p:sp>
      <p:sp>
        <p:nvSpPr>
          <p:cNvPr id="87" name="Rectangle 44"/>
          <p:cNvSpPr>
            <a:spLocks noChangeArrowheads="1"/>
          </p:cNvSpPr>
          <p:nvPr/>
        </p:nvSpPr>
        <p:spPr bwMode="auto">
          <a:xfrm>
            <a:off x="3448094" y="2197356"/>
            <a:ext cx="8123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</p:spTree>
    <p:extLst>
      <p:ext uri="{BB962C8B-B14F-4D97-AF65-F5344CB8AC3E}">
        <p14:creationId xmlns:p14="http://schemas.microsoft.com/office/powerpoint/2010/main" val="655858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538775"/>
            <a:ext cx="6543608" cy="48101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Subset Construction Method (Example-1)  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9450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35494" y="2138975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2498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967819" y="2215176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8594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345893" y="2367575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1608669" y="1224576"/>
            <a:ext cx="2619375" cy="1166813"/>
          </a:xfrm>
          <a:custGeom>
            <a:avLst/>
            <a:gdLst>
              <a:gd name="T0" fmla="*/ 1471 w 1650"/>
              <a:gd name="T1" fmla="*/ 869 h 869"/>
              <a:gd name="T2" fmla="*/ 1539 w 1650"/>
              <a:gd name="T3" fmla="*/ 231 h 869"/>
              <a:gd name="T4" fmla="*/ 807 w 1650"/>
              <a:gd name="T5" fmla="*/ 1 h 869"/>
              <a:gd name="T6" fmla="*/ 101 w 1650"/>
              <a:gd name="T7" fmla="*/ 239 h 869"/>
              <a:gd name="T8" fmla="*/ 203 w 1650"/>
              <a:gd name="T9" fmla="*/ 852 h 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0"/>
              <a:gd name="T16" fmla="*/ 0 h 869"/>
              <a:gd name="T17" fmla="*/ 1650 w 1650"/>
              <a:gd name="T18" fmla="*/ 869 h 8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0" h="869">
                <a:moveTo>
                  <a:pt x="1471" y="869"/>
                </a:moveTo>
                <a:cubicBezTo>
                  <a:pt x="1482" y="763"/>
                  <a:pt x="1650" y="376"/>
                  <a:pt x="1539" y="231"/>
                </a:cubicBezTo>
                <a:cubicBezTo>
                  <a:pt x="1428" y="86"/>
                  <a:pt x="1047" y="0"/>
                  <a:pt x="807" y="1"/>
                </a:cubicBezTo>
                <a:cubicBezTo>
                  <a:pt x="567" y="2"/>
                  <a:pt x="202" y="97"/>
                  <a:pt x="101" y="239"/>
                </a:cubicBezTo>
                <a:cubicBezTo>
                  <a:pt x="0" y="381"/>
                  <a:pt x="182" y="724"/>
                  <a:pt x="203" y="852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2316693" y="15293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882219" y="2215176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697694" y="2977176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2697694" y="1376976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1173693" y="2648563"/>
            <a:ext cx="3500438" cy="1166812"/>
          </a:xfrm>
          <a:custGeom>
            <a:avLst/>
            <a:gdLst>
              <a:gd name="T0" fmla="*/ 0 w 2205"/>
              <a:gd name="T1" fmla="*/ 0 h 828"/>
              <a:gd name="T2" fmla="*/ 324 w 2205"/>
              <a:gd name="T3" fmla="*/ 595 h 828"/>
              <a:gd name="T4" fmla="*/ 1107 w 2205"/>
              <a:gd name="T5" fmla="*/ 825 h 828"/>
              <a:gd name="T6" fmla="*/ 1915 w 2205"/>
              <a:gd name="T7" fmla="*/ 578 h 828"/>
              <a:gd name="T8" fmla="*/ 2205 w 2205"/>
              <a:gd name="T9" fmla="*/ 8 h 8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05"/>
              <a:gd name="T16" fmla="*/ 0 h 828"/>
              <a:gd name="T17" fmla="*/ 2205 w 2205"/>
              <a:gd name="T18" fmla="*/ 828 h 8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05" h="828">
                <a:moveTo>
                  <a:pt x="0" y="0"/>
                </a:moveTo>
                <a:cubicBezTo>
                  <a:pt x="54" y="99"/>
                  <a:pt x="140" y="458"/>
                  <a:pt x="324" y="595"/>
                </a:cubicBezTo>
                <a:cubicBezTo>
                  <a:pt x="508" y="732"/>
                  <a:pt x="842" y="828"/>
                  <a:pt x="1107" y="825"/>
                </a:cubicBezTo>
                <a:cubicBezTo>
                  <a:pt x="1372" y="822"/>
                  <a:pt x="1732" y="714"/>
                  <a:pt x="1915" y="578"/>
                </a:cubicBezTo>
                <a:cubicBezTo>
                  <a:pt x="2098" y="442"/>
                  <a:pt x="2145" y="127"/>
                  <a:pt x="2205" y="8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6812494" y="2215176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3231093" y="15293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2316693" y="3129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3231093" y="3129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36882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46026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55170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4" name="Oval 25"/>
          <p:cNvSpPr>
            <a:spLocks noChangeArrowheads="1"/>
          </p:cNvSpPr>
          <p:nvPr/>
        </p:nvSpPr>
        <p:spPr bwMode="auto">
          <a:xfrm>
            <a:off x="64314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3354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V="1">
            <a:off x="2088093" y="1834175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2621493" y="16817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3459693" y="2672375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3459693" y="1834175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2088093" y="2596175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2621493" y="3281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39930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49074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58218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67362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8"/>
          <p:cNvSpPr>
            <a:spLocks noChangeArrowheads="1"/>
          </p:cNvSpPr>
          <p:nvPr/>
        </p:nvSpPr>
        <p:spPr bwMode="auto">
          <a:xfrm>
            <a:off x="1367369" y="20627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2129369" y="19865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2164294" y="25199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9" name="Rectangle 41"/>
          <p:cNvSpPr>
            <a:spLocks noChangeArrowheads="1"/>
          </p:cNvSpPr>
          <p:nvPr/>
        </p:nvSpPr>
        <p:spPr bwMode="auto">
          <a:xfrm>
            <a:off x="3500969" y="28247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auto">
          <a:xfrm>
            <a:off x="3500969" y="16817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4069294" y="20627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2621493" y="3666815"/>
            <a:ext cx="4159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375D2397-5567-4CDB-B704-FC0E45862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05372"/>
              </p:ext>
            </p:extLst>
          </p:nvPr>
        </p:nvGraphicFramePr>
        <p:xfrm>
          <a:off x="82682" y="4247495"/>
          <a:ext cx="5589698" cy="2529483"/>
        </p:xfrm>
        <a:graphic>
          <a:graphicData uri="http://schemas.openxmlformats.org/drawingml/2006/table">
            <a:tbl>
              <a:tblPr firstRow="1" bandRow="1"/>
              <a:tblGrid>
                <a:gridCol w="1482647">
                  <a:extLst>
                    <a:ext uri="{9D8B030D-6E8A-4147-A177-3AD203B41FA5}">
                      <a16:colId xmlns:a16="http://schemas.microsoft.com/office/drawing/2014/main" val="2756745497"/>
                    </a:ext>
                  </a:extLst>
                </a:gridCol>
                <a:gridCol w="2169763">
                  <a:extLst>
                    <a:ext uri="{9D8B030D-6E8A-4147-A177-3AD203B41FA5}">
                      <a16:colId xmlns:a16="http://schemas.microsoft.com/office/drawing/2014/main" val="3403445951"/>
                    </a:ext>
                  </a:extLst>
                </a:gridCol>
                <a:gridCol w="1937288">
                  <a:extLst>
                    <a:ext uri="{9D8B030D-6E8A-4147-A177-3AD203B41FA5}">
                      <a16:colId xmlns:a16="http://schemas.microsoft.com/office/drawing/2014/main" val="4120045820"/>
                    </a:ext>
                  </a:extLst>
                </a:gridCol>
              </a:tblGrid>
              <a:tr h="1929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DFA State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E-closure of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E-closure outcome states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184478"/>
                  </a:ext>
                </a:extLst>
              </a:tr>
              <a:tr h="1929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Rockwell" panose="02060603020205020403"/>
                        </a:rPr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Rockwell" panose="02060603020205020403"/>
                        </a:rPr>
                        <a:t>E-closure ({0})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Rockwell" panose="02060603020205020403"/>
                        </a:rPr>
                        <a:t>0,1,2,4,7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604811"/>
                  </a:ext>
                </a:extLst>
              </a:tr>
              <a:tr h="1929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E-closure ({3,8})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1,2,3,4,6,7,8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31269"/>
                  </a:ext>
                </a:extLst>
              </a:tr>
              <a:tr h="3859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E-closure ({5})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1,2,4,5,6,7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474152"/>
                  </a:ext>
                </a:extLst>
              </a:tr>
              <a:tr h="3859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E-closure({5,9})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54544"/>
                  </a:ext>
                </a:extLst>
              </a:tr>
              <a:tr h="3859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E-closure({5,10})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530240"/>
                  </a:ext>
                </a:extLst>
              </a:tr>
            </a:tbl>
          </a:graphicData>
        </a:graphic>
      </p:graphicFrame>
      <p:graphicFrame>
        <p:nvGraphicFramePr>
          <p:cNvPr id="44" name="Table 2">
            <a:extLst>
              <a:ext uri="{FF2B5EF4-FFF2-40B4-BE49-F238E27FC236}">
                <a16:creationId xmlns:a16="http://schemas.microsoft.com/office/drawing/2014/main" id="{2393D6BB-FBD9-428B-A471-13C7E5A5A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291324"/>
              </p:ext>
            </p:extLst>
          </p:nvPr>
        </p:nvGraphicFramePr>
        <p:xfrm>
          <a:off x="5821893" y="4163162"/>
          <a:ext cx="3239425" cy="2560235"/>
        </p:xfrm>
        <a:graphic>
          <a:graphicData uri="http://schemas.openxmlformats.org/drawingml/2006/table">
            <a:tbl>
              <a:tblPr firstRow="1" bandRow="1"/>
              <a:tblGrid>
                <a:gridCol w="1741280">
                  <a:extLst>
                    <a:ext uri="{9D8B030D-6E8A-4147-A177-3AD203B41FA5}">
                      <a16:colId xmlns:a16="http://schemas.microsoft.com/office/drawing/2014/main" val="4120045820"/>
                    </a:ext>
                  </a:extLst>
                </a:gridCol>
                <a:gridCol w="752119">
                  <a:extLst>
                    <a:ext uri="{9D8B030D-6E8A-4147-A177-3AD203B41FA5}">
                      <a16:colId xmlns:a16="http://schemas.microsoft.com/office/drawing/2014/main" val="1689113984"/>
                    </a:ext>
                  </a:extLst>
                </a:gridCol>
                <a:gridCol w="385804">
                  <a:extLst>
                    <a:ext uri="{9D8B030D-6E8A-4147-A177-3AD203B41FA5}">
                      <a16:colId xmlns:a16="http://schemas.microsoft.com/office/drawing/2014/main" val="3934725400"/>
                    </a:ext>
                  </a:extLst>
                </a:gridCol>
                <a:gridCol w="360222">
                  <a:extLst>
                    <a:ext uri="{9D8B030D-6E8A-4147-A177-3AD203B41FA5}">
                      <a16:colId xmlns:a16="http://schemas.microsoft.com/office/drawing/2014/main" val="1757394181"/>
                    </a:ext>
                  </a:extLst>
                </a:gridCol>
              </a:tblGrid>
              <a:tr h="6637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NFA States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DFA State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184478"/>
                  </a:ext>
                </a:extLst>
              </a:tr>
              <a:tr h="3792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0,1,2,4,7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386282"/>
                  </a:ext>
                </a:extLst>
              </a:tr>
              <a:tr h="3792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1,2,3,4,6,7,8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604811"/>
                  </a:ext>
                </a:extLst>
              </a:tr>
              <a:tr h="3792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1,2,4,5,6,7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474152"/>
                  </a:ext>
                </a:extLst>
              </a:tr>
              <a:tr h="3792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54544"/>
                  </a:ext>
                </a:extLst>
              </a:tr>
              <a:tr h="3792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530240"/>
                  </a:ext>
                </a:extLst>
              </a:tr>
            </a:tbl>
          </a:graphicData>
        </a:graphic>
      </p:graphicFrame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2697694" y="777556"/>
            <a:ext cx="4159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</p:spTree>
    <p:extLst>
      <p:ext uri="{BB962C8B-B14F-4D97-AF65-F5344CB8AC3E}">
        <p14:creationId xmlns:p14="http://schemas.microsoft.com/office/powerpoint/2010/main" val="655495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9656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6037" y="2404882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2704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988362" y="248108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8800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366436" y="2633482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1629212" y="1490483"/>
            <a:ext cx="2619375" cy="1166813"/>
          </a:xfrm>
          <a:custGeom>
            <a:avLst/>
            <a:gdLst>
              <a:gd name="T0" fmla="*/ 1471 w 1650"/>
              <a:gd name="T1" fmla="*/ 869 h 869"/>
              <a:gd name="T2" fmla="*/ 1539 w 1650"/>
              <a:gd name="T3" fmla="*/ 231 h 869"/>
              <a:gd name="T4" fmla="*/ 807 w 1650"/>
              <a:gd name="T5" fmla="*/ 1 h 869"/>
              <a:gd name="T6" fmla="*/ 101 w 1650"/>
              <a:gd name="T7" fmla="*/ 239 h 869"/>
              <a:gd name="T8" fmla="*/ 203 w 1650"/>
              <a:gd name="T9" fmla="*/ 852 h 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0"/>
              <a:gd name="T16" fmla="*/ 0 h 869"/>
              <a:gd name="T17" fmla="*/ 1650 w 1650"/>
              <a:gd name="T18" fmla="*/ 869 h 8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0" h="869">
                <a:moveTo>
                  <a:pt x="1471" y="869"/>
                </a:moveTo>
                <a:cubicBezTo>
                  <a:pt x="1482" y="763"/>
                  <a:pt x="1650" y="376"/>
                  <a:pt x="1539" y="231"/>
                </a:cubicBezTo>
                <a:cubicBezTo>
                  <a:pt x="1428" y="86"/>
                  <a:pt x="1047" y="0"/>
                  <a:pt x="807" y="1"/>
                </a:cubicBezTo>
                <a:cubicBezTo>
                  <a:pt x="567" y="2"/>
                  <a:pt x="202" y="97"/>
                  <a:pt x="101" y="239"/>
                </a:cubicBezTo>
                <a:cubicBezTo>
                  <a:pt x="0" y="381"/>
                  <a:pt x="182" y="724"/>
                  <a:pt x="203" y="852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2337236" y="17952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902762" y="248108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718237" y="324308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2718237" y="164288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1194236" y="2914470"/>
            <a:ext cx="3500438" cy="1166812"/>
          </a:xfrm>
          <a:custGeom>
            <a:avLst/>
            <a:gdLst>
              <a:gd name="T0" fmla="*/ 0 w 2205"/>
              <a:gd name="T1" fmla="*/ 0 h 828"/>
              <a:gd name="T2" fmla="*/ 324 w 2205"/>
              <a:gd name="T3" fmla="*/ 595 h 828"/>
              <a:gd name="T4" fmla="*/ 1107 w 2205"/>
              <a:gd name="T5" fmla="*/ 825 h 828"/>
              <a:gd name="T6" fmla="*/ 1915 w 2205"/>
              <a:gd name="T7" fmla="*/ 578 h 828"/>
              <a:gd name="T8" fmla="*/ 2205 w 2205"/>
              <a:gd name="T9" fmla="*/ 8 h 8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05"/>
              <a:gd name="T16" fmla="*/ 0 h 828"/>
              <a:gd name="T17" fmla="*/ 2205 w 2205"/>
              <a:gd name="T18" fmla="*/ 828 h 8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05" h="828">
                <a:moveTo>
                  <a:pt x="0" y="0"/>
                </a:moveTo>
                <a:cubicBezTo>
                  <a:pt x="54" y="99"/>
                  <a:pt x="140" y="458"/>
                  <a:pt x="324" y="595"/>
                </a:cubicBezTo>
                <a:cubicBezTo>
                  <a:pt x="508" y="732"/>
                  <a:pt x="842" y="828"/>
                  <a:pt x="1107" y="825"/>
                </a:cubicBezTo>
                <a:cubicBezTo>
                  <a:pt x="1372" y="822"/>
                  <a:pt x="1732" y="714"/>
                  <a:pt x="1915" y="578"/>
                </a:cubicBezTo>
                <a:cubicBezTo>
                  <a:pt x="2098" y="442"/>
                  <a:pt x="2145" y="127"/>
                  <a:pt x="2205" y="8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6833037" y="248108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3251636" y="17952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2337236" y="3395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3251636" y="3395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37088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46232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55376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4" name="Oval 25"/>
          <p:cNvSpPr>
            <a:spLocks noChangeArrowheads="1"/>
          </p:cNvSpPr>
          <p:nvPr/>
        </p:nvSpPr>
        <p:spPr bwMode="auto">
          <a:xfrm>
            <a:off x="64520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3560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V="1">
            <a:off x="2108636" y="210008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2642036" y="19476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3480236" y="293828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3480236" y="210008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2108636" y="286208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2642036" y="3547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40136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49280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58424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67568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8"/>
          <p:cNvSpPr>
            <a:spLocks noChangeArrowheads="1"/>
          </p:cNvSpPr>
          <p:nvPr/>
        </p:nvSpPr>
        <p:spPr bwMode="auto">
          <a:xfrm>
            <a:off x="1387912" y="23286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2149912" y="22524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2184837" y="27858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9" name="Rectangle 41"/>
          <p:cNvSpPr>
            <a:spLocks noChangeArrowheads="1"/>
          </p:cNvSpPr>
          <p:nvPr/>
        </p:nvSpPr>
        <p:spPr bwMode="auto">
          <a:xfrm>
            <a:off x="3521512" y="30906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auto">
          <a:xfrm>
            <a:off x="3521512" y="19476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4089837" y="23286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2718237" y="3938409"/>
            <a:ext cx="320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71" name="Oval 46">
            <a:extLst>
              <a:ext uri="{FF2B5EF4-FFF2-40B4-BE49-F238E27FC236}">
                <a16:creationId xmlns:a16="http://schemas.microsoft.com/office/drawing/2014/main" id="{5963E67E-3315-4A30-904A-B7263BE4C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985" y="5248888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2" name="Text Box 47">
            <a:extLst>
              <a:ext uri="{FF2B5EF4-FFF2-40B4-BE49-F238E27FC236}">
                <a16:creationId xmlns:a16="http://schemas.microsoft.com/office/drawing/2014/main" id="{60E21BB0-C553-4533-A847-C7E8A98C9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8386" y="5020288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73" name="Line 48">
            <a:extLst>
              <a:ext uri="{FF2B5EF4-FFF2-40B4-BE49-F238E27FC236}">
                <a16:creationId xmlns:a16="http://schemas.microsoft.com/office/drawing/2014/main" id="{0D5BC507-E7DA-4263-A4B1-EEF30D9AA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8385" y="5401288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val 49">
            <a:extLst>
              <a:ext uri="{FF2B5EF4-FFF2-40B4-BE49-F238E27FC236}">
                <a16:creationId xmlns:a16="http://schemas.microsoft.com/office/drawing/2014/main" id="{5D7C025D-8875-4984-9FEB-FD77F0338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385" y="5248888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5" name="Oval 50">
            <a:extLst>
              <a:ext uri="{FF2B5EF4-FFF2-40B4-BE49-F238E27FC236}">
                <a16:creationId xmlns:a16="http://schemas.microsoft.com/office/drawing/2014/main" id="{207A7197-95E4-4B35-B0E4-CC7921CD6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385" y="4334488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6" name="Oval 51">
            <a:extLst>
              <a:ext uri="{FF2B5EF4-FFF2-40B4-BE49-F238E27FC236}">
                <a16:creationId xmlns:a16="http://schemas.microsoft.com/office/drawing/2014/main" id="{B1A2507A-19C8-4E23-AEA5-805896B99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785" y="5248888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7" name="Oval 53">
            <a:extLst>
              <a:ext uri="{FF2B5EF4-FFF2-40B4-BE49-F238E27FC236}">
                <a16:creationId xmlns:a16="http://schemas.microsoft.com/office/drawing/2014/main" id="{9941E707-F3DF-41C9-B348-2621AF074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185" y="5248888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78" name="Line 54">
            <a:extLst>
              <a:ext uri="{FF2B5EF4-FFF2-40B4-BE49-F238E27FC236}">
                <a16:creationId xmlns:a16="http://schemas.microsoft.com/office/drawing/2014/main" id="{65358CBF-C80E-41C9-91C3-F751DEEFED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2785" y="5401288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Line 55">
            <a:extLst>
              <a:ext uri="{FF2B5EF4-FFF2-40B4-BE49-F238E27FC236}">
                <a16:creationId xmlns:a16="http://schemas.microsoft.com/office/drawing/2014/main" id="{C20391A7-0E62-4E92-B0C5-18B279608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7185" y="5401288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Line 56">
            <a:extLst>
              <a:ext uri="{FF2B5EF4-FFF2-40B4-BE49-F238E27FC236}">
                <a16:creationId xmlns:a16="http://schemas.microsoft.com/office/drawing/2014/main" id="{0D84F6F4-0803-468B-A59E-D2E7C34D46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1585" y="5401288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Line 57">
            <a:extLst>
              <a:ext uri="{FF2B5EF4-FFF2-40B4-BE49-F238E27FC236}">
                <a16:creationId xmlns:a16="http://schemas.microsoft.com/office/drawing/2014/main" id="{F653DA66-EAA7-465B-9DCA-8D1BED774DA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559985" y="4944088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Freeform 58">
            <a:extLst>
              <a:ext uri="{FF2B5EF4-FFF2-40B4-BE49-F238E27FC236}">
                <a16:creationId xmlns:a16="http://schemas.microsoft.com/office/drawing/2014/main" id="{408F64BB-ACE8-4747-89E5-2005D24FA58D}"/>
              </a:ext>
            </a:extLst>
          </p:cNvPr>
          <p:cNvSpPr>
            <a:spLocks/>
          </p:cNvSpPr>
          <p:nvPr/>
        </p:nvSpPr>
        <p:spPr bwMode="auto">
          <a:xfrm>
            <a:off x="6864786" y="3953489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Freeform 59">
            <a:extLst>
              <a:ext uri="{FF2B5EF4-FFF2-40B4-BE49-F238E27FC236}">
                <a16:creationId xmlns:a16="http://schemas.microsoft.com/office/drawing/2014/main" id="{4AEFCB8C-BBE6-45CF-A269-B14C73261795}"/>
              </a:ext>
            </a:extLst>
          </p:cNvPr>
          <p:cNvSpPr>
            <a:spLocks/>
          </p:cNvSpPr>
          <p:nvPr/>
        </p:nvSpPr>
        <p:spPr bwMode="auto">
          <a:xfrm flipH="1" flipV="1">
            <a:off x="6407585" y="5477488"/>
            <a:ext cx="457200" cy="457200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AutoShape 62">
            <a:extLst>
              <a:ext uri="{FF2B5EF4-FFF2-40B4-BE49-F238E27FC236}">
                <a16:creationId xmlns:a16="http://schemas.microsoft.com/office/drawing/2014/main" id="{134CDE26-0ACF-4C14-B125-EB9B49FE42A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58335" y="4594838"/>
            <a:ext cx="698500" cy="69850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lg" len="lg"/>
          </a:ln>
        </p:spPr>
      </p:cxnSp>
      <p:cxnSp>
        <p:nvCxnSpPr>
          <p:cNvPr id="85" name="AutoShape 63">
            <a:extLst>
              <a:ext uri="{FF2B5EF4-FFF2-40B4-BE49-F238E27FC236}">
                <a16:creationId xmlns:a16="http://schemas.microsoft.com/office/drawing/2014/main" id="{1BA75993-A3EA-4530-AAC3-8EB899954C0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972735" y="4594838"/>
            <a:ext cx="1612900" cy="67945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lg" len="lg"/>
          </a:ln>
        </p:spPr>
      </p:cxnSp>
      <p:cxnSp>
        <p:nvCxnSpPr>
          <p:cNvPr id="86" name="AutoShape 64">
            <a:extLst>
              <a:ext uri="{FF2B5EF4-FFF2-40B4-BE49-F238E27FC236}">
                <a16:creationId xmlns:a16="http://schemas.microsoft.com/office/drawing/2014/main" id="{7D1737B2-8025-4134-B063-1D4FF90C629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7801410" y="4680563"/>
            <a:ext cx="63500" cy="1720850"/>
          </a:xfrm>
          <a:prstGeom prst="curvedConnector3">
            <a:avLst>
              <a:gd name="adj1" fmla="val -330000"/>
            </a:avLst>
          </a:prstGeom>
          <a:noFill/>
          <a:ln w="25400">
            <a:solidFill>
              <a:sysClr val="windowText" lastClr="000000"/>
            </a:solidFill>
            <a:round/>
            <a:headEnd/>
            <a:tailEnd type="arrow" w="lg" len="lg"/>
          </a:ln>
        </p:spPr>
      </p:cxnSp>
      <p:cxnSp>
        <p:nvCxnSpPr>
          <p:cNvPr id="87" name="AutoShape 65">
            <a:extLst>
              <a:ext uri="{FF2B5EF4-FFF2-40B4-BE49-F238E27FC236}">
                <a16:creationId xmlns:a16="http://schemas.microsoft.com/office/drawing/2014/main" id="{0BE396D6-19CF-42C2-8303-F53A4F98952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321192" y="5160782"/>
            <a:ext cx="1587" cy="698500"/>
          </a:xfrm>
          <a:prstGeom prst="curvedConnector3">
            <a:avLst>
              <a:gd name="adj1" fmla="val 6699995"/>
            </a:avLst>
          </a:prstGeom>
          <a:noFill/>
          <a:ln w="25400">
            <a:solidFill>
              <a:sysClr val="windowText" lastClr="000000"/>
            </a:solidFill>
            <a:round/>
            <a:headEnd/>
            <a:tailEnd type="arrow" w="lg" len="lg"/>
          </a:ln>
        </p:spPr>
      </p:cxnSp>
      <p:sp>
        <p:nvSpPr>
          <p:cNvPr id="88" name="Text Box 66">
            <a:extLst>
              <a:ext uri="{FF2B5EF4-FFF2-40B4-BE49-F238E27FC236}">
                <a16:creationId xmlns:a16="http://schemas.microsoft.com/office/drawing/2014/main" id="{548F3593-98DA-4806-9B27-9BB356286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986" y="46392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9" name="Text Box 67">
            <a:extLst>
              <a:ext uri="{FF2B5EF4-FFF2-40B4-BE49-F238E27FC236}">
                <a16:creationId xmlns:a16="http://schemas.microsoft.com/office/drawing/2014/main" id="{4F2049A4-FE45-4002-BD4B-0B2978550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3386" y="5096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0" name="Text Box 68">
            <a:extLst>
              <a:ext uri="{FF2B5EF4-FFF2-40B4-BE49-F238E27FC236}">
                <a16:creationId xmlns:a16="http://schemas.microsoft.com/office/drawing/2014/main" id="{6E2075C3-30E0-42F5-BB88-E3ED5BDA0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786" y="4715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1" name="Text Box 70">
            <a:extLst>
              <a:ext uri="{FF2B5EF4-FFF2-40B4-BE49-F238E27FC236}">
                <a16:creationId xmlns:a16="http://schemas.microsoft.com/office/drawing/2014/main" id="{CB6B00F5-3413-4D51-B363-70CE66A1E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786" y="5096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2" name="Text Box 71">
            <a:extLst>
              <a:ext uri="{FF2B5EF4-FFF2-40B4-BE49-F238E27FC236}">
                <a16:creationId xmlns:a16="http://schemas.microsoft.com/office/drawing/2014/main" id="{08AFFC22-05B0-44DF-A6CD-D37006EDB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9186" y="57060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3" name="Text Box 72">
            <a:extLst>
              <a:ext uri="{FF2B5EF4-FFF2-40B4-BE49-F238E27FC236}">
                <a16:creationId xmlns:a16="http://schemas.microsoft.com/office/drawing/2014/main" id="{B56F6760-81E4-4AB2-9FEB-447DAB94B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8186" y="5477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4" name="Text Box 73">
            <a:extLst>
              <a:ext uri="{FF2B5EF4-FFF2-40B4-BE49-F238E27FC236}">
                <a16:creationId xmlns:a16="http://schemas.microsoft.com/office/drawing/2014/main" id="{E6CB9FBB-7069-4617-A689-9069F39A5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711" y="5858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5" name="Text Box 74">
            <a:extLst>
              <a:ext uri="{FF2B5EF4-FFF2-40B4-BE49-F238E27FC236}">
                <a16:creationId xmlns:a16="http://schemas.microsoft.com/office/drawing/2014/main" id="{590D11AC-64EA-45B9-99ED-986E65042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986" y="5096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6" name="Text Box 76">
            <a:extLst>
              <a:ext uri="{FF2B5EF4-FFF2-40B4-BE49-F238E27FC236}">
                <a16:creationId xmlns:a16="http://schemas.microsoft.com/office/drawing/2014/main" id="{A6C2FDA7-F666-4D70-9710-FE7BB492F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8911" y="4701201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7" name="Text Box 69">
            <a:extLst>
              <a:ext uri="{FF2B5EF4-FFF2-40B4-BE49-F238E27FC236}">
                <a16:creationId xmlns:a16="http://schemas.microsoft.com/office/drawing/2014/main" id="{CC61A26B-D0A2-4953-B258-72921D6D9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2553" y="3672943"/>
            <a:ext cx="327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graphicFrame>
        <p:nvGraphicFramePr>
          <p:cNvPr id="69" name="Table 2">
            <a:extLst>
              <a:ext uri="{FF2B5EF4-FFF2-40B4-BE49-F238E27FC236}">
                <a16:creationId xmlns:a16="http://schemas.microsoft.com/office/drawing/2014/main" id="{2FA75C32-2061-40B2-8237-20DAF5A1A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675093"/>
              </p:ext>
            </p:extLst>
          </p:nvPr>
        </p:nvGraphicFramePr>
        <p:xfrm>
          <a:off x="-1" y="4499588"/>
          <a:ext cx="4694675" cy="2468880"/>
        </p:xfrm>
        <a:graphic>
          <a:graphicData uri="http://schemas.openxmlformats.org/drawingml/2006/table">
            <a:tbl>
              <a:tblPr firstRow="1" bandRow="1"/>
              <a:tblGrid>
                <a:gridCol w="2060127">
                  <a:extLst>
                    <a:ext uri="{9D8B030D-6E8A-4147-A177-3AD203B41FA5}">
                      <a16:colId xmlns:a16="http://schemas.microsoft.com/office/drawing/2014/main" val="4120045820"/>
                    </a:ext>
                  </a:extLst>
                </a:gridCol>
                <a:gridCol w="1022860">
                  <a:extLst>
                    <a:ext uri="{9D8B030D-6E8A-4147-A177-3AD203B41FA5}">
                      <a16:colId xmlns:a16="http://schemas.microsoft.com/office/drawing/2014/main" val="1689113984"/>
                    </a:ext>
                  </a:extLst>
                </a:gridCol>
                <a:gridCol w="783246">
                  <a:extLst>
                    <a:ext uri="{9D8B030D-6E8A-4147-A177-3AD203B41FA5}">
                      <a16:colId xmlns:a16="http://schemas.microsoft.com/office/drawing/2014/main" val="3934725400"/>
                    </a:ext>
                  </a:extLst>
                </a:gridCol>
                <a:gridCol w="828442">
                  <a:extLst>
                    <a:ext uri="{9D8B030D-6E8A-4147-A177-3AD203B41FA5}">
                      <a16:colId xmlns:a16="http://schemas.microsoft.com/office/drawing/2014/main" val="1757394181"/>
                    </a:ext>
                  </a:extLst>
                </a:gridCol>
              </a:tblGrid>
              <a:tr h="5971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NFA State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DFA State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184478"/>
                  </a:ext>
                </a:extLst>
              </a:tr>
              <a:tr h="3412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0,1,2,4,7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386282"/>
                  </a:ext>
                </a:extLst>
              </a:tr>
              <a:tr h="3412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1,2,3,4,6,7,8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604811"/>
                  </a:ext>
                </a:extLst>
              </a:tr>
              <a:tr h="3412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1,2,4,5,6,7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474152"/>
                  </a:ext>
                </a:extLst>
              </a:tr>
              <a:tr h="3412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54544"/>
                  </a:ext>
                </a:extLst>
              </a:tr>
              <a:tr h="3412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530240"/>
                  </a:ext>
                </a:extLst>
              </a:tr>
            </a:tbl>
          </a:graphicData>
        </a:graphic>
      </p:graphicFrame>
      <p:sp>
        <p:nvSpPr>
          <p:cNvPr id="70" name="Rectangle 45">
            <a:extLst>
              <a:ext uri="{FF2B5EF4-FFF2-40B4-BE49-F238E27FC236}">
                <a16:creationId xmlns:a16="http://schemas.microsoft.com/office/drawing/2014/main" id="{9CA2F759-8E88-4D0C-A0BC-188C7E974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8237" y="1052660"/>
            <a:ext cx="320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A63F6F58-DCAB-4319-AD1E-AAB769E0AA92}"/>
              </a:ext>
            </a:extLst>
          </p:cNvPr>
          <p:cNvSpPr txBox="1">
            <a:spLocks/>
          </p:cNvSpPr>
          <p:nvPr/>
        </p:nvSpPr>
        <p:spPr>
          <a:xfrm>
            <a:off x="335494" y="538775"/>
            <a:ext cx="6834092" cy="55640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Subset Construction Method (Example-1 Cont.)   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310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Method (Exercise 1)</a:t>
            </a:r>
            <a:endParaRPr lang="x-none" dirty="0"/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2CB195A3-D06A-40EC-A830-9C8A5DCAA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41" y="2483642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4ED492E9-8869-469C-8F39-E55417D21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42" y="233124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B3AF7241-48E7-4C6F-8FB9-B7C33BA90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41" y="248364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E65DF564-B428-4BE1-A53D-752ACE6CAD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2241" y="2636042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B5322E87-6895-4CE5-821F-E88980912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41" y="3398042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6</a:t>
            </a: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956B97BB-CAFC-4FE2-80A3-04D408F7C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42" y="3231355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5B8E9EA0-07EE-4E7B-BBD0-45C8F3FCD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41" y="338375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A9DFD011-453C-450C-94CE-5586F693A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2241" y="3536155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80B5A98B-2F53-4CDD-911F-3C3118DFD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7841" y="3536155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403C0383-6498-4F23-8C5B-4B3539A1D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41" y="339804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93B8C435-CA51-4F56-9720-0DCD22B6D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41" y="339804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9FDE203C-95AA-4747-8171-B13B1A73C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842" y="324564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id="{BCDC1D3D-9C85-4B54-9164-0B6A6517CE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6641" y="3550442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D3BB592F-7FE3-4D88-A288-D4E93615F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242" y="324564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2B848467-F8CD-402F-A491-6090DE4931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1041" y="3550442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8">
            <a:extLst>
              <a:ext uri="{FF2B5EF4-FFF2-40B4-BE49-F238E27FC236}">
                <a16:creationId xmlns:a16="http://schemas.microsoft.com/office/drawing/2014/main" id="{8CE4859C-6AE8-4907-894F-B29757C97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41" y="4312442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8</a:t>
            </a:r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89CDF5F1-1F7E-439D-84F8-BB993F9CF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42" y="4402930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E09E3188-5228-4018-8B9A-C8B6CAFC1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41" y="431244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25" name="Line 21">
            <a:extLst>
              <a:ext uri="{FF2B5EF4-FFF2-40B4-BE49-F238E27FC236}">
                <a16:creationId xmlns:a16="http://schemas.microsoft.com/office/drawing/2014/main" id="{8B689412-FF43-40D3-BD65-8C86A03D4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2241" y="4464842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2">
            <a:extLst>
              <a:ext uri="{FF2B5EF4-FFF2-40B4-BE49-F238E27FC236}">
                <a16:creationId xmlns:a16="http://schemas.microsoft.com/office/drawing/2014/main" id="{AB32B7DD-CBA6-414A-8953-41EFB8418F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1641" y="2712242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23">
            <a:extLst>
              <a:ext uri="{FF2B5EF4-FFF2-40B4-BE49-F238E27FC236}">
                <a16:creationId xmlns:a16="http://schemas.microsoft.com/office/drawing/2014/main" id="{B86C3919-FB99-460A-BBDA-8CB2FA907E7C}"/>
              </a:ext>
            </a:extLst>
          </p:cNvPr>
          <p:cNvSpPr>
            <a:spLocks/>
          </p:cNvSpPr>
          <p:nvPr/>
        </p:nvSpPr>
        <p:spPr bwMode="auto">
          <a:xfrm>
            <a:off x="3557617" y="3921918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4">
            <a:extLst>
              <a:ext uri="{FF2B5EF4-FFF2-40B4-BE49-F238E27FC236}">
                <a16:creationId xmlns:a16="http://schemas.microsoft.com/office/drawing/2014/main" id="{A4214750-3559-4668-BFE3-03B6C3A6FCF1}"/>
              </a:ext>
            </a:extLst>
          </p:cNvPr>
          <p:cNvSpPr>
            <a:spLocks/>
          </p:cNvSpPr>
          <p:nvPr/>
        </p:nvSpPr>
        <p:spPr bwMode="auto">
          <a:xfrm>
            <a:off x="4494242" y="3931443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5">
            <a:extLst>
              <a:ext uri="{FF2B5EF4-FFF2-40B4-BE49-F238E27FC236}">
                <a16:creationId xmlns:a16="http://schemas.microsoft.com/office/drawing/2014/main" id="{433249CB-EEF2-4216-819D-C18724A34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42" y="362664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sp>
        <p:nvSpPr>
          <p:cNvPr id="30" name="Text Box 26">
            <a:extLst>
              <a:ext uri="{FF2B5EF4-FFF2-40B4-BE49-F238E27FC236}">
                <a16:creationId xmlns:a16="http://schemas.microsoft.com/office/drawing/2014/main" id="{3EF8C181-B1CD-4EAA-B8CB-C8C8BDE7F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6642" y="3640930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31" name="Oval 27">
            <a:extLst>
              <a:ext uri="{FF2B5EF4-FFF2-40B4-BE49-F238E27FC236}">
                <a16:creationId xmlns:a16="http://schemas.microsoft.com/office/drawing/2014/main" id="{FD38442D-A467-4A7A-A468-83B056168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41" y="339804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0</a:t>
            </a:r>
          </a:p>
        </p:txBody>
      </p:sp>
      <p:sp>
        <p:nvSpPr>
          <p:cNvPr id="32" name="Line 28">
            <a:extLst>
              <a:ext uri="{FF2B5EF4-FFF2-40B4-BE49-F238E27FC236}">
                <a16:creationId xmlns:a16="http://schemas.microsoft.com/office/drawing/2014/main" id="{1DC7018D-1461-4D20-8423-DF43D8D70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1641" y="3702842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29">
            <a:extLst>
              <a:ext uri="{FF2B5EF4-FFF2-40B4-BE49-F238E27FC236}">
                <a16:creationId xmlns:a16="http://schemas.microsoft.com/office/drawing/2014/main" id="{D3E067A2-3089-4A20-ACE7-DA52A522C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3441" y="3536155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30">
            <a:extLst>
              <a:ext uri="{FF2B5EF4-FFF2-40B4-BE49-F238E27FC236}">
                <a16:creationId xmlns:a16="http://schemas.microsoft.com/office/drawing/2014/main" id="{655DF9FF-7E45-43B0-B5BF-9B035F686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42" y="3169442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5D5C4C3F-37EC-4EE7-8309-3BB8D726F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42" y="385524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657F763D-FF66-46EF-93B3-B6AFD45F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42" y="316944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F34ACD56-DF34-4E03-A98E-9547175C0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917" y="2726530"/>
            <a:ext cx="339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54D13-EF0D-4357-AC69-342A420E95E8}"/>
              </a:ext>
            </a:extLst>
          </p:cNvPr>
          <p:cNvSpPr txBox="1"/>
          <p:nvPr/>
        </p:nvSpPr>
        <p:spPr>
          <a:xfrm>
            <a:off x="3713554" y="198479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NFA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5B277EC-4D4E-493A-B84F-6F74A8F25FE0}"/>
              </a:ext>
            </a:extLst>
          </p:cNvPr>
          <p:cNvSpPr txBox="1"/>
          <p:nvPr/>
        </p:nvSpPr>
        <p:spPr>
          <a:xfrm>
            <a:off x="2817842" y="5346976"/>
            <a:ext cx="392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Converted DFA in the next Slide</a:t>
            </a:r>
          </a:p>
        </p:txBody>
      </p:sp>
      <p:sp>
        <p:nvSpPr>
          <p:cNvPr id="38" name="Text Box 65">
            <a:extLst>
              <a:ext uri="{FF2B5EF4-FFF2-40B4-BE49-F238E27FC236}">
                <a16:creationId xmlns:a16="http://schemas.microsoft.com/office/drawing/2014/main" id="{0E509DA3-7991-D14E-A46A-9CF95A7B8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4246" y="2435245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a</a:t>
            </a:r>
            <a:r>
              <a:rPr lang="en-US" i="1" baseline="-25000" dirty="0"/>
              <a:t>1</a:t>
            </a:r>
            <a:endParaRPr lang="en-US" i="1" dirty="0"/>
          </a:p>
        </p:txBody>
      </p:sp>
      <p:sp>
        <p:nvSpPr>
          <p:cNvPr id="39" name="Text Box 65">
            <a:extLst>
              <a:ext uri="{FF2B5EF4-FFF2-40B4-BE49-F238E27FC236}">
                <a16:creationId xmlns:a16="http://schemas.microsoft.com/office/drawing/2014/main" id="{1ACB2AB7-9D1F-0A4F-B5DB-AD35BEEE7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1308" y="3382347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a</a:t>
            </a:r>
            <a:r>
              <a:rPr lang="en-US" i="1" baseline="-25000" dirty="0"/>
              <a:t>2</a:t>
            </a:r>
            <a:endParaRPr lang="en-US" i="1" dirty="0"/>
          </a:p>
        </p:txBody>
      </p:sp>
      <p:sp>
        <p:nvSpPr>
          <p:cNvPr id="40" name="Text Box 65">
            <a:extLst>
              <a:ext uri="{FF2B5EF4-FFF2-40B4-BE49-F238E27FC236}">
                <a16:creationId xmlns:a16="http://schemas.microsoft.com/office/drawing/2014/main" id="{F1C718DC-0F1E-A74D-A74F-23B4F91EE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445" y="4249757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a</a:t>
            </a:r>
            <a:r>
              <a:rPr lang="en-US" i="1" baseline="-25000" dirty="0"/>
              <a:t>3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13502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Method (Exercise 1)</a:t>
            </a:r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54D13-EF0D-4357-AC69-342A420E95E8}"/>
              </a:ext>
            </a:extLst>
          </p:cNvPr>
          <p:cNvSpPr txBox="1"/>
          <p:nvPr/>
        </p:nvSpPr>
        <p:spPr>
          <a:xfrm>
            <a:off x="3713554" y="209325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DFA</a:t>
            </a:r>
          </a:p>
        </p:txBody>
      </p:sp>
      <p:sp>
        <p:nvSpPr>
          <p:cNvPr id="41" name="Oval 38">
            <a:extLst>
              <a:ext uri="{FF2B5EF4-FFF2-40B4-BE49-F238E27FC236}">
                <a16:creationId xmlns:a16="http://schemas.microsoft.com/office/drawing/2014/main" id="{80294D8B-F832-48B2-AFF5-E0BC9392E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8931" y="39929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5E8ABE58-44F3-4302-856C-1238644ACD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331" y="4131026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9FEF5CBA-2393-4064-A4BC-64BD55A93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132" y="3764313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44" name="Line 41">
            <a:extLst>
              <a:ext uri="{FF2B5EF4-FFF2-40B4-BE49-F238E27FC236}">
                <a16:creationId xmlns:a16="http://schemas.microsoft.com/office/drawing/2014/main" id="{6163BB32-9F64-454F-AFB6-0751180478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5731" y="33833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202A4881-DCBA-4C92-9DFA-943AB20A3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3732" y="45263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sp>
        <p:nvSpPr>
          <p:cNvPr id="46" name="Oval 43">
            <a:extLst>
              <a:ext uri="{FF2B5EF4-FFF2-40B4-BE49-F238E27FC236}">
                <a16:creationId xmlns:a16="http://schemas.microsoft.com/office/drawing/2014/main" id="{9F182CBA-658F-4519-82F3-0B32D5FC9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331" y="39929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D</a:t>
            </a:r>
          </a:p>
        </p:txBody>
      </p:sp>
      <p:sp>
        <p:nvSpPr>
          <p:cNvPr id="47" name="Text Box 44">
            <a:extLst>
              <a:ext uri="{FF2B5EF4-FFF2-40B4-BE49-F238E27FC236}">
                <a16:creationId xmlns:a16="http://schemas.microsoft.com/office/drawing/2014/main" id="{1E2D7C62-9DAA-47DA-93EE-0A24FC1DB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332" y="46787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48" name="Line 45">
            <a:extLst>
              <a:ext uri="{FF2B5EF4-FFF2-40B4-BE49-F238E27FC236}">
                <a16:creationId xmlns:a16="http://schemas.microsoft.com/office/drawing/2014/main" id="{081CEC15-3618-4784-9103-EC6BABBC3E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7531" y="3307113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46">
            <a:extLst>
              <a:ext uri="{FF2B5EF4-FFF2-40B4-BE49-F238E27FC236}">
                <a16:creationId xmlns:a16="http://schemas.microsoft.com/office/drawing/2014/main" id="{DBFC65B5-36C2-4396-ABA2-27638C2B9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3732" y="33833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50" name="Freeform 47">
            <a:extLst>
              <a:ext uri="{FF2B5EF4-FFF2-40B4-BE49-F238E27FC236}">
                <a16:creationId xmlns:a16="http://schemas.microsoft.com/office/drawing/2014/main" id="{D52114FD-0FD0-49F6-9CB1-055DF7BB2404}"/>
              </a:ext>
            </a:extLst>
          </p:cNvPr>
          <p:cNvSpPr>
            <a:spLocks/>
          </p:cNvSpPr>
          <p:nvPr/>
        </p:nvSpPr>
        <p:spPr bwMode="auto">
          <a:xfrm>
            <a:off x="4015732" y="2683227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49">
            <a:extLst>
              <a:ext uri="{FF2B5EF4-FFF2-40B4-BE49-F238E27FC236}">
                <a16:creationId xmlns:a16="http://schemas.microsoft.com/office/drawing/2014/main" id="{A5E13B72-13F0-4853-AEB3-C15C48C1C563}"/>
              </a:ext>
            </a:extLst>
          </p:cNvPr>
          <p:cNvSpPr>
            <a:spLocks/>
          </p:cNvSpPr>
          <p:nvPr/>
        </p:nvSpPr>
        <p:spPr bwMode="auto">
          <a:xfrm>
            <a:off x="3993507" y="3602389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50">
            <a:extLst>
              <a:ext uri="{FF2B5EF4-FFF2-40B4-BE49-F238E27FC236}">
                <a16:creationId xmlns:a16="http://schemas.microsoft.com/office/drawing/2014/main" id="{1E18952F-46D8-4BBD-9577-2838BADBE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8132" y="33071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sp>
        <p:nvSpPr>
          <p:cNvPr id="53" name="Line 51">
            <a:extLst>
              <a:ext uri="{FF2B5EF4-FFF2-40B4-BE49-F238E27FC236}">
                <a16:creationId xmlns:a16="http://schemas.microsoft.com/office/drawing/2014/main" id="{E14FACDF-8B74-448C-893B-E02395A69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7531" y="4297713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52">
            <a:extLst>
              <a:ext uri="{FF2B5EF4-FFF2-40B4-BE49-F238E27FC236}">
                <a16:creationId xmlns:a16="http://schemas.microsoft.com/office/drawing/2014/main" id="{CCEF53C2-6330-431E-B47D-19EA6E5CC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0932" y="35357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55" name="Line 53">
            <a:extLst>
              <a:ext uri="{FF2B5EF4-FFF2-40B4-BE49-F238E27FC236}">
                <a16:creationId xmlns:a16="http://schemas.microsoft.com/office/drawing/2014/main" id="{A0203994-6DFB-49B0-9B2D-706D39C69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8131" y="49835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4">
            <a:extLst>
              <a:ext uri="{FF2B5EF4-FFF2-40B4-BE49-F238E27FC236}">
                <a16:creationId xmlns:a16="http://schemas.microsoft.com/office/drawing/2014/main" id="{44BB05BF-944C-4E79-BC15-BA5D0EF7A4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531" y="49835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55">
            <a:extLst>
              <a:ext uri="{FF2B5EF4-FFF2-40B4-BE49-F238E27FC236}">
                <a16:creationId xmlns:a16="http://schemas.microsoft.com/office/drawing/2014/main" id="{7928D4BF-B7F9-40B7-934E-466DADEBA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8732" y="46787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58" name="Oval 56">
            <a:extLst>
              <a:ext uri="{FF2B5EF4-FFF2-40B4-BE49-F238E27FC236}">
                <a16:creationId xmlns:a16="http://schemas.microsoft.com/office/drawing/2014/main" id="{908FD2EF-A26C-4C4E-A86E-6379D9C43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331" y="4831113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9" name="Oval 57">
            <a:extLst>
              <a:ext uri="{FF2B5EF4-FFF2-40B4-BE49-F238E27FC236}">
                <a16:creationId xmlns:a16="http://schemas.microsoft.com/office/drawing/2014/main" id="{D7C6C07C-1688-4A83-89C0-78AF5C01A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331" y="3078513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60" name="Oval 58">
            <a:extLst>
              <a:ext uri="{FF2B5EF4-FFF2-40B4-BE49-F238E27FC236}">
                <a16:creationId xmlns:a16="http://schemas.microsoft.com/office/drawing/2014/main" id="{64F38B13-AB63-43B6-A8AD-25828BAF0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7731" y="4831113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61" name="Oval 59">
            <a:extLst>
              <a:ext uri="{FF2B5EF4-FFF2-40B4-BE49-F238E27FC236}">
                <a16:creationId xmlns:a16="http://schemas.microsoft.com/office/drawing/2014/main" id="{B592DFA1-2512-4927-AE73-AD070308C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131" y="4831113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62" name="Line 60">
            <a:extLst>
              <a:ext uri="{FF2B5EF4-FFF2-40B4-BE49-F238E27FC236}">
                <a16:creationId xmlns:a16="http://schemas.microsoft.com/office/drawing/2014/main" id="{FDF2D4A4-E633-4F1C-97B2-6BD160CB0C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5731" y="42977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61">
            <a:extLst>
              <a:ext uri="{FF2B5EF4-FFF2-40B4-BE49-F238E27FC236}">
                <a16:creationId xmlns:a16="http://schemas.microsoft.com/office/drawing/2014/main" id="{EFEB6813-DA4C-41E3-B6DD-5C303DD46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0932" y="4464401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cxnSp>
        <p:nvCxnSpPr>
          <p:cNvPr id="64" name="AutoShape 62">
            <a:extLst>
              <a:ext uri="{FF2B5EF4-FFF2-40B4-BE49-F238E27FC236}">
                <a16:creationId xmlns:a16="http://schemas.microsoft.com/office/drawing/2014/main" id="{66BA2577-9045-4A66-ADD1-DDD7ABB5CCF7}"/>
              </a:ext>
            </a:extLst>
          </p:cNvPr>
          <p:cNvCxnSpPr>
            <a:cxnSpLocks noChangeShapeType="1"/>
            <a:stCxn id="61" idx="0"/>
            <a:endCxn id="59" idx="6"/>
          </p:cNvCxnSpPr>
          <p:nvPr/>
        </p:nvCxnSpPr>
        <p:spPr bwMode="auto">
          <a:xfrm rot="5400000" flipH="1">
            <a:off x="4225281" y="3192813"/>
            <a:ext cx="1581150" cy="165735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  <p:sp>
        <p:nvSpPr>
          <p:cNvPr id="65" name="Text Box 63">
            <a:extLst>
              <a:ext uri="{FF2B5EF4-FFF2-40B4-BE49-F238E27FC236}">
                <a16:creationId xmlns:a16="http://schemas.microsoft.com/office/drawing/2014/main" id="{34325E9F-2A43-4EC6-9985-B77EC2967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332" y="35357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66" name="Text Box 65">
            <a:extLst>
              <a:ext uri="{FF2B5EF4-FFF2-40B4-BE49-F238E27FC236}">
                <a16:creationId xmlns:a16="http://schemas.microsoft.com/office/drawing/2014/main" id="{9F43624D-0E06-4434-929F-ABCCC879A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4969" y="2849913"/>
            <a:ext cx="3978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a</a:t>
            </a:r>
            <a:r>
              <a:rPr lang="en-US" baseline="-25000" dirty="0"/>
              <a:t>3</a:t>
            </a:r>
            <a:endParaRPr lang="en-US" i="1" dirty="0"/>
          </a:p>
        </p:txBody>
      </p:sp>
      <p:sp>
        <p:nvSpPr>
          <p:cNvPr id="67" name="Text Box 37">
            <a:extLst>
              <a:ext uri="{FF2B5EF4-FFF2-40B4-BE49-F238E27FC236}">
                <a16:creationId xmlns:a16="http://schemas.microsoft.com/office/drawing/2014/main" id="{FB7EC86B-E223-4E72-B263-18AE698C9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2420" y="3129650"/>
            <a:ext cx="144789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Dstates</a:t>
            </a:r>
            <a:br>
              <a:rPr lang="en-US"/>
            </a:br>
            <a:r>
              <a:rPr lang="en-US"/>
              <a:t>A = {0,1,3,7}</a:t>
            </a:r>
            <a:br>
              <a:rPr lang="en-US"/>
            </a:br>
            <a:r>
              <a:rPr lang="en-US"/>
              <a:t>B = {2,4,7}</a:t>
            </a:r>
            <a:br>
              <a:rPr lang="en-US"/>
            </a:br>
            <a:r>
              <a:rPr lang="en-US"/>
              <a:t>C = {8}</a:t>
            </a:r>
            <a:br>
              <a:rPr lang="en-US"/>
            </a:br>
            <a:r>
              <a:rPr lang="en-US"/>
              <a:t>D = {7}</a:t>
            </a:r>
            <a:br>
              <a:rPr lang="en-US"/>
            </a:br>
            <a:r>
              <a:rPr lang="en-US"/>
              <a:t>E = {5,8}</a:t>
            </a:r>
            <a:br>
              <a:rPr lang="en-US"/>
            </a:br>
            <a:r>
              <a:rPr lang="en-US"/>
              <a:t>F = {6,8}</a:t>
            </a:r>
          </a:p>
        </p:txBody>
      </p:sp>
    </p:spTree>
    <p:extLst>
      <p:ext uri="{BB962C8B-B14F-4D97-AF65-F5344CB8AC3E}">
        <p14:creationId xmlns:p14="http://schemas.microsoft.com/office/powerpoint/2010/main" val="1092703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4EAB67-C3F3-4D67-BA3F-E9909E801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946" y="1310531"/>
            <a:ext cx="5356533" cy="268868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3A3C2BC-E974-43C9-B85B-5E7AE7C26D78}"/>
              </a:ext>
            </a:extLst>
          </p:cNvPr>
          <p:cNvSpPr txBox="1">
            <a:spLocks/>
          </p:cNvSpPr>
          <p:nvPr/>
        </p:nvSpPr>
        <p:spPr>
          <a:xfrm>
            <a:off x="0" y="731162"/>
            <a:ext cx="7637433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Clr>
                <a:prstClr val="white">
                  <a:lumMod val="65000"/>
                </a:prstClr>
              </a:buClr>
              <a:buNone/>
            </a:pPr>
            <a:r>
              <a:rPr lang="en-US" sz="2600" b="1" dirty="0">
                <a:solidFill>
                  <a:schemeClr val="tx1"/>
                </a:solidFill>
              </a:rPr>
              <a:t>NFA to DFA / Subset Construction Method (Exercise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7" name="Picture 4" descr="dfa">
            <a:extLst>
              <a:ext uri="{FF2B5EF4-FFF2-40B4-BE49-F238E27FC236}">
                <a16:creationId xmlns:a16="http://schemas.microsoft.com/office/drawing/2014/main" id="{1EA6106E-CBF4-4E01-B3BA-A171320B6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6585" y="4085174"/>
            <a:ext cx="6061256" cy="2688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022DEF-8F48-4E28-910B-919BAB7216BF}"/>
              </a:ext>
            </a:extLst>
          </p:cNvPr>
          <p:cNvSpPr txBox="1"/>
          <p:nvPr/>
        </p:nvSpPr>
        <p:spPr>
          <a:xfrm>
            <a:off x="194179" y="2199588"/>
            <a:ext cx="85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9DF351-D67E-40E2-B1D8-210338A0245F}"/>
              </a:ext>
            </a:extLst>
          </p:cNvPr>
          <p:cNvSpPr txBox="1"/>
          <p:nvPr/>
        </p:nvSpPr>
        <p:spPr>
          <a:xfrm>
            <a:off x="194179" y="5244852"/>
            <a:ext cx="852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DFA</a:t>
            </a:r>
          </a:p>
          <a:p>
            <a:r>
              <a:rPr lang="en-US" dirty="0"/>
              <a:t>Hints</a:t>
            </a:r>
          </a:p>
        </p:txBody>
      </p:sp>
    </p:spTree>
    <p:extLst>
      <p:ext uri="{BB962C8B-B14F-4D97-AF65-F5344CB8AC3E}">
        <p14:creationId xmlns:p14="http://schemas.microsoft.com/office/powerpoint/2010/main" val="2782661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Deterministic Finite Machine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DFA DESIGN</a:t>
            </a:r>
            <a:endParaRPr lang="x-none" dirty="0"/>
          </a:p>
        </p:txBody>
      </p:sp>
      <p:sp>
        <p:nvSpPr>
          <p:cNvPr id="68" name="Rectangle 3">
            <a:extLst>
              <a:ext uri="{FF2B5EF4-FFF2-40B4-BE49-F238E27FC236}">
                <a16:creationId xmlns:a16="http://schemas.microsoft.com/office/drawing/2014/main" id="{CE913A2E-C402-49BB-AD51-D89D01D24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2214007"/>
            <a:ext cx="8839200" cy="344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3492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</a:defRPr>
            </a:lvl2pPr>
            <a:lvl3pPr marL="1255713" indent="-3365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+mn-lt"/>
              </a:defRPr>
            </a:lvl3pPr>
            <a:lvl4pPr marL="1714500" indent="-341313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+mn-lt"/>
              </a:defRPr>
            </a:lvl4pPr>
            <a:lvl5pPr marL="21701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5pPr>
            <a:lvl6pPr marL="26273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6pPr>
            <a:lvl7pPr marL="30845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7pPr>
            <a:lvl8pPr marL="35417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8pPr>
            <a:lvl9pPr marL="39989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 finite automaton is a 5-tuple (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l-G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), where 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is a finite set called the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states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l-G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Σ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 is a finite set called the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alphabet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,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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 </a:t>
            </a:r>
            <a:r>
              <a:rPr kumimoji="0" lang="el-G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Σ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is the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transition function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is the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start state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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is the set of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accept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final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states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If A is the set of all strings that a machine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accepts, we say that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is the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language of machine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and write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)=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M recognizes A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or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M accepts A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5088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729" y="2821478"/>
            <a:ext cx="7754112" cy="484632"/>
          </a:xfrm>
        </p:spPr>
        <p:txBody>
          <a:bodyPr/>
          <a:lstStyle/>
          <a:p>
            <a:r>
              <a:rPr lang="en-US" dirty="0"/>
              <a:t>DFA DESIGN</a:t>
            </a:r>
            <a:endParaRPr lang="x-none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5F33D18E-EC1B-487F-9381-8EB74C19B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4" y="3021014"/>
            <a:ext cx="8788400" cy="391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3492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</a:defRPr>
            </a:lvl2pPr>
            <a:lvl3pPr marL="1255713" indent="-3365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+mn-lt"/>
              </a:defRPr>
            </a:lvl3pPr>
            <a:lvl4pPr marL="1714500" indent="-341313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+mn-lt"/>
              </a:defRPr>
            </a:lvl4pPr>
            <a:lvl5pPr marL="21701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5pPr>
            <a:lvl6pPr marL="26273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6pPr>
            <a:lvl7pPr marL="30845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7pPr>
            <a:lvl8pPr marL="35417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8pPr>
            <a:lvl9pPr marL="39989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1313" marR="0" lvl="0" indent="-341313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(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l-G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), where – </a:t>
            </a:r>
          </a:p>
          <a:p>
            <a:pPr marL="804863" marR="0" lvl="1" indent="-3492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Q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{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, q</a:t>
            </a:r>
            <a:r>
              <a:rPr kumimoji="0" lang="en-US" alt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, q</a:t>
            </a:r>
            <a:r>
              <a:rPr kumimoji="0" lang="en-US" alt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},</a:t>
            </a:r>
          </a:p>
          <a:p>
            <a:pPr marL="804863" marR="0" lvl="1" indent="-3492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0" lang="el-G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Σ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 = {0, 1},</a:t>
            </a:r>
          </a:p>
          <a:p>
            <a:pPr marL="804863" marR="0" lvl="1" indent="-3492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 is describe as –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sz="2200" kern="0" baseline="-2500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= q</a:t>
            </a:r>
            <a:r>
              <a:rPr lang="en-US" altLang="en-US" sz="2200" kern="0" baseline="-2500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F = </a:t>
            </a:r>
            <a:r>
              <a:rPr lang="en-US" altLang="en-US" sz="2200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{</a:t>
            </a: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sz="2200" kern="0" baseline="-2500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200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}</a:t>
            </a: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marL="1255713" marR="0" lvl="2" indent="-3365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35" name="Group 4">
            <a:extLst>
              <a:ext uri="{FF2B5EF4-FFF2-40B4-BE49-F238E27FC236}">
                <a16:creationId xmlns:a16="http://schemas.microsoft.com/office/drawing/2014/main" id="{B971BB46-F060-4ABA-9EC6-1AEA32AAE42A}"/>
              </a:ext>
            </a:extLst>
          </p:cNvPr>
          <p:cNvGrpSpPr>
            <a:grpSpLocks/>
          </p:cNvGrpSpPr>
          <p:nvPr/>
        </p:nvGrpSpPr>
        <p:grpSpPr bwMode="auto">
          <a:xfrm>
            <a:off x="4341812" y="1984376"/>
            <a:ext cx="4713287" cy="1522413"/>
            <a:chOff x="110" y="423"/>
            <a:chExt cx="2969" cy="959"/>
          </a:xfrm>
        </p:grpSpPr>
        <p:sp>
          <p:nvSpPr>
            <p:cNvPr id="36" name="Arc 5">
              <a:extLst>
                <a:ext uri="{FF2B5EF4-FFF2-40B4-BE49-F238E27FC236}">
                  <a16:creationId xmlns:a16="http://schemas.microsoft.com/office/drawing/2014/main" id="{E71E88AB-ACDF-4A29-9568-D86A25CA59C7}"/>
                </a:ext>
              </a:extLst>
            </p:cNvPr>
            <p:cNvSpPr>
              <a:spLocks/>
            </p:cNvSpPr>
            <p:nvPr/>
          </p:nvSpPr>
          <p:spPr bwMode="auto">
            <a:xfrm rot="5625348" flipH="1" flipV="1">
              <a:off x="1672" y="508"/>
              <a:ext cx="258" cy="222"/>
            </a:xfrm>
            <a:custGeom>
              <a:avLst/>
              <a:gdLst>
                <a:gd name="T0" fmla="*/ 0 w 21600"/>
                <a:gd name="T1" fmla="*/ 0 h 43178"/>
                <a:gd name="T2" fmla="*/ 0 w 21600"/>
                <a:gd name="T3" fmla="*/ 0 h 43178"/>
                <a:gd name="T4" fmla="*/ 0 w 21600"/>
                <a:gd name="T5" fmla="*/ 0 h 4317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78"/>
                <a:gd name="T11" fmla="*/ 21600 w 21600"/>
                <a:gd name="T12" fmla="*/ 43178 h 431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7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47"/>
                    <a:pt x="12518" y="42652"/>
                    <a:pt x="982" y="43177"/>
                  </a:cubicBezTo>
                </a:path>
                <a:path w="21600" h="4317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47"/>
                    <a:pt x="12518" y="42652"/>
                    <a:pt x="982" y="4317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grpSp>
          <p:nvGrpSpPr>
            <p:cNvPr id="37" name="Group 6">
              <a:extLst>
                <a:ext uri="{FF2B5EF4-FFF2-40B4-BE49-F238E27FC236}">
                  <a16:creationId xmlns:a16="http://schemas.microsoft.com/office/drawing/2014/main" id="{87CEF161-1F38-4859-8865-9BE390E418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" y="423"/>
              <a:ext cx="2969" cy="959"/>
              <a:chOff x="466" y="423"/>
              <a:chExt cx="2969" cy="959"/>
            </a:xfrm>
          </p:grpSpPr>
          <p:sp>
            <p:nvSpPr>
              <p:cNvPr id="38" name="Oval 7">
                <a:extLst>
                  <a:ext uri="{FF2B5EF4-FFF2-40B4-BE49-F238E27FC236}">
                    <a16:creationId xmlns:a16="http://schemas.microsoft.com/office/drawing/2014/main" id="{75862BAC-53BE-4896-88DD-30FC6AF668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750"/>
                <a:ext cx="413" cy="382"/>
              </a:xfrm>
              <a:prstGeom prst="ellipse">
                <a:avLst/>
              </a:prstGeom>
              <a:noFill/>
              <a:ln w="381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q</a:t>
                </a:r>
                <a:r>
                  <a:rPr kumimoji="0" lang="en-US" altLang="en-US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1</a:t>
                </a:r>
              </a:p>
            </p:txBody>
          </p:sp>
          <p:sp>
            <p:nvSpPr>
              <p:cNvPr id="39" name="Oval 8">
                <a:extLst>
                  <a:ext uri="{FF2B5EF4-FFF2-40B4-BE49-F238E27FC236}">
                    <a16:creationId xmlns:a16="http://schemas.microsoft.com/office/drawing/2014/main" id="{E8E67642-0423-4F53-83EC-F05F2FAAA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7" y="750"/>
                <a:ext cx="413" cy="382"/>
              </a:xfrm>
              <a:prstGeom prst="ellipse">
                <a:avLst/>
              </a:prstGeom>
              <a:noFill/>
              <a:ln w="127000" cmpd="dbl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q</a:t>
                </a:r>
                <a:r>
                  <a:rPr kumimoji="0" lang="en-US" altLang="en-US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2</a:t>
                </a:r>
              </a:p>
            </p:txBody>
          </p:sp>
          <p:sp>
            <p:nvSpPr>
              <p:cNvPr id="40" name="Oval 9">
                <a:extLst>
                  <a:ext uri="{FF2B5EF4-FFF2-40B4-BE49-F238E27FC236}">
                    <a16:creationId xmlns:a16="http://schemas.microsoft.com/office/drawing/2014/main" id="{C244C4A4-FE76-4CCF-AABA-636C58CBA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2" y="750"/>
                <a:ext cx="413" cy="382"/>
              </a:xfrm>
              <a:prstGeom prst="ellipse">
                <a:avLst/>
              </a:prstGeom>
              <a:noFill/>
              <a:ln w="381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q</a:t>
                </a:r>
                <a:r>
                  <a:rPr kumimoji="0" lang="en-US" altLang="en-US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3</a:t>
                </a:r>
              </a:p>
            </p:txBody>
          </p:sp>
          <p:cxnSp>
            <p:nvCxnSpPr>
              <p:cNvPr id="41" name="AutoShape 10">
                <a:extLst>
                  <a:ext uri="{FF2B5EF4-FFF2-40B4-BE49-F238E27FC236}">
                    <a16:creationId xmlns:a16="http://schemas.microsoft.com/office/drawing/2014/main" id="{B7AB0629-1B11-4E28-BC0E-2D8AF8E64DB5}"/>
                  </a:ext>
                </a:extLst>
              </p:cNvPr>
              <p:cNvCxnSpPr>
                <a:cxnSpLocks noChangeShapeType="1"/>
                <a:stCxn id="38" idx="7"/>
                <a:endCxn id="39" idx="1"/>
              </p:cNvCxnSpPr>
              <p:nvPr/>
            </p:nvCxnSpPr>
            <p:spPr bwMode="auto">
              <a:xfrm rot="-5400000">
                <a:off x="1574" y="364"/>
                <a:ext cx="18" cy="850"/>
              </a:xfrm>
              <a:prstGeom prst="curvedConnector3">
                <a:avLst>
                  <a:gd name="adj1" fmla="val 785713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" name="AutoShape 11">
                <a:extLst>
                  <a:ext uri="{FF2B5EF4-FFF2-40B4-BE49-F238E27FC236}">
                    <a16:creationId xmlns:a16="http://schemas.microsoft.com/office/drawing/2014/main" id="{62F81D2E-44DF-495B-B485-2D31F7CF3411}"/>
                  </a:ext>
                </a:extLst>
              </p:cNvPr>
              <p:cNvCxnSpPr>
                <a:cxnSpLocks noChangeShapeType="1"/>
                <a:stCxn id="39" idx="7"/>
                <a:endCxn id="40" idx="1"/>
              </p:cNvCxnSpPr>
              <p:nvPr/>
            </p:nvCxnSpPr>
            <p:spPr bwMode="auto">
              <a:xfrm rot="5400000" flipV="1">
                <a:off x="2683" y="397"/>
                <a:ext cx="18" cy="783"/>
              </a:xfrm>
              <a:prstGeom prst="curvedConnector3">
                <a:avLst>
                  <a:gd name="adj1" fmla="val -685713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" name="AutoShape 12">
                <a:extLst>
                  <a:ext uri="{FF2B5EF4-FFF2-40B4-BE49-F238E27FC236}">
                    <a16:creationId xmlns:a16="http://schemas.microsoft.com/office/drawing/2014/main" id="{C4E9423C-20D1-4009-B1B2-12C0A0E2A501}"/>
                  </a:ext>
                </a:extLst>
              </p:cNvPr>
              <p:cNvCxnSpPr>
                <a:cxnSpLocks noChangeShapeType="1"/>
                <a:stCxn id="40" idx="3"/>
                <a:endCxn id="39" idx="5"/>
              </p:cNvCxnSpPr>
              <p:nvPr/>
            </p:nvCxnSpPr>
            <p:spPr bwMode="auto">
              <a:xfrm rot="5400000">
                <a:off x="2683" y="701"/>
                <a:ext cx="17" cy="783"/>
              </a:xfrm>
              <a:prstGeom prst="curvedConnector3">
                <a:avLst>
                  <a:gd name="adj1" fmla="val 782144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4" name="Line 13">
                <a:extLst>
                  <a:ext uri="{FF2B5EF4-FFF2-40B4-BE49-F238E27FC236}">
                    <a16:creationId xmlns:a16="http://schemas.microsoft.com/office/drawing/2014/main" id="{B6D8EF66-FCE0-4CD0-8E50-D4B566B40A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6" y="933"/>
                <a:ext cx="336" cy="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5" name="Arc 14">
                <a:extLst>
                  <a:ext uri="{FF2B5EF4-FFF2-40B4-BE49-F238E27FC236}">
                    <a16:creationId xmlns:a16="http://schemas.microsoft.com/office/drawing/2014/main" id="{C5E8958A-5226-4748-A73A-E72203C9B891}"/>
                  </a:ext>
                </a:extLst>
              </p:cNvPr>
              <p:cNvSpPr>
                <a:spLocks/>
              </p:cNvSpPr>
              <p:nvPr/>
            </p:nvSpPr>
            <p:spPr bwMode="auto">
              <a:xfrm rot="5625348" flipH="1" flipV="1">
                <a:off x="863" y="543"/>
                <a:ext cx="270" cy="223"/>
              </a:xfrm>
              <a:custGeom>
                <a:avLst/>
                <a:gdLst>
                  <a:gd name="T0" fmla="*/ 0 w 21600"/>
                  <a:gd name="T1" fmla="*/ 0 h 43178"/>
                  <a:gd name="T2" fmla="*/ 0 w 21600"/>
                  <a:gd name="T3" fmla="*/ 0 h 43178"/>
                  <a:gd name="T4" fmla="*/ 0 w 21600"/>
                  <a:gd name="T5" fmla="*/ 0 h 4317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78"/>
                  <a:gd name="T11" fmla="*/ 21600 w 21600"/>
                  <a:gd name="T12" fmla="*/ 43178 h 431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7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47"/>
                      <a:pt x="12518" y="42652"/>
                      <a:pt x="982" y="43177"/>
                    </a:cubicBezTo>
                  </a:path>
                  <a:path w="21600" h="4317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47"/>
                      <a:pt x="12518" y="42652"/>
                      <a:pt x="982" y="43177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6" name="Text Box 15">
                <a:extLst>
                  <a:ext uri="{FF2B5EF4-FFF2-40B4-BE49-F238E27FC236}">
                    <a16:creationId xmlns:a16="http://schemas.microsoft.com/office/drawing/2014/main" id="{2A6AF3ED-8205-4FE8-A09D-953180B7EC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3" y="435"/>
                <a:ext cx="12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0</a:t>
                </a:r>
              </a:p>
            </p:txBody>
          </p:sp>
          <p:sp>
            <p:nvSpPr>
              <p:cNvPr id="47" name="Text Box 16">
                <a:extLst>
                  <a:ext uri="{FF2B5EF4-FFF2-40B4-BE49-F238E27FC236}">
                    <a16:creationId xmlns:a16="http://schemas.microsoft.com/office/drawing/2014/main" id="{1174B1BE-DF52-443B-8F45-057EB03AC1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3" y="522"/>
                <a:ext cx="13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0</a:t>
                </a:r>
              </a:p>
            </p:txBody>
          </p:sp>
          <p:sp>
            <p:nvSpPr>
              <p:cNvPr id="48" name="Text Box 17">
                <a:extLst>
                  <a:ext uri="{FF2B5EF4-FFF2-40B4-BE49-F238E27FC236}">
                    <a16:creationId xmlns:a16="http://schemas.microsoft.com/office/drawing/2014/main" id="{96CD94A9-8378-43FD-BC4D-89875F08A5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3" y="506"/>
                <a:ext cx="13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1</a:t>
                </a:r>
              </a:p>
            </p:txBody>
          </p:sp>
          <p:sp>
            <p:nvSpPr>
              <p:cNvPr id="49" name="Text Box 18">
                <a:extLst>
                  <a:ext uri="{FF2B5EF4-FFF2-40B4-BE49-F238E27FC236}">
                    <a16:creationId xmlns:a16="http://schemas.microsoft.com/office/drawing/2014/main" id="{C25E4A22-5FDB-4EDE-903A-6BA9DC10FE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81" y="423"/>
                <a:ext cx="13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1</a:t>
                </a:r>
              </a:p>
            </p:txBody>
          </p:sp>
          <p:sp>
            <p:nvSpPr>
              <p:cNvPr id="50" name="Text Box 19">
                <a:extLst>
                  <a:ext uri="{FF2B5EF4-FFF2-40B4-BE49-F238E27FC236}">
                    <a16:creationId xmlns:a16="http://schemas.microsoft.com/office/drawing/2014/main" id="{679A30EB-4B2B-400C-A8B9-7D48F7DAF2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8" y="1209"/>
                <a:ext cx="45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0,1</a:t>
                </a:r>
              </a:p>
            </p:txBody>
          </p:sp>
        </p:grpSp>
      </p:grpSp>
      <p:sp>
        <p:nvSpPr>
          <p:cNvPr id="51" name="Text Box 20">
            <a:extLst>
              <a:ext uri="{FF2B5EF4-FFF2-40B4-BE49-F238E27FC236}">
                <a16:creationId xmlns:a16="http://schemas.microsoft.com/office/drawing/2014/main" id="{4E8FAF21-5D09-4F53-9286-AE1B962B3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3237" y="3419476"/>
            <a:ext cx="3078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685800" indent="-685800"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685800" marR="0" lvl="0" indent="-68580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Figure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: Finite Automaton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M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1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aphicFrame>
        <p:nvGraphicFramePr>
          <p:cNvPr id="52" name="Group 286">
            <a:extLst>
              <a:ext uri="{FF2B5EF4-FFF2-40B4-BE49-F238E27FC236}">
                <a16:creationId xmlns:a16="http://schemas.microsoft.com/office/drawing/2014/main" id="{D409870A-7E41-45BB-A77E-A1A6624391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904435"/>
              </p:ext>
            </p:extLst>
          </p:nvPr>
        </p:nvGraphicFramePr>
        <p:xfrm>
          <a:off x="3776662" y="4591274"/>
          <a:ext cx="1328737" cy="1584616"/>
        </p:xfrm>
        <a:graphic>
          <a:graphicData uri="http://schemas.openxmlformats.org/drawingml/2006/table">
            <a:tbl>
              <a:tblPr/>
              <a:tblGrid>
                <a:gridCol w="442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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 Box 270">
            <a:extLst>
              <a:ext uri="{FF2B5EF4-FFF2-40B4-BE49-F238E27FC236}">
                <a16:creationId xmlns:a16="http://schemas.microsoft.com/office/drawing/2014/main" id="{562CDACA-FA71-4E39-9511-AE2B7464E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3237" y="4806951"/>
            <a:ext cx="3248025" cy="133985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,0)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,1)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,0)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,1)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,0)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,1)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.</a:t>
            </a:r>
            <a:endParaRPr kumimoji="0" lang="en-US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sym typeface="Symbol" panose="05050102010706020507" pitchFamily="18" charset="2"/>
            </a:endParaRPr>
          </a:p>
        </p:txBody>
      </p:sp>
      <p:sp>
        <p:nvSpPr>
          <p:cNvPr id="54" name="Text Box 284">
            <a:extLst>
              <a:ext uri="{FF2B5EF4-FFF2-40B4-BE49-F238E27FC236}">
                <a16:creationId xmlns:a16="http://schemas.microsoft.com/office/drawing/2014/main" id="{3E26517F-577C-4797-B6D9-E067447F7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399" y="5338691"/>
            <a:ext cx="477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or</a:t>
            </a: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69CFC57D-DE91-43DA-A445-ED0585B34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</p:spPr>
        <p:txBody>
          <a:bodyPr/>
          <a:lstStyle/>
          <a:p>
            <a:r>
              <a:rPr lang="en-US" dirty="0"/>
              <a:t>Deterministic Finite Machine</a:t>
            </a:r>
          </a:p>
        </p:txBody>
      </p:sp>
      <p:sp>
        <p:nvSpPr>
          <p:cNvPr id="59" name="Subtitle 4">
            <a:extLst>
              <a:ext uri="{FF2B5EF4-FFF2-40B4-BE49-F238E27FC236}">
                <a16:creationId xmlns:a16="http://schemas.microsoft.com/office/drawing/2014/main" id="{2EEC78EA-1E52-4222-946B-3BE6887ECFBE}"/>
              </a:ext>
            </a:extLst>
          </p:cNvPr>
          <p:cNvSpPr txBox="1">
            <a:spLocks/>
          </p:cNvSpPr>
          <p:nvPr/>
        </p:nvSpPr>
        <p:spPr>
          <a:xfrm>
            <a:off x="476205" y="1532427"/>
            <a:ext cx="7754112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DFA Example 1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298686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583656" y="526682"/>
            <a:ext cx="437363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DFA Design Example </a:t>
            </a: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27E065D3-048D-4E5F-B021-28D26C9F1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025" y="1229001"/>
            <a:ext cx="5883275" cy="561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3492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+mn-lt"/>
              </a:defRPr>
            </a:lvl2pPr>
            <a:lvl3pPr marL="1255713" indent="-3365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+mn-lt"/>
              </a:defRPr>
            </a:lvl3pPr>
            <a:lvl4pPr marL="1714500" indent="-341313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+mn-lt"/>
              </a:defRPr>
            </a:lvl4pPr>
            <a:lvl5pPr marL="21701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5pPr>
            <a:lvl6pPr marL="26273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6pPr>
            <a:lvl7pPr marL="30845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7pPr>
            <a:lvl8pPr marL="35417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8pPr>
            <a:lvl9pPr marL="39989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Alphabet </a:t>
            </a:r>
            <a:r>
              <a:rPr kumimoji="0" lang="el-G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={0,1,2}.</a:t>
            </a:r>
            <a:endParaRPr kumimoji="0" lang="el-G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Language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{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: the sum of all the symbols in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is multiple of 3 }.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Can be represented as follows – 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= the sum of all the symbols in </a:t>
            </a: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w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If </a:t>
            </a: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modulo 3 = 0 then the sum is multiple of 3.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So the sum of all the symbols in </a:t>
            </a: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w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is 0 modulo 3.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Here, </a:t>
            </a: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is modeled as </a:t>
            </a: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modulo 3 = </a:t>
            </a:r>
            <a:r>
              <a:rPr kumimoji="0" lang="en-US" altLang="en-US" sz="16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finite state machine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= (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en-US" altLang="en-US" sz="18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l-G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18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0" lang="en-US" altLang="en-US" sz="18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), where – 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Q</a:t>
            </a:r>
            <a:r>
              <a:rPr kumimoji="0" lang="en-US" altLang="en-US" sz="17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= {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},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q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F</a:t>
            </a:r>
            <a:r>
              <a:rPr kumimoji="0" lang="en-US" altLang="en-US" sz="17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{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},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17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0" lang="en-US" altLang="en-US" sz="1700" b="0" i="1" u="sng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      </a:t>
            </a:r>
            <a:br>
              <a:rPr kumimoji="0" lang="en-US" altLang="en-US" sz="1700" b="0" i="1" u="sng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700" b="0" i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     </a:t>
            </a:r>
            <a:r>
              <a:rPr kumimoji="0" lang="en-US" altLang="en-US" sz="2100" b="0" i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700" b="0" i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       </a:t>
            </a:r>
            <a:r>
              <a:rPr kumimoji="0" lang="en-US" altLang="en-US" sz="17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0	1	2  </a:t>
            </a:r>
            <a:r>
              <a:rPr kumimoji="0" lang="en-US" altLang="en-US" sz="17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b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0       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b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1       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b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2       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</a:p>
        </p:txBody>
      </p:sp>
      <p:sp>
        <p:nvSpPr>
          <p:cNvPr id="54" name="Rectangle 4">
            <a:extLst>
              <a:ext uri="{FF2B5EF4-FFF2-40B4-BE49-F238E27FC236}">
                <a16:creationId xmlns:a16="http://schemas.microsoft.com/office/drawing/2014/main" id="{899D55D7-3190-45C4-B30E-95CC136E4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64288"/>
            <a:ext cx="3381375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Input example: 01120101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Present State: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Input symbol: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algn="ctr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Accepted</a:t>
            </a:r>
          </a:p>
        </p:txBody>
      </p:sp>
      <p:sp>
        <p:nvSpPr>
          <p:cNvPr id="55" name="Text Box 5">
            <a:extLst>
              <a:ext uri="{FF2B5EF4-FFF2-40B4-BE49-F238E27FC236}">
                <a16:creationId xmlns:a16="http://schemas.microsoft.com/office/drawing/2014/main" id="{4D939365-A489-42BC-957A-A8D5FA971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4834213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Bookman Old Style" panose="02050604050505020204" pitchFamily="18" charset="0"/>
              </a:rPr>
              <a:t>a</a:t>
            </a:r>
            <a:r>
              <a:rPr lang="en-US" altLang="en-US" sz="2400" baseline="-250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56" name="Text Box 6">
            <a:extLst>
              <a:ext uri="{FF2B5EF4-FFF2-40B4-BE49-F238E27FC236}">
                <a16:creationId xmlns:a16="http://schemas.microsoft.com/office/drawing/2014/main" id="{543E3AAA-DAFF-45EE-80A5-E8E439EA4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" y="4826276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Bookman Old Style" panose="02050604050505020204" pitchFamily="18" charset="0"/>
              </a:rPr>
              <a:t>a</a:t>
            </a:r>
            <a:r>
              <a:rPr lang="en-US" altLang="en-US" sz="2400" baseline="-25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57" name="Text Box 7">
            <a:extLst>
              <a:ext uri="{FF2B5EF4-FFF2-40B4-BE49-F238E27FC236}">
                <a16:creationId xmlns:a16="http://schemas.microsoft.com/office/drawing/2014/main" id="{9C3C671A-5324-4009-82BD-F265B94EC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4824688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Bookman Old Style" panose="02050604050505020204" pitchFamily="18" charset="0"/>
              </a:rPr>
              <a:t>a</a:t>
            </a:r>
            <a:r>
              <a:rPr lang="en-US" altLang="en-US" sz="2400" baseline="-2500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58" name="Text Box 8">
            <a:extLst>
              <a:ext uri="{FF2B5EF4-FFF2-40B4-BE49-F238E27FC236}">
                <a16:creationId xmlns:a16="http://schemas.microsoft.com/office/drawing/2014/main" id="{D4DE702D-754E-4AFA-B97D-B52E910F9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5947051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1120101</a:t>
            </a:r>
          </a:p>
        </p:txBody>
      </p:sp>
      <p:sp>
        <p:nvSpPr>
          <p:cNvPr id="59" name="Text Box 9">
            <a:extLst>
              <a:ext uri="{FF2B5EF4-FFF2-40B4-BE49-F238E27FC236}">
                <a16:creationId xmlns:a16="http://schemas.microsoft.com/office/drawing/2014/main" id="{7E7CC085-056B-4D70-92F7-43073D186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5926413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120101</a:t>
            </a:r>
          </a:p>
        </p:txBody>
      </p:sp>
      <p:sp>
        <p:nvSpPr>
          <p:cNvPr id="60" name="Text Box 10">
            <a:extLst>
              <a:ext uri="{FF2B5EF4-FFF2-40B4-BE49-F238E27FC236}">
                <a16:creationId xmlns:a16="http://schemas.microsoft.com/office/drawing/2014/main" id="{2D0AA480-FD33-4903-9CBD-4EBD449FD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5940701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20101</a:t>
            </a:r>
          </a:p>
        </p:txBody>
      </p:sp>
      <p:sp>
        <p:nvSpPr>
          <p:cNvPr id="61" name="Text Box 11">
            <a:extLst>
              <a:ext uri="{FF2B5EF4-FFF2-40B4-BE49-F238E27FC236}">
                <a16:creationId xmlns:a16="http://schemas.microsoft.com/office/drawing/2014/main" id="{8F045EC0-DA05-429C-A142-26987C020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5926413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2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0101</a:t>
            </a:r>
          </a:p>
        </p:txBody>
      </p:sp>
      <p:sp>
        <p:nvSpPr>
          <p:cNvPr id="62" name="Text Box 12">
            <a:extLst>
              <a:ext uri="{FF2B5EF4-FFF2-40B4-BE49-F238E27FC236}">
                <a16:creationId xmlns:a16="http://schemas.microsoft.com/office/drawing/2014/main" id="{E816C8B0-CE1F-4604-9EB9-82B548D36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5932763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101</a:t>
            </a:r>
          </a:p>
        </p:txBody>
      </p:sp>
      <p:sp>
        <p:nvSpPr>
          <p:cNvPr id="63" name="Text Box 13">
            <a:extLst>
              <a:ext uri="{FF2B5EF4-FFF2-40B4-BE49-F238E27FC236}">
                <a16:creationId xmlns:a16="http://schemas.microsoft.com/office/drawing/2014/main" id="{09B42C3F-C8DC-4326-B4CF-3E4E99F5B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5926413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</a:t>
            </a:r>
          </a:p>
        </p:txBody>
      </p:sp>
      <p:sp>
        <p:nvSpPr>
          <p:cNvPr id="64" name="Text Box 14">
            <a:extLst>
              <a:ext uri="{FF2B5EF4-FFF2-40B4-BE49-F238E27FC236}">
                <a16:creationId xmlns:a16="http://schemas.microsoft.com/office/drawing/2014/main" id="{EF1746F6-E213-44C3-B9F8-C88FE0327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5934351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65" name="Text Box 15">
            <a:extLst>
              <a:ext uri="{FF2B5EF4-FFF2-40B4-BE49-F238E27FC236}">
                <a16:creationId xmlns:a16="http://schemas.microsoft.com/office/drawing/2014/main" id="{368186AB-6839-4C99-AAE0-799726BA6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5929588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0112010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66" name="Line 16">
            <a:extLst>
              <a:ext uri="{FF2B5EF4-FFF2-40B4-BE49-F238E27FC236}">
                <a16:creationId xmlns:a16="http://schemas.microsoft.com/office/drawing/2014/main" id="{25A2E3B8-8B9C-4E2B-96E7-C8BAE53AC0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9800" y="3575326"/>
            <a:ext cx="0" cy="5429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67" name="Oval 17">
            <a:extLst>
              <a:ext uri="{FF2B5EF4-FFF2-40B4-BE49-F238E27FC236}">
                <a16:creationId xmlns:a16="http://schemas.microsoft.com/office/drawing/2014/main" id="{B59FA2E0-C056-4F6C-AEA0-BF39E4D4D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825" y="1032151"/>
            <a:ext cx="847725" cy="847725"/>
          </a:xfrm>
          <a:prstGeom prst="ellipse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a</a:t>
            </a:r>
            <a:r>
              <a:rPr kumimoji="0" lang="en-US" altLang="en-US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68" name="Oval 18">
            <a:extLst>
              <a:ext uri="{FF2B5EF4-FFF2-40B4-BE49-F238E27FC236}">
                <a16:creationId xmlns:a16="http://schemas.microsoft.com/office/drawing/2014/main" id="{AEDBAEDF-4847-4EB9-BE7B-553B75C4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2708551"/>
            <a:ext cx="847725" cy="847725"/>
          </a:xfrm>
          <a:prstGeom prst="ellipse">
            <a:avLst/>
          </a:prstGeom>
          <a:noFill/>
          <a:ln w="88900" cmpd="dbl" algn="ctr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a</a:t>
            </a:r>
            <a:r>
              <a:rPr kumimoji="0" lang="en-US" altLang="en-US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69" name="Oval 19">
            <a:extLst>
              <a:ext uri="{FF2B5EF4-FFF2-40B4-BE49-F238E27FC236}">
                <a16:creationId xmlns:a16="http://schemas.microsoft.com/office/drawing/2014/main" id="{7909C49E-23DD-4B22-AB67-CF79A5F6B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575" y="2673626"/>
            <a:ext cx="847725" cy="847725"/>
          </a:xfrm>
          <a:prstGeom prst="ellipse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a</a:t>
            </a:r>
            <a:r>
              <a:rPr kumimoji="0" lang="en-US" altLang="en-US" sz="3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2</a:t>
            </a:r>
          </a:p>
        </p:txBody>
      </p:sp>
      <p:cxnSp>
        <p:nvCxnSpPr>
          <p:cNvPr id="70" name="AutoShape 20">
            <a:extLst>
              <a:ext uri="{FF2B5EF4-FFF2-40B4-BE49-F238E27FC236}">
                <a16:creationId xmlns:a16="http://schemas.microsoft.com/office/drawing/2014/main" id="{1AD16C15-7F76-42F1-AF44-8FA6B6E84100}"/>
              </a:ext>
            </a:extLst>
          </p:cNvPr>
          <p:cNvCxnSpPr>
            <a:cxnSpLocks noChangeShapeType="1"/>
            <a:stCxn id="68" idx="1"/>
            <a:endCxn id="67" idx="2"/>
          </p:cNvCxnSpPr>
          <p:nvPr/>
        </p:nvCxnSpPr>
        <p:spPr bwMode="auto">
          <a:xfrm rot="16200000">
            <a:off x="349250" y="1757638"/>
            <a:ext cx="1331913" cy="728663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21">
            <a:extLst>
              <a:ext uri="{FF2B5EF4-FFF2-40B4-BE49-F238E27FC236}">
                <a16:creationId xmlns:a16="http://schemas.microsoft.com/office/drawing/2014/main" id="{49359C32-03F4-42F3-A6DD-DCBCCD6A9F67}"/>
              </a:ext>
            </a:extLst>
          </p:cNvPr>
          <p:cNvCxnSpPr>
            <a:cxnSpLocks noChangeShapeType="1"/>
            <a:stCxn id="67" idx="3"/>
            <a:endCxn id="68" idx="0"/>
          </p:cNvCxnSpPr>
          <p:nvPr/>
        </p:nvCxnSpPr>
        <p:spPr bwMode="auto">
          <a:xfrm flipH="1">
            <a:off x="950913" y="1770338"/>
            <a:ext cx="566737" cy="8937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22">
            <a:extLst>
              <a:ext uri="{FF2B5EF4-FFF2-40B4-BE49-F238E27FC236}">
                <a16:creationId xmlns:a16="http://schemas.microsoft.com/office/drawing/2014/main" id="{159D5F8A-CF60-41E8-A819-1365C99191CA}"/>
              </a:ext>
            </a:extLst>
          </p:cNvPr>
          <p:cNvCxnSpPr>
            <a:cxnSpLocks noChangeShapeType="1"/>
            <a:stCxn id="68" idx="7"/>
            <a:endCxn id="69" idx="1"/>
          </p:cNvCxnSpPr>
          <p:nvPr/>
        </p:nvCxnSpPr>
        <p:spPr bwMode="auto">
          <a:xfrm flipV="1">
            <a:off x="1250950" y="2783163"/>
            <a:ext cx="1060450" cy="47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23">
            <a:extLst>
              <a:ext uri="{FF2B5EF4-FFF2-40B4-BE49-F238E27FC236}">
                <a16:creationId xmlns:a16="http://schemas.microsoft.com/office/drawing/2014/main" id="{D7F11A86-EC87-4525-BA23-46C14F620FC3}"/>
              </a:ext>
            </a:extLst>
          </p:cNvPr>
          <p:cNvCxnSpPr>
            <a:cxnSpLocks noChangeShapeType="1"/>
            <a:stCxn id="69" idx="0"/>
            <a:endCxn id="67" idx="5"/>
          </p:cNvCxnSpPr>
          <p:nvPr/>
        </p:nvCxnSpPr>
        <p:spPr bwMode="auto">
          <a:xfrm flipH="1" flipV="1">
            <a:off x="2117725" y="1770338"/>
            <a:ext cx="493713" cy="88900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24">
            <a:extLst>
              <a:ext uri="{FF2B5EF4-FFF2-40B4-BE49-F238E27FC236}">
                <a16:creationId xmlns:a16="http://schemas.microsoft.com/office/drawing/2014/main" id="{6ABDF5ED-31C5-45BA-B620-000CE54D1816}"/>
              </a:ext>
            </a:extLst>
          </p:cNvPr>
          <p:cNvCxnSpPr>
            <a:cxnSpLocks noChangeShapeType="1"/>
            <a:stCxn id="67" idx="6"/>
            <a:endCxn id="69" idx="7"/>
          </p:cNvCxnSpPr>
          <p:nvPr/>
        </p:nvCxnSpPr>
        <p:spPr bwMode="auto">
          <a:xfrm>
            <a:off x="2255838" y="1456013"/>
            <a:ext cx="655637" cy="13271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25">
            <a:extLst>
              <a:ext uri="{FF2B5EF4-FFF2-40B4-BE49-F238E27FC236}">
                <a16:creationId xmlns:a16="http://schemas.microsoft.com/office/drawing/2014/main" id="{BF8A49F8-0AC2-40BD-A89E-74A821F35ABF}"/>
              </a:ext>
            </a:extLst>
          </p:cNvPr>
          <p:cNvCxnSpPr>
            <a:cxnSpLocks noChangeShapeType="1"/>
            <a:stCxn id="69" idx="3"/>
            <a:endCxn id="68" idx="5"/>
          </p:cNvCxnSpPr>
          <p:nvPr/>
        </p:nvCxnSpPr>
        <p:spPr bwMode="auto">
          <a:xfrm rot="5400000">
            <a:off x="1748631" y="2914132"/>
            <a:ext cx="65088" cy="1060450"/>
          </a:xfrm>
          <a:prstGeom prst="curvedConnector3">
            <a:avLst>
              <a:gd name="adj1" fmla="val 573171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AutoShape 26">
            <a:extLst>
              <a:ext uri="{FF2B5EF4-FFF2-40B4-BE49-F238E27FC236}">
                <a16:creationId xmlns:a16="http://schemas.microsoft.com/office/drawing/2014/main" id="{2C910279-CD29-4288-9AD0-44A54902080B}"/>
              </a:ext>
            </a:extLst>
          </p:cNvPr>
          <p:cNvCxnSpPr>
            <a:cxnSpLocks noChangeShapeType="1"/>
            <a:stCxn id="68" idx="2"/>
            <a:endCxn id="68" idx="3"/>
          </p:cNvCxnSpPr>
          <p:nvPr/>
        </p:nvCxnSpPr>
        <p:spPr bwMode="auto">
          <a:xfrm rot="10800000" flipH="1" flipV="1">
            <a:off x="482600" y="3132413"/>
            <a:ext cx="168275" cy="344488"/>
          </a:xfrm>
          <a:prstGeom prst="curvedConnector4">
            <a:avLst>
              <a:gd name="adj1" fmla="val -244343"/>
              <a:gd name="adj2" fmla="val 189403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27">
            <a:extLst>
              <a:ext uri="{FF2B5EF4-FFF2-40B4-BE49-F238E27FC236}">
                <a16:creationId xmlns:a16="http://schemas.microsoft.com/office/drawing/2014/main" id="{61C6DECF-73AB-40E1-8779-D766E7066AB9}"/>
              </a:ext>
            </a:extLst>
          </p:cNvPr>
          <p:cNvCxnSpPr>
            <a:cxnSpLocks noChangeShapeType="1"/>
            <a:stCxn id="67" idx="0"/>
            <a:endCxn id="67" idx="1"/>
          </p:cNvCxnSpPr>
          <p:nvPr/>
        </p:nvCxnSpPr>
        <p:spPr bwMode="auto">
          <a:xfrm rot="16200000" flipH="1" flipV="1">
            <a:off x="1605756" y="929757"/>
            <a:ext cx="123825" cy="300038"/>
          </a:xfrm>
          <a:prstGeom prst="curvedConnector3">
            <a:avLst>
              <a:gd name="adj1" fmla="val -366667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28">
            <a:extLst>
              <a:ext uri="{FF2B5EF4-FFF2-40B4-BE49-F238E27FC236}">
                <a16:creationId xmlns:a16="http://schemas.microsoft.com/office/drawing/2014/main" id="{5F7C1BB9-5E4D-4248-876C-B8E37C0BBB17}"/>
              </a:ext>
            </a:extLst>
          </p:cNvPr>
          <p:cNvCxnSpPr>
            <a:cxnSpLocks noChangeShapeType="1"/>
            <a:stCxn id="69" idx="4"/>
            <a:endCxn id="69" idx="5"/>
          </p:cNvCxnSpPr>
          <p:nvPr/>
        </p:nvCxnSpPr>
        <p:spPr bwMode="auto">
          <a:xfrm rot="5400000" flipH="1" flipV="1">
            <a:off x="2699544" y="3323707"/>
            <a:ext cx="123825" cy="300037"/>
          </a:xfrm>
          <a:prstGeom prst="curvedConnector3">
            <a:avLst>
              <a:gd name="adj1" fmla="val -282056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Text Box 29">
            <a:extLst>
              <a:ext uri="{FF2B5EF4-FFF2-40B4-BE49-F238E27FC236}">
                <a16:creationId xmlns:a16="http://schemas.microsoft.com/office/drawing/2014/main" id="{5BA5CA6C-C23A-4A9C-BDFC-953F2800E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2763" y="613051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80" name="Text Box 30">
            <a:extLst>
              <a:ext uri="{FF2B5EF4-FFF2-40B4-BE49-F238E27FC236}">
                <a16:creationId xmlns:a16="http://schemas.microsoft.com/office/drawing/2014/main" id="{CA881FEA-B6D7-4E64-8572-15A37709F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" y="2808563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81" name="Text Box 31">
            <a:extLst>
              <a:ext uri="{FF2B5EF4-FFF2-40B4-BE49-F238E27FC236}">
                <a16:creationId xmlns:a16="http://schemas.microsoft.com/office/drawing/2014/main" id="{184A7716-184E-4147-869F-5F787EA82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3502301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82" name="Text Box 32">
            <a:extLst>
              <a:ext uri="{FF2B5EF4-FFF2-40B4-BE49-F238E27FC236}">
                <a16:creationId xmlns:a16="http://schemas.microsoft.com/office/drawing/2014/main" id="{230257A7-7231-4BBC-AF4C-86E787136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2137051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83" name="Text Box 33">
            <a:extLst>
              <a:ext uri="{FF2B5EF4-FFF2-40B4-BE49-F238E27FC236}">
                <a16:creationId xmlns:a16="http://schemas.microsoft.com/office/drawing/2014/main" id="{74C03856-536B-48CD-85C0-21AF99300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350" y="3349901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84" name="Text Box 34">
            <a:extLst>
              <a:ext uri="{FF2B5EF4-FFF2-40B4-BE49-F238E27FC236}">
                <a16:creationId xmlns:a16="http://schemas.microsoft.com/office/drawing/2014/main" id="{98695C86-9E2F-4F13-A3B2-8E0B5F4F3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238" y="1176613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85" name="Text Box 35">
            <a:extLst>
              <a:ext uri="{FF2B5EF4-FFF2-40B4-BE49-F238E27FC236}">
                <a16:creationId xmlns:a16="http://schemas.microsoft.com/office/drawing/2014/main" id="{8AB91474-5F53-4720-9CA4-096769BF6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25" y="1744938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86" name="Text Box 36">
            <a:extLst>
              <a:ext uri="{FF2B5EF4-FFF2-40B4-BE49-F238E27FC236}">
                <a16:creationId xmlns:a16="http://schemas.microsoft.com/office/drawing/2014/main" id="{0658DAE8-ABF8-4141-B0CD-5A910D603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088" y="2719663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87" name="Text Box 37">
            <a:extLst>
              <a:ext uri="{FF2B5EF4-FFF2-40B4-BE49-F238E27FC236}">
                <a16:creationId xmlns:a16="http://schemas.microsoft.com/office/drawing/2014/main" id="{60D95B7C-9033-4D54-B589-EB8710053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322788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88" name="Oval 38">
            <a:extLst>
              <a:ext uri="{FF2B5EF4-FFF2-40B4-BE49-F238E27FC236}">
                <a16:creationId xmlns:a16="http://schemas.microsoft.com/office/drawing/2014/main" id="{8E5BFF85-A2A8-40BA-A7C8-1F7B7FD87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4011888"/>
            <a:ext cx="106363" cy="119063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9" name="Oval 39">
            <a:extLst>
              <a:ext uri="{FF2B5EF4-FFF2-40B4-BE49-F238E27FC236}">
                <a16:creationId xmlns:a16="http://schemas.microsoft.com/office/drawing/2014/main" id="{C041EB8D-49C4-4BCA-8034-FF536B409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25" y="2878413"/>
            <a:ext cx="106363" cy="119063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0" name="Oval 40">
            <a:extLst>
              <a:ext uri="{FF2B5EF4-FFF2-40B4-BE49-F238E27FC236}">
                <a16:creationId xmlns:a16="http://schemas.microsoft.com/office/drawing/2014/main" id="{45FB5959-43E3-4DFF-BE42-02A5473B7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2538" y="2775226"/>
            <a:ext cx="106362" cy="119062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1" name="Oval 41">
            <a:extLst>
              <a:ext uri="{FF2B5EF4-FFF2-40B4-BE49-F238E27FC236}">
                <a16:creationId xmlns:a16="http://schemas.microsoft.com/office/drawing/2014/main" id="{964E5F54-CE65-4AD5-AB66-9920288F6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1181376"/>
            <a:ext cx="106363" cy="119062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Text Box 42">
            <a:extLst>
              <a:ext uri="{FF2B5EF4-FFF2-40B4-BE49-F238E27FC236}">
                <a16:creationId xmlns:a16="http://schemas.microsoft.com/office/drawing/2014/main" id="{798C19C1-DDE0-4A4D-9D47-CBFAC2917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8" y="593752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l-GR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ε</a:t>
            </a:r>
          </a:p>
        </p:txBody>
      </p:sp>
    </p:spTree>
    <p:extLst>
      <p:ext uri="{BB962C8B-B14F-4D97-AF65-F5344CB8AC3E}">
        <p14:creationId xmlns:p14="http://schemas.microsoft.com/office/powerpoint/2010/main" val="282057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33025E-6 C -0.00121 -0.06822 -0.00226 -0.13644 -0.00278 -0.1642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8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074 C -0.00382 -0.00139 -0.03455 0.02336 -0.04635 0.02845 C -0.05816 0.03354 -0.06371 0.03099 -0.07118 0.03816 C -0.0783 0.04533 -0.08871 0.05851 -0.08993 0.071 C -0.09114 0.08349 -0.08385 0.10453 -0.0783 0.11355 C -0.07274 0.12257 -0.06389 0.12581 -0.0566 0.12512 C -0.0493 0.12442 -0.04028 0.11702 -0.03472 0.10962 C -0.02917 0.10222 -0.02951 0.09806 -0.02326 0.08071 C -0.01701 0.06337 0.00382 0.01619 -8.33333E-7 0.0074 Z " pathEditMode="relative" rAng="0" ptsTypes="aaaaaaaaa">
                                      <p:cBhvr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5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69288E-6 C -0.01476 0.00139 -0.02935 0.00301 -0.03039 -0.02313 C -0.03143 -0.04926 -0.01806 -0.12396 -0.00572 -0.15634 C 0.0066 -0.18871 0.03369 -0.20745 0.04358 -0.21808 C 0.05348 -0.22872 0.04619 -0.21461 0.05365 -0.22016 C 0.06112 -0.22572 0.07483 -0.23843 0.08837 -0.25092 " pathEditMode="relative" rAng="0" ptsTypes="aaaaaA">
                                      <p:cBhvr>
                                        <p:cTn id="4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7" y="-123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69288E-6 C 0.02083 0.01041 0.04184 0.02104 0.05781 0.03076 C 0.07378 0.04047 0.08455 0.03793 0.09548 0.05782 C 0.10642 0.0777 0.11718 0.12257 0.12309 0.15055 C 0.12899 0.17854 0.13593 0.21138 0.13038 0.22572 C 0.12482 0.24005 0.10729 0.23867 0.08975 0.23728 " pathEditMode="relative" rAng="0" ptsTypes="aaaaaA">
                                      <p:cBhvr>
                                        <p:cTn id="6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8" y="120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39685E-6 C 0.00538 -0.00324 0.01076 -0.00625 0.00451 -0.02706 C -0.00174 -0.04787 -0.02605 -0.09829 -0.03768 -0.12558 C -0.04931 -0.15287 -0.05452 -0.17299 -0.06511 -0.19103 C -0.0757 -0.20907 -0.08855 -0.22132 -0.10139 -0.23358 " pathEditMode="relative" rAng="0" ptsTypes="aaaaA">
                                      <p:cBhvr>
                                        <p:cTn id="9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-11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7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9.80574E-7 C 0.00556 -0.00231 0.0125 -0.01758 0.01302 -0.03261 C 0.01354 -0.04764 0.00573 -0.07932 0.00278 -0.09042 C -0.00017 -0.10176 -0.00139 -0.10291 -0.00451 -0.10014 C -0.00764 -0.09736 -0.01337 -0.08696 -0.01597 -0.07308 C -0.01857 -0.0592 -0.02292 -0.02891 -0.02031 -0.01711 C -0.01771 -0.00555 -0.00555 0.00278 -1.38889E-6 -9.80574E-7 Z " pathEditMode="relative" rAng="0" ptsTypes="aaaaaaa">
                                      <p:cBhvr>
                                        <p:cTn id="12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5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09898E-6 C 0.0217 0.01156 0.04358 0.02312 0.05799 0.03076 C 0.0724 0.03839 0.0776 0.03376 0.08698 0.04625 C 0.09635 0.05874 0.10712 0.08117 0.11458 0.10615 C 0.12205 0.13089 0.12899 0.17622 0.13194 0.19681 C 0.1349 0.21739 0.13767 0.22294 0.13194 0.22965 C 0.12622 0.23635 0.10278 0.23612 0.09705 0.23728 " pathEditMode="relative" rAng="0" ptsTypes="aaaaaaA">
                                      <p:cBhvr>
                                        <p:cTn id="13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118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xit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0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4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13784E-6 C -0.00434 0.00925 0.00243 0.07516 0.00434 0.09852 C 0.00625 0.12188 0.00868 0.13205 0.01163 0.14084 C 0.01459 0.14963 0.01806 0.15333 0.0217 0.15056 C 0.02535 0.14778 0.0309 0.13367 0.03334 0.1235 C 0.03577 0.11332 0.03681 0.10222 0.03629 0.08881 C 0.03577 0.07539 0.03646 0.05805 0.03038 0.04255 C 0.02431 0.02706 0.00434 -0.00925 -1.94444E-6 -1.13784E-6 Z " pathEditMode="relative" rAng="0" ptsTypes="aaaaaaaa">
                                      <p:cBhvr>
                                        <p:cTn id="15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7192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5.45791E-7 C -0.01112 0.03191 -0.02205 0.06383 -0.02743 0.08094 C -0.03282 0.09806 -0.02657 0.09389 -0.03195 0.10222 C -0.03733 0.11055 -0.04948 0.12535 -0.05938 0.13113 C -0.06927 0.13691 -0.07917 0.13853 -0.09132 0.13691 C -0.10348 0.13529 -0.12292 0.12928 -0.13195 0.12165 C -0.14098 0.11401 -0.13681 0.108 -0.14497 0.09066 C -0.15313 0.07331 -0.16719 0.04533 -0.18108 0.01734 " pathEditMode="relative" rAng="0" ptsTypes="aaaaaaaA">
                                      <p:cBhvr>
                                        <p:cTn id="16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69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" presetClass="exit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7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1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2" dur="15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FF3300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3" dur="15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5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6" grpId="3" animBg="1"/>
      <p:bldP spid="57" grpId="0" animBg="1"/>
      <p:bldP spid="57" grpId="1" animBg="1"/>
      <p:bldP spid="57" grpId="2" animBg="1"/>
      <p:bldP spid="57" grpId="3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88" grpId="0" animBg="1"/>
      <p:bldP spid="88" grpId="1" animBg="1"/>
      <p:bldP spid="88" grpId="2" animBg="1"/>
      <p:bldP spid="89" grpId="0" animBg="1"/>
      <p:bldP spid="89" grpId="1" animBg="1"/>
      <p:bldP spid="89" grpId="2" animBg="1"/>
      <p:bldP spid="89" grpId="3" animBg="1"/>
      <p:bldP spid="90" grpId="0" animBg="1"/>
      <p:bldP spid="90" grpId="1" animBg="1"/>
      <p:bldP spid="90" grpId="2" animBg="1"/>
      <p:bldP spid="90" grpId="3" animBg="1"/>
      <p:bldP spid="90" grpId="4" animBg="1"/>
      <p:bldP spid="90" grpId="5" animBg="1"/>
      <p:bldP spid="91" grpId="0" animBg="1"/>
      <p:bldP spid="91" grpId="1" animBg="1"/>
      <p:bldP spid="91" grpId="2" animBg="1"/>
      <p:bldP spid="91" grpId="3" animBg="1"/>
      <p:bldP spid="91" grpId="4" animBg="1"/>
      <p:bldP spid="91" grpId="5" animBg="1"/>
      <p:bldP spid="91" grpId="6" animBg="1"/>
      <p:bldP spid="9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64282" y="559213"/>
            <a:ext cx="437363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DFA Design Example </a:t>
            </a:r>
          </a:p>
        </p:txBody>
      </p:sp>
      <p:sp>
        <p:nvSpPr>
          <p:cNvPr id="118" name="Rectangle 3">
            <a:extLst>
              <a:ext uri="{FF2B5EF4-FFF2-40B4-BE49-F238E27FC236}">
                <a16:creationId xmlns:a16="http://schemas.microsoft.com/office/drawing/2014/main" id="{A7B34FD8-ADD4-42F7-A207-0CA88A4E3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1260964"/>
            <a:ext cx="5883275" cy="561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3492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+mn-lt"/>
              </a:defRPr>
            </a:lvl2pPr>
            <a:lvl3pPr marL="1255713" indent="-3365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+mn-lt"/>
              </a:defRPr>
            </a:lvl3pPr>
            <a:lvl4pPr marL="1714500" indent="-341313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+mn-lt"/>
              </a:defRPr>
            </a:lvl4pPr>
            <a:lvl5pPr marL="21701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5pPr>
            <a:lvl6pPr marL="26273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6pPr>
            <a:lvl7pPr marL="30845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7pPr>
            <a:lvl8pPr marL="35417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8pPr>
            <a:lvl9pPr marL="39989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Alphabet </a:t>
            </a:r>
            <a:r>
              <a:rPr kumimoji="0" lang="el-G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={0,1,2}.</a:t>
            </a:r>
            <a:endParaRPr kumimoji="0" lang="el-G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Language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{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: the sum of all the symbols in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is an even number }.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Can be represented as follows – 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= the sum of all the symbols in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w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If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modulo 2 = 0 then the sum is even.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Here,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is modeled as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modulo 2 =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finite state machine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= 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l-G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), where – 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Q</a:t>
            </a:r>
            <a:r>
              <a:rPr kumimoji="0" lang="en-US" altLang="en-US" sz="19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= {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},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q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F</a:t>
            </a:r>
            <a:r>
              <a:rPr kumimoji="0" lang="en-US" altLang="en-US" sz="19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{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},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19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1900" b="0" i="1" u="sng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      </a:t>
            </a:r>
            <a:br>
              <a:rPr kumimoji="0" lang="en-US" altLang="en-US" sz="1900" b="0" i="1" u="sng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900" b="0" i="1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     </a:t>
            </a:r>
            <a:r>
              <a:rPr kumimoji="0" lang="en-US" altLang="en-US" sz="2500" b="0" i="1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900" b="0" i="1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       </a:t>
            </a:r>
            <a:r>
              <a:rPr kumimoji="0" lang="en-US" altLang="en-US" sz="19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0	1	2  </a:t>
            </a:r>
            <a:r>
              <a:rPr kumimoji="0" lang="en-US" altLang="en-US" sz="1900" b="0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b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0       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b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1       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</a:p>
        </p:txBody>
      </p:sp>
      <p:sp>
        <p:nvSpPr>
          <p:cNvPr id="119" name="Rectangle 36">
            <a:extLst>
              <a:ext uri="{FF2B5EF4-FFF2-40B4-BE49-F238E27FC236}">
                <a16:creationId xmlns:a16="http://schemas.microsoft.com/office/drawing/2014/main" id="{982D0F76-F000-493D-B952-29F87FFB9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00" y="4196251"/>
            <a:ext cx="3381375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Input example: 01120101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Present State: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Input symbol: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algn="ctr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Accepted</a:t>
            </a:r>
          </a:p>
        </p:txBody>
      </p:sp>
      <p:sp>
        <p:nvSpPr>
          <p:cNvPr id="120" name="Text Box 37">
            <a:extLst>
              <a:ext uri="{FF2B5EF4-FFF2-40B4-BE49-F238E27FC236}">
                <a16:creationId xmlns:a16="http://schemas.microsoft.com/office/drawing/2014/main" id="{91FDE524-08F0-4B62-AB8D-1C88C2AAB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" y="4866176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Bookman Old Style" panose="02050604050505020204" pitchFamily="18" charset="0"/>
              </a:rPr>
              <a:t>b</a:t>
            </a:r>
            <a:r>
              <a:rPr lang="en-US" altLang="en-US" sz="2400" baseline="-250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121" name="Text Box 38">
            <a:extLst>
              <a:ext uri="{FF2B5EF4-FFF2-40B4-BE49-F238E27FC236}">
                <a16:creationId xmlns:a16="http://schemas.microsoft.com/office/drawing/2014/main" id="{1591C391-D345-4E2D-B9E0-AB41CEC99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4867764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Bookman Old Style" panose="02050604050505020204" pitchFamily="18" charset="0"/>
              </a:rPr>
              <a:t>b</a:t>
            </a:r>
            <a:r>
              <a:rPr lang="en-US" altLang="en-US" sz="2400" baseline="-25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22" name="Text Box 40">
            <a:extLst>
              <a:ext uri="{FF2B5EF4-FFF2-40B4-BE49-F238E27FC236}">
                <a16:creationId xmlns:a16="http://schemas.microsoft.com/office/drawing/2014/main" id="{6A5E9A29-AEE8-4038-AC3A-1BAFAF2D9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1120101</a:t>
            </a:r>
          </a:p>
        </p:txBody>
      </p:sp>
      <p:sp>
        <p:nvSpPr>
          <p:cNvPr id="123" name="Text Box 41">
            <a:extLst>
              <a:ext uri="{FF2B5EF4-FFF2-40B4-BE49-F238E27FC236}">
                <a16:creationId xmlns:a16="http://schemas.microsoft.com/office/drawing/2014/main" id="{DB991119-BDC0-4BE3-86F3-988D13F3C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120101</a:t>
            </a:r>
          </a:p>
        </p:txBody>
      </p:sp>
      <p:sp>
        <p:nvSpPr>
          <p:cNvPr id="124" name="Text Box 42">
            <a:extLst>
              <a:ext uri="{FF2B5EF4-FFF2-40B4-BE49-F238E27FC236}">
                <a16:creationId xmlns:a16="http://schemas.microsoft.com/office/drawing/2014/main" id="{96B6FC69-7B07-4371-B515-C1D7CC48C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20101</a:t>
            </a:r>
          </a:p>
        </p:txBody>
      </p:sp>
      <p:sp>
        <p:nvSpPr>
          <p:cNvPr id="125" name="Text Box 43">
            <a:extLst>
              <a:ext uri="{FF2B5EF4-FFF2-40B4-BE49-F238E27FC236}">
                <a16:creationId xmlns:a16="http://schemas.microsoft.com/office/drawing/2014/main" id="{5637961D-5D28-4CD1-A0AF-EF78F4879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2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0101</a:t>
            </a:r>
          </a:p>
        </p:txBody>
      </p:sp>
      <p:sp>
        <p:nvSpPr>
          <p:cNvPr id="126" name="Text Box 44">
            <a:extLst>
              <a:ext uri="{FF2B5EF4-FFF2-40B4-BE49-F238E27FC236}">
                <a16:creationId xmlns:a16="http://schemas.microsoft.com/office/drawing/2014/main" id="{2F3A3C7A-865B-43EA-A9EC-8E3331838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101</a:t>
            </a:r>
          </a:p>
        </p:txBody>
      </p:sp>
      <p:sp>
        <p:nvSpPr>
          <p:cNvPr id="127" name="Text Box 45">
            <a:extLst>
              <a:ext uri="{FF2B5EF4-FFF2-40B4-BE49-F238E27FC236}">
                <a16:creationId xmlns:a16="http://schemas.microsoft.com/office/drawing/2014/main" id="{32989770-6B2D-469E-8337-8701D9CCD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</a:t>
            </a:r>
          </a:p>
        </p:txBody>
      </p:sp>
      <p:sp>
        <p:nvSpPr>
          <p:cNvPr id="128" name="Text Box 46">
            <a:extLst>
              <a:ext uri="{FF2B5EF4-FFF2-40B4-BE49-F238E27FC236}">
                <a16:creationId xmlns:a16="http://schemas.microsoft.com/office/drawing/2014/main" id="{914BB507-C394-40E5-B937-FFC72EBFF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29" name="Text Box 49">
            <a:extLst>
              <a:ext uri="{FF2B5EF4-FFF2-40B4-BE49-F238E27FC236}">
                <a16:creationId xmlns:a16="http://schemas.microsoft.com/office/drawing/2014/main" id="{3AFECA0E-F4A5-41A8-A521-BD8DB6429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0112010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30" name="Line 35">
            <a:extLst>
              <a:ext uri="{FF2B5EF4-FFF2-40B4-BE49-F238E27FC236}">
                <a16:creationId xmlns:a16="http://schemas.microsoft.com/office/drawing/2014/main" id="{318429D6-082E-4948-B44A-9A3612B225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7600" y="2324589"/>
            <a:ext cx="0" cy="5429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131" name="Oval 6">
            <a:extLst>
              <a:ext uri="{FF2B5EF4-FFF2-40B4-BE49-F238E27FC236}">
                <a16:creationId xmlns:a16="http://schemas.microsoft.com/office/drawing/2014/main" id="{07C9026F-4439-4E49-A256-5D6655A0C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1457814"/>
            <a:ext cx="847725" cy="847725"/>
          </a:xfrm>
          <a:prstGeom prst="ellipse">
            <a:avLst/>
          </a:prstGeom>
          <a:noFill/>
          <a:ln w="88900" cmpd="dbl" algn="ctr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b</a:t>
            </a:r>
            <a:r>
              <a:rPr kumimoji="0" lang="en-US" altLang="en-US" sz="3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132" name="Oval 7">
            <a:extLst>
              <a:ext uri="{FF2B5EF4-FFF2-40B4-BE49-F238E27FC236}">
                <a16:creationId xmlns:a16="http://schemas.microsoft.com/office/drawing/2014/main" id="{2C7747D3-ABCE-47C6-8F7C-2350908B6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275" y="1422889"/>
            <a:ext cx="847725" cy="847725"/>
          </a:xfrm>
          <a:prstGeom prst="ellipse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b</a:t>
            </a:r>
            <a:r>
              <a:rPr kumimoji="0" lang="en-US" altLang="en-US" sz="3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1</a:t>
            </a:r>
          </a:p>
        </p:txBody>
      </p:sp>
      <p:cxnSp>
        <p:nvCxnSpPr>
          <p:cNvPr id="133" name="AutoShape 14">
            <a:extLst>
              <a:ext uri="{FF2B5EF4-FFF2-40B4-BE49-F238E27FC236}">
                <a16:creationId xmlns:a16="http://schemas.microsoft.com/office/drawing/2014/main" id="{A2F758D1-990C-4079-A168-CFD444316361}"/>
              </a:ext>
            </a:extLst>
          </p:cNvPr>
          <p:cNvCxnSpPr>
            <a:cxnSpLocks noChangeShapeType="1"/>
            <a:stCxn id="131" idx="7"/>
            <a:endCxn id="132" idx="1"/>
          </p:cNvCxnSpPr>
          <p:nvPr/>
        </p:nvCxnSpPr>
        <p:spPr bwMode="auto">
          <a:xfrm flipV="1">
            <a:off x="1390650" y="1532426"/>
            <a:ext cx="1060450" cy="47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" name="AutoShape 17">
            <a:extLst>
              <a:ext uri="{FF2B5EF4-FFF2-40B4-BE49-F238E27FC236}">
                <a16:creationId xmlns:a16="http://schemas.microsoft.com/office/drawing/2014/main" id="{449856C6-C09A-4BA3-8D55-23C24A5DAD66}"/>
              </a:ext>
            </a:extLst>
          </p:cNvPr>
          <p:cNvCxnSpPr>
            <a:cxnSpLocks noChangeShapeType="1"/>
            <a:stCxn id="132" idx="3"/>
            <a:endCxn id="131" idx="5"/>
          </p:cNvCxnSpPr>
          <p:nvPr/>
        </p:nvCxnSpPr>
        <p:spPr bwMode="auto">
          <a:xfrm rot="5400000">
            <a:off x="1888331" y="1663395"/>
            <a:ext cx="65088" cy="1060450"/>
          </a:xfrm>
          <a:prstGeom prst="curvedConnector3">
            <a:avLst>
              <a:gd name="adj1" fmla="val 573171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5" name="AutoShape 18">
            <a:extLst>
              <a:ext uri="{FF2B5EF4-FFF2-40B4-BE49-F238E27FC236}">
                <a16:creationId xmlns:a16="http://schemas.microsoft.com/office/drawing/2014/main" id="{93D1C098-299B-482F-8B1B-27235DE57E3B}"/>
              </a:ext>
            </a:extLst>
          </p:cNvPr>
          <p:cNvCxnSpPr>
            <a:cxnSpLocks noChangeShapeType="1"/>
            <a:stCxn id="131" idx="2"/>
            <a:endCxn id="131" idx="3"/>
          </p:cNvCxnSpPr>
          <p:nvPr/>
        </p:nvCxnSpPr>
        <p:spPr bwMode="auto">
          <a:xfrm rot="10800000" flipH="1" flipV="1">
            <a:off x="622300" y="1881676"/>
            <a:ext cx="168275" cy="344488"/>
          </a:xfrm>
          <a:prstGeom prst="curvedConnector4">
            <a:avLst>
              <a:gd name="adj1" fmla="val -244343"/>
              <a:gd name="adj2" fmla="val 189403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" name="AutoShape 25">
            <a:extLst>
              <a:ext uri="{FF2B5EF4-FFF2-40B4-BE49-F238E27FC236}">
                <a16:creationId xmlns:a16="http://schemas.microsoft.com/office/drawing/2014/main" id="{CD31D457-5AB8-4E9B-B3D5-E2D8BF4A1276}"/>
              </a:ext>
            </a:extLst>
          </p:cNvPr>
          <p:cNvCxnSpPr>
            <a:cxnSpLocks noChangeShapeType="1"/>
            <a:stCxn id="132" idx="4"/>
            <a:endCxn id="132" idx="5"/>
          </p:cNvCxnSpPr>
          <p:nvPr/>
        </p:nvCxnSpPr>
        <p:spPr bwMode="auto">
          <a:xfrm rot="5400000" flipH="1" flipV="1">
            <a:off x="2839244" y="2072970"/>
            <a:ext cx="123825" cy="300037"/>
          </a:xfrm>
          <a:prstGeom prst="curvedConnector3">
            <a:avLst>
              <a:gd name="adj1" fmla="val -282056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7" name="Text Box 27">
            <a:extLst>
              <a:ext uri="{FF2B5EF4-FFF2-40B4-BE49-F238E27FC236}">
                <a16:creationId xmlns:a16="http://schemas.microsoft.com/office/drawing/2014/main" id="{EC9A429D-48B8-42BF-B6A7-832F982AF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570526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0,2</a:t>
            </a:r>
          </a:p>
        </p:txBody>
      </p:sp>
      <p:sp>
        <p:nvSpPr>
          <p:cNvPr id="138" name="Text Box 28">
            <a:extLst>
              <a:ext uri="{FF2B5EF4-FFF2-40B4-BE49-F238E27FC236}">
                <a16:creationId xmlns:a16="http://schemas.microsoft.com/office/drawing/2014/main" id="{CD8ABEDC-6CF4-43CD-8346-F1AD87858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5" y="2521439"/>
            <a:ext cx="650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0,2</a:t>
            </a:r>
          </a:p>
        </p:txBody>
      </p:sp>
      <p:sp>
        <p:nvSpPr>
          <p:cNvPr id="139" name="Text Box 30">
            <a:extLst>
              <a:ext uri="{FF2B5EF4-FFF2-40B4-BE49-F238E27FC236}">
                <a16:creationId xmlns:a16="http://schemas.microsoft.com/office/drawing/2014/main" id="{D19DFE81-C1B3-4638-AF02-E7F1D5C96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2099164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40" name="Text Box 33">
            <a:extLst>
              <a:ext uri="{FF2B5EF4-FFF2-40B4-BE49-F238E27FC236}">
                <a16:creationId xmlns:a16="http://schemas.microsoft.com/office/drawing/2014/main" id="{5F58740B-DF43-49EC-B2F0-18F8FEB31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1468926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41" name="Oval 50">
            <a:extLst>
              <a:ext uri="{FF2B5EF4-FFF2-40B4-BE49-F238E27FC236}">
                <a16:creationId xmlns:a16="http://schemas.microsoft.com/office/drawing/2014/main" id="{EDA5D9C6-62E0-4248-BE41-C0B2782C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761151"/>
            <a:ext cx="106363" cy="119063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2" name="Oval 54">
            <a:extLst>
              <a:ext uri="{FF2B5EF4-FFF2-40B4-BE49-F238E27FC236}">
                <a16:creationId xmlns:a16="http://schemas.microsoft.com/office/drawing/2014/main" id="{40F550B9-9987-4B80-AEDE-1B2D5D328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88" y="1602276"/>
            <a:ext cx="106362" cy="119063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" name="Oval 56">
            <a:extLst>
              <a:ext uri="{FF2B5EF4-FFF2-40B4-BE49-F238E27FC236}">
                <a16:creationId xmlns:a16="http://schemas.microsoft.com/office/drawing/2014/main" id="{EBC3ABAF-2960-43A7-B2B0-B18794C3B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1448289"/>
            <a:ext cx="106362" cy="119062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4" name="Text Box 61">
            <a:extLst>
              <a:ext uri="{FF2B5EF4-FFF2-40B4-BE49-F238E27FC236}">
                <a16:creationId xmlns:a16="http://schemas.microsoft.com/office/drawing/2014/main" id="{F5CAC748-4FE1-4BA3-B8C1-CF67A01D2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l-GR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ε</a:t>
            </a:r>
          </a:p>
        </p:txBody>
      </p:sp>
    </p:spTree>
    <p:extLst>
      <p:ext uri="{BB962C8B-B14F-4D97-AF65-F5344CB8AC3E}">
        <p14:creationId xmlns:p14="http://schemas.microsoft.com/office/powerpoint/2010/main" val="187459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0.0007 C 0.00086 -0.0703 0.00104 -0.14107 0.00086 -0.16928 " pathEditMode="relative" ptsTypes="aA">
                                      <p:cBhvr>
                                        <p:cTn id="1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72803E-6 C -0.00486 -0.00602 -0.04357 0.02451 -0.0566 0.03099 C -0.06962 0.03746 -0.071 0.03214 -0.0783 0.03862 C -0.08559 0.04509 -0.0967 0.05989 -0.1 0.06961 C -0.1033 0.07932 -0.10104 0.08811 -0.09878 0.09643 C -0.09618 0.10476 -0.09045 0.1147 -0.08559 0.11979 C -0.08073 0.12488 -0.07517 0.12742 -0.06962 0.12742 C -0.06406 0.12742 -0.05677 0.12372 -0.05225 0.11979 C -0.04791 0.11586 -0.04462 0.10939 -0.04219 0.1043 C -0.03975 0.09921 -0.0401 0.09482 -0.03767 0.0888 C -0.03524 0.08279 -0.03385 0.0821 -0.0276 0.06753 C -0.02135 0.05296 0.00486 0.00601 -1.94444E-6 3.72803E-6 Z " pathEditMode="relative" rAng="0" ptsTypes="aaaaaaaaaaaa">
                                      <p:cBhvr>
                                        <p:cTn id="3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1" y="60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32192E-6 C 0.00017 -0.00763 0.00034 -0.01527 0.03038 -0.0192 C 0.06041 -0.02313 0.11996 -0.02313 0.17968 -0.02313 " pathEditMode="relative" rAng="0" ptsTypes="aaA">
                                      <p:cBhvr>
                                        <p:cTn id="4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-11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9.43571E-7 C -0.01406 0.03677 -0.02795 0.07378 -0.03472 0.09251 C -0.04149 0.11124 -0.03628 0.10546 -0.04062 0.11193 C -0.04496 0.11841 -0.05191 0.12512 -0.06093 0.13113 C -0.06996 0.13714 -0.08298 0.14778 -0.09427 0.14847 C -0.10555 0.14917 -0.12031 0.13992 -0.12899 0.13506 C -0.13767 0.1302 -0.14218 0.12627 -0.14635 0.11957 C -0.15052 0.11286 -0.14739 0.11193 -0.15364 0.09459 C -0.15989 0.07724 -0.17205 0.04625 -0.18402 0.01526 " pathEditMode="relative" rAng="0" ptsTypes="aaaaaaaaA">
                                      <p:cBhvr>
                                        <p:cTn id="6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1" y="74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18316E-6 C -0.00365 -0.00763 -0.04358 0.02336 -0.05521 0.02914 C -0.06684 0.03492 -0.06389 0.03168 -0.06962 0.03492 C -0.07535 0.03816 -0.0849 0.04186 -0.08993 0.04833 C -0.09496 0.05481 -0.09878 0.06498 -0.1 0.07354 C -0.10121 0.0821 -0.09983 0.09297 -0.09722 0.10037 C -0.09462 0.10777 -0.08802 0.11401 -0.0842 0.11794 C -0.08055 0.12188 -0.07882 0.12349 -0.07396 0.12373 C -0.0691 0.12396 -0.06146 0.12465 -0.05521 0.11979 C -0.04896 0.11494 -0.03993 0.10199 -0.03628 0.09459 C -0.03264 0.08719 -0.03941 0.09089 -0.03333 0.07539 C -0.02726 0.0599 0.00365 0.00763 -5.55556E-7 2.18316E-6 Z " pathEditMode="relative" rAng="0" ptsTypes="aaaaaaaaaaaa">
                                      <p:cBhvr>
                                        <p:cTn id="9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8" y="58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72803E-6 C -0.00365 -0.00879 -0.04532 0.02243 -0.05799 0.0289 C -0.07066 0.03538 -0.0698 0.03422 -0.07553 0.03862 C -0.08125 0.04301 -0.08855 0.04856 -0.09289 0.05596 C -0.09723 0.06336 -0.10139 0.07423 -0.10157 0.08302 C -0.10174 0.09181 -0.09757 0.10152 -0.09428 0.10823 C -0.09098 0.11494 -0.08612 0.12026 -0.08125 0.12349 C -0.07639 0.12673 -0.07153 0.12927 -0.06528 0.12742 C -0.05903 0.12557 -0.04844 0.11956 -0.04358 0.11193 C -0.03872 0.1043 -0.04393 0.09944 -0.03629 0.08117 C -0.02865 0.0629 0.00364 0.00878 4.44444E-6 3.72803E-6 Z " pathEditMode="relative" rAng="0" ptsTypes="aaaaaaaaaaa">
                                      <p:cBhvr>
                                        <p:cTn id="10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13" y="60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046 C 0.00035 -0.00763 5.55556E-7 -0.01457 0.02969 -0.01781 C 0.05937 -0.02105 0.1191 -0.02035 0.17882 -0.01966 " pathEditMode="relative" ptsTypes="aaA">
                                      <p:cBhvr>
                                        <p:cTn id="11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1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5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19796E-6 C -0.00538 0.00764 -0.00139 0.08997 -0.00139 0.11194 C -0.00139 0.13391 -0.00122 0.12536 1.66667E-6 0.13137 C 0.00121 0.13738 0.00347 0.14386 0.0059 0.14871 C 0.00833 0.15357 0.01163 0.15935 0.01458 0.16028 C 0.01753 0.1612 0.02083 0.15935 0.02326 0.15449 C 0.02569 0.14964 0.02726 0.14062 0.02899 0.13137 C 0.03073 0.12212 0.03299 0.1094 0.03333 0.09853 C 0.03368 0.08766 0.03576 0.08234 0.03055 0.06569 C 0.02535 0.04904 0.00538 -0.00762 1.66667E-6 6.19796E-6 Z " pathEditMode="relative" ptsTypes="aaaaaaaaaa">
                                      <p:cBhvr>
                                        <p:cTn id="14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47826E-6 C -0.01406 0.04001 -0.02795 0.08002 -0.0349 0.10037 C -0.04184 0.12073 -0.03837 0.11517 -0.04201 0.12165 C -0.04566 0.12813 -0.05122 0.13506 -0.0566 0.139 C -0.06198 0.14293 -0.0684 0.14246 -0.07396 0.14478 C -0.07951 0.14709 -0.08455 0.15241 -0.08993 0.15241 C -0.09531 0.15241 -0.10139 0.1464 -0.1059 0.14478 C -0.11042 0.14316 -0.11163 0.1457 -0.11736 0.14293 C -0.12309 0.14015 -0.1349 0.13344 -0.14063 0.12743 C -0.14635 0.12142 -0.14549 0.1235 -0.15226 0.10616 C -0.15903 0.08881 -0.17639 0.03701 -0.18125 0.02313 " pathEditMode="relative" rAng="0" ptsTypes="aaaaaaaaaaA">
                                      <p:cBhvr>
                                        <p:cTn id="15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76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9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9" dur="80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0" dur="80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80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0" grpId="1" animBg="1"/>
      <p:bldP spid="120" grpId="2" animBg="1"/>
      <p:bldP spid="120" grpId="3" animBg="1"/>
      <p:bldP spid="120" grpId="4" animBg="1"/>
      <p:bldP spid="121" grpId="0" animBg="1"/>
      <p:bldP spid="121" grpId="1" animBg="1"/>
      <p:bldP spid="121" grpId="2" animBg="1"/>
      <p:bldP spid="121" grpId="3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41" grpId="0" animBg="1"/>
      <p:bldP spid="141" grpId="1" animBg="1"/>
      <p:bldP spid="141" grpId="2" animBg="1"/>
      <p:bldP spid="142" grpId="0" animBg="1"/>
      <p:bldP spid="142" grpId="1" animBg="1"/>
      <p:bldP spid="142" grpId="2" animBg="1"/>
      <p:bldP spid="142" grpId="3" animBg="1"/>
      <p:bldP spid="142" grpId="4" animBg="1"/>
      <p:bldP spid="142" grpId="5" animBg="1"/>
      <p:bldP spid="142" grpId="6" animBg="1"/>
      <p:bldP spid="142" grpId="7" animBg="1"/>
      <p:bldP spid="142" grpId="8" animBg="1"/>
      <p:bldP spid="143" grpId="0" animBg="1"/>
      <p:bldP spid="143" grpId="1" animBg="1"/>
      <p:bldP spid="143" grpId="2" animBg="1"/>
      <p:bldP spid="143" grpId="3" animBg="1"/>
      <p:bldP spid="143" grpId="4" animBg="1"/>
      <p:bldP spid="143" grpId="5" animBg="1"/>
      <p:bldP spid="1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NFA TO DFA (Subset Construction Method)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Subset Construction Algorithm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DFA Designing 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Example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Exercise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64282" y="559213"/>
            <a:ext cx="437363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DFA Design Example (Type 1)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FCCF01-35AF-4DA1-9B7C-D68484481926}"/>
              </a:ext>
            </a:extLst>
          </p:cNvPr>
          <p:cNvSpPr/>
          <p:nvPr/>
        </p:nvSpPr>
        <p:spPr>
          <a:xfrm>
            <a:off x="475297" y="1318022"/>
            <a:ext cx="8668703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construction of DFA for languages consisting of strings ending with a particular substring.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Determine the minimum number of states required in the DFA.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Calculate the length of substring.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All strings ending with ‘n’ length substring will always require minimum (n+1) states in the DFA.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Draw those states.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Decide the strings for which DFA will be constructed.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Construct a DFA for the decided strings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While constructing a DFA, Always prefer to use the existing path. Create a new path only when there exists no path to go with.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Send all the left possible combinations to the starting state.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 not send the left possible combinations over the dead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23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64282" y="559212"/>
            <a:ext cx="7261933" cy="622473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DFA Design Example and Exercise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FCCF01-35AF-4DA1-9B7C-D68484481926}"/>
              </a:ext>
            </a:extLst>
          </p:cNvPr>
          <p:cNvSpPr/>
          <p:nvPr/>
        </p:nvSpPr>
        <p:spPr>
          <a:xfrm>
            <a:off x="533821" y="1486835"/>
            <a:ext cx="80763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a DFA for the language accepting strings ending with ‘</a:t>
            </a:r>
            <a:r>
              <a:rPr lang="en-US" dirty="0" err="1"/>
              <a:t>abb</a:t>
            </a:r>
            <a:r>
              <a:rPr lang="en-US" dirty="0"/>
              <a:t>’ over input alphabets ∑ = {a, b}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a DFA for the language accepting strings starting with ‘ab’ over input alphabets ∑ = {a, b}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a DFA for the language accepting strings ‘ab’ in the middle (sub string) over input alphabets ∑ = {a, b}</a:t>
            </a:r>
          </a:p>
        </p:txBody>
      </p:sp>
    </p:spTree>
    <p:extLst>
      <p:ext uri="{BB962C8B-B14F-4D97-AF65-F5344CB8AC3E}">
        <p14:creationId xmlns:p14="http://schemas.microsoft.com/office/powerpoint/2010/main" val="3259210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1762205"/>
            <a:ext cx="7353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Portland State University Lectures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Power set Construction Wikipedia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Maynooth</a:t>
            </a:r>
            <a:r>
              <a:rPr lang="en-US" dirty="0"/>
              <a:t> University Lectures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88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References/Books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1. Compilers-Principles, techniques and tools (2nd Edition) V.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D. Ullman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2. Principles of Compiler Design (2nd Revised Edition 2009) A. A. Puntambekar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3. Basics of Compiler Design Torben </a:t>
            </a:r>
            <a:r>
              <a:rPr lang="en-US" dirty="0" err="1"/>
              <a:t>Mogensen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237318"/>
            <a:ext cx="8302973" cy="3853992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explain the subset construction algorithm/method for converting a Non deterministic machine to deterministic machine.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Provide necessary example and explanation of NFA to DFA conversion method using subset construction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explain and practice Deterministic Finite Automata (DFA) Machine Design for a given Grammar. 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students will be capable of demonstrating the subset construction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 will be able to convert an NFA to relevant DFA by following subset construction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class student will be able to design and demonstrate DFA construction from a given Grammar.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  <a:endParaRPr lang="x-none" dirty="0"/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250857" y="2017059"/>
            <a:ext cx="8638500" cy="4166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dirty="0"/>
              <a:t>Input: </a:t>
            </a:r>
            <a:r>
              <a:rPr lang="en-US" altLang="en-US" sz="1800" b="0" dirty="0"/>
              <a:t>An NFA N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dirty="0"/>
              <a:t>Output: </a:t>
            </a:r>
            <a:r>
              <a:rPr lang="en-US" altLang="en-US" sz="1800" b="0" dirty="0"/>
              <a:t>A DFA D accepting the same language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dirty="0"/>
              <a:t>Method: </a:t>
            </a:r>
            <a:r>
              <a:rPr lang="en-US" altLang="en-US" sz="1800" b="0" dirty="0"/>
              <a:t>Constructs a transition table </a:t>
            </a:r>
            <a:r>
              <a:rPr lang="en-US" altLang="en-US" sz="1800" b="0" dirty="0" err="1"/>
              <a:t>Dtran</a:t>
            </a:r>
            <a:r>
              <a:rPr lang="en-US" altLang="en-US" sz="1800" b="0" dirty="0"/>
              <a:t> for D. Each DFA state is a set of NFA states and construct </a:t>
            </a:r>
            <a:r>
              <a:rPr lang="en-US" altLang="en-US" sz="1800" b="0" dirty="0" err="1"/>
              <a:t>Dtran</a:t>
            </a:r>
            <a:r>
              <a:rPr lang="en-US" altLang="en-US" sz="1800" b="0" dirty="0"/>
              <a:t> so that D will simulate “in parallel” all possible moves N can make on a given input string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1800" b="0" dirty="0"/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C8E7AF-1717-4369-B344-8D2076EB0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29" y="4100441"/>
            <a:ext cx="5838827" cy="207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FB955B-6923-41CD-8AE0-C04EE2ABE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37" y="2346243"/>
            <a:ext cx="7505520" cy="351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9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 and </a:t>
            </a:r>
            <a:r>
              <a:rPr lang="en-US" i="1" dirty="0"/>
              <a:t>move</a:t>
            </a:r>
            <a:r>
              <a:rPr lang="en-US" dirty="0"/>
              <a:t> Examples</a:t>
            </a:r>
            <a:endParaRPr lang="x-none" dirty="0"/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250857" y="2017059"/>
            <a:ext cx="8638500" cy="4186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67" name="Oval 3"/>
          <p:cNvSpPr>
            <a:spLocks noChangeArrowheads="1"/>
          </p:cNvSpPr>
          <p:nvPr/>
        </p:nvSpPr>
        <p:spPr bwMode="auto">
          <a:xfrm>
            <a:off x="2990804" y="2237372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2457405" y="208497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9" name="Oval 5"/>
          <p:cNvSpPr>
            <a:spLocks noChangeArrowheads="1"/>
          </p:cNvSpPr>
          <p:nvPr/>
        </p:nvSpPr>
        <p:spPr bwMode="auto">
          <a:xfrm>
            <a:off x="2076404" y="223737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0" name="Line 6"/>
          <p:cNvSpPr>
            <a:spLocks noChangeShapeType="1"/>
          </p:cNvSpPr>
          <p:nvPr/>
        </p:nvSpPr>
        <p:spPr bwMode="auto">
          <a:xfrm>
            <a:off x="2381204" y="238977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Oval 7"/>
          <p:cNvSpPr>
            <a:spLocks noChangeArrowheads="1"/>
          </p:cNvSpPr>
          <p:nvPr/>
        </p:nvSpPr>
        <p:spPr bwMode="auto">
          <a:xfrm>
            <a:off x="4819604" y="3151772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2" name="Text Box 8"/>
          <p:cNvSpPr txBox="1">
            <a:spLocks noChangeArrowheads="1"/>
          </p:cNvSpPr>
          <p:nvPr/>
        </p:nvSpPr>
        <p:spPr bwMode="auto">
          <a:xfrm>
            <a:off x="2457405" y="2985085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3" name="Oval 9"/>
          <p:cNvSpPr>
            <a:spLocks noChangeArrowheads="1"/>
          </p:cNvSpPr>
          <p:nvPr/>
        </p:nvSpPr>
        <p:spPr bwMode="auto">
          <a:xfrm>
            <a:off x="2076404" y="313748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4" name="Line 10"/>
          <p:cNvSpPr>
            <a:spLocks noChangeShapeType="1"/>
          </p:cNvSpPr>
          <p:nvPr/>
        </p:nvSpPr>
        <p:spPr bwMode="auto">
          <a:xfrm>
            <a:off x="2381204" y="328988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Line 11"/>
          <p:cNvSpPr>
            <a:spLocks noChangeShapeType="1"/>
          </p:cNvSpPr>
          <p:nvPr/>
        </p:nvSpPr>
        <p:spPr bwMode="auto">
          <a:xfrm>
            <a:off x="1466804" y="328988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val 12"/>
          <p:cNvSpPr>
            <a:spLocks noChangeArrowheads="1"/>
          </p:cNvSpPr>
          <p:nvPr/>
        </p:nvSpPr>
        <p:spPr bwMode="auto">
          <a:xfrm>
            <a:off x="2990804" y="315177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7" name="Oval 13"/>
          <p:cNvSpPr>
            <a:spLocks noChangeArrowheads="1"/>
          </p:cNvSpPr>
          <p:nvPr/>
        </p:nvSpPr>
        <p:spPr bwMode="auto">
          <a:xfrm>
            <a:off x="3905204" y="315177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8" name="Text Box 14"/>
          <p:cNvSpPr txBox="1">
            <a:spLocks noChangeArrowheads="1"/>
          </p:cNvSpPr>
          <p:nvPr/>
        </p:nvSpPr>
        <p:spPr bwMode="auto">
          <a:xfrm>
            <a:off x="3371805" y="299937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9" name="Line 15"/>
          <p:cNvSpPr>
            <a:spLocks noChangeShapeType="1"/>
          </p:cNvSpPr>
          <p:nvPr/>
        </p:nvSpPr>
        <p:spPr bwMode="auto">
          <a:xfrm>
            <a:off x="3295604" y="330417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 Box 16"/>
          <p:cNvSpPr txBox="1">
            <a:spLocks noChangeArrowheads="1"/>
          </p:cNvSpPr>
          <p:nvPr/>
        </p:nvSpPr>
        <p:spPr bwMode="auto">
          <a:xfrm>
            <a:off x="4286205" y="299937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1" name="Line 17"/>
          <p:cNvSpPr>
            <a:spLocks noChangeShapeType="1"/>
          </p:cNvSpPr>
          <p:nvPr/>
        </p:nvSpPr>
        <p:spPr bwMode="auto">
          <a:xfrm>
            <a:off x="4210004" y="330417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val 18"/>
          <p:cNvSpPr>
            <a:spLocks noChangeArrowheads="1"/>
          </p:cNvSpPr>
          <p:nvPr/>
        </p:nvSpPr>
        <p:spPr bwMode="auto">
          <a:xfrm>
            <a:off x="2990804" y="4066172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Oval 20"/>
          <p:cNvSpPr>
            <a:spLocks noChangeArrowheads="1"/>
          </p:cNvSpPr>
          <p:nvPr/>
        </p:nvSpPr>
        <p:spPr bwMode="auto">
          <a:xfrm>
            <a:off x="2076404" y="406617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4" name="Line 21"/>
          <p:cNvSpPr>
            <a:spLocks noChangeShapeType="1"/>
          </p:cNvSpPr>
          <p:nvPr/>
        </p:nvSpPr>
        <p:spPr bwMode="auto">
          <a:xfrm>
            <a:off x="2381204" y="421857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Line 22"/>
          <p:cNvSpPr>
            <a:spLocks noChangeShapeType="1"/>
          </p:cNvSpPr>
          <p:nvPr/>
        </p:nvSpPr>
        <p:spPr bwMode="auto">
          <a:xfrm flipV="1">
            <a:off x="1390604" y="2465972"/>
            <a:ext cx="685800" cy="6858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Freeform 23"/>
          <p:cNvSpPr>
            <a:spLocks/>
          </p:cNvSpPr>
          <p:nvPr/>
        </p:nvSpPr>
        <p:spPr bwMode="auto">
          <a:xfrm>
            <a:off x="2206580" y="3675648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Freeform 24"/>
          <p:cNvSpPr>
            <a:spLocks/>
          </p:cNvSpPr>
          <p:nvPr/>
        </p:nvSpPr>
        <p:spPr bwMode="auto">
          <a:xfrm>
            <a:off x="3143205" y="3685173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 Box 25"/>
          <p:cNvSpPr txBox="1">
            <a:spLocks noChangeArrowheads="1"/>
          </p:cNvSpPr>
          <p:nvPr/>
        </p:nvSpPr>
        <p:spPr bwMode="auto">
          <a:xfrm>
            <a:off x="2381205" y="338037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9" name="Text Box 26"/>
          <p:cNvSpPr txBox="1">
            <a:spLocks noChangeArrowheads="1"/>
          </p:cNvSpPr>
          <p:nvPr/>
        </p:nvSpPr>
        <p:spPr bwMode="auto">
          <a:xfrm>
            <a:off x="3295605" y="3394660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0" name="Oval 27"/>
          <p:cNvSpPr>
            <a:spLocks noChangeArrowheads="1"/>
          </p:cNvSpPr>
          <p:nvPr/>
        </p:nvSpPr>
        <p:spPr bwMode="auto">
          <a:xfrm>
            <a:off x="1162004" y="315177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91" name="Line 28"/>
          <p:cNvSpPr>
            <a:spLocks noChangeShapeType="1"/>
          </p:cNvSpPr>
          <p:nvPr/>
        </p:nvSpPr>
        <p:spPr bwMode="auto">
          <a:xfrm>
            <a:off x="1390604" y="3456572"/>
            <a:ext cx="685800" cy="6858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Line 29"/>
          <p:cNvSpPr>
            <a:spLocks noChangeShapeType="1"/>
          </p:cNvSpPr>
          <p:nvPr/>
        </p:nvSpPr>
        <p:spPr bwMode="auto">
          <a:xfrm>
            <a:off x="552404" y="328988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 Box 30"/>
          <p:cNvSpPr txBox="1">
            <a:spLocks noChangeArrowheads="1"/>
          </p:cNvSpPr>
          <p:nvPr/>
        </p:nvSpPr>
        <p:spPr bwMode="auto">
          <a:xfrm>
            <a:off x="476205" y="2923172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94" name="Rectangle 31"/>
          <p:cNvSpPr>
            <a:spLocks noChangeArrowheads="1"/>
          </p:cNvSpPr>
          <p:nvPr/>
        </p:nvSpPr>
        <p:spPr bwMode="auto">
          <a:xfrm>
            <a:off x="1466805" y="360897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95" name="Rectangle 32"/>
          <p:cNvSpPr>
            <a:spLocks noChangeArrowheads="1"/>
          </p:cNvSpPr>
          <p:nvPr/>
        </p:nvSpPr>
        <p:spPr bwMode="auto">
          <a:xfrm>
            <a:off x="1543005" y="2796298"/>
            <a:ext cx="3594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96" name="Rectangle 33"/>
          <p:cNvSpPr>
            <a:spLocks noChangeArrowheads="1"/>
          </p:cNvSpPr>
          <p:nvPr/>
        </p:nvSpPr>
        <p:spPr bwMode="auto">
          <a:xfrm>
            <a:off x="1431880" y="2480260"/>
            <a:ext cx="339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97" name="Rectangle 37"/>
          <p:cNvSpPr>
            <a:spLocks noChangeArrowheads="1"/>
          </p:cNvSpPr>
          <p:nvPr/>
        </p:nvSpPr>
        <p:spPr bwMode="auto">
          <a:xfrm>
            <a:off x="5560010" y="2268329"/>
            <a:ext cx="289374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({0}) = {0,1,3,7}</a:t>
            </a:r>
            <a:br>
              <a:rPr lang="en-US" dirty="0"/>
            </a:br>
            <a:r>
              <a:rPr lang="en-US" i="1" dirty="0"/>
              <a:t>move</a:t>
            </a:r>
            <a:r>
              <a:rPr lang="en-US" dirty="0"/>
              <a:t>({0,1,3,7},</a:t>
            </a:r>
            <a:r>
              <a:rPr lang="en-US" b="1" dirty="0">
                <a:latin typeface="Courier New" charset="0"/>
              </a:rPr>
              <a:t>a</a:t>
            </a:r>
            <a:r>
              <a:rPr lang="en-US" dirty="0"/>
              <a:t>) = {2,4,7}</a:t>
            </a:r>
            <a:br>
              <a:rPr lang="en-US" dirty="0"/>
            </a:br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({2,4,7}) = {2,4,7}</a:t>
            </a:r>
            <a:br>
              <a:rPr lang="en-US" dirty="0"/>
            </a:br>
            <a:r>
              <a:rPr lang="en-US" i="1" dirty="0"/>
              <a:t>move</a:t>
            </a:r>
            <a:r>
              <a:rPr lang="en-US" dirty="0"/>
              <a:t>({2,4,7},</a:t>
            </a:r>
            <a:r>
              <a:rPr lang="en-US" b="1" dirty="0">
                <a:latin typeface="Courier New" charset="0"/>
              </a:rPr>
              <a:t>a</a:t>
            </a:r>
            <a:r>
              <a:rPr lang="en-US" dirty="0"/>
              <a:t>) = {7}</a:t>
            </a:r>
            <a:br>
              <a:rPr lang="en-US" dirty="0"/>
            </a:br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({7}) = {7}</a:t>
            </a:r>
            <a:br>
              <a:rPr lang="en-US" dirty="0"/>
            </a:br>
            <a:r>
              <a:rPr lang="en-US" i="1" dirty="0"/>
              <a:t>move</a:t>
            </a:r>
            <a:r>
              <a:rPr lang="en-US" dirty="0"/>
              <a:t>({7},</a:t>
            </a:r>
            <a:r>
              <a:rPr lang="en-US" b="1" dirty="0">
                <a:latin typeface="Courier New" charset="0"/>
              </a:rPr>
              <a:t>b</a:t>
            </a:r>
            <a:r>
              <a:rPr lang="en-US" dirty="0"/>
              <a:t>) = {8}</a:t>
            </a:r>
            <a:br>
              <a:rPr lang="en-US" dirty="0"/>
            </a:br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({8}) = {8}</a:t>
            </a:r>
            <a:br>
              <a:rPr lang="en-US" dirty="0"/>
            </a:br>
            <a:r>
              <a:rPr lang="en-US" i="1" dirty="0"/>
              <a:t>move</a:t>
            </a:r>
            <a:r>
              <a:rPr lang="en-US" dirty="0"/>
              <a:t>({8},</a:t>
            </a:r>
            <a:r>
              <a:rPr lang="en-US" b="1" dirty="0">
                <a:latin typeface="Courier New" charset="0"/>
              </a:rPr>
              <a:t>a</a:t>
            </a:r>
            <a:r>
              <a:rPr lang="en-US" dirty="0"/>
              <a:t>) = </a:t>
            </a:r>
            <a:r>
              <a:rPr lang="en-US" dirty="0">
                <a:sym typeface="Symbol" charset="2"/>
              </a:rPr>
              <a:t>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937548" y="4988689"/>
            <a:ext cx="350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Alphabet / Symbol = {a, b}</a:t>
            </a:r>
          </a:p>
        </p:txBody>
      </p:sp>
    </p:spTree>
    <p:extLst>
      <p:ext uri="{BB962C8B-B14F-4D97-AF65-F5344CB8AC3E}">
        <p14:creationId xmlns:p14="http://schemas.microsoft.com/office/powerpoint/2010/main" val="97805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312516" y="2136339"/>
            <a:ext cx="85189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i="1" dirty="0"/>
              <a:t>subset construction algorithm</a:t>
            </a:r>
            <a:r>
              <a:rPr lang="en-US" dirty="0"/>
              <a:t> converts an NFA into a DFA using:</a:t>
            </a:r>
          </a:p>
          <a:p>
            <a:br>
              <a:rPr lang="en-US" i="1" dirty="0"/>
            </a:br>
            <a:r>
              <a:rPr lang="en-US" i="1" dirty="0"/>
              <a:t>	</a:t>
            </a:r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 = {</a:t>
            </a:r>
            <a:r>
              <a:rPr lang="en-US" i="1" dirty="0"/>
              <a:t>s</a:t>
            </a:r>
            <a:r>
              <a:rPr lang="en-US" dirty="0"/>
              <a:t>} </a:t>
            </a:r>
            <a:r>
              <a:rPr lang="en-US" dirty="0">
                <a:sym typeface="Symbol" charset="2"/>
              </a:rPr>
              <a:t></a:t>
            </a:r>
            <a:r>
              <a:rPr lang="en-US" dirty="0"/>
              <a:t> {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</a:t>
            </a:r>
            <a:r>
              <a:rPr lang="en-US" dirty="0"/>
              <a:t> </a:t>
            </a:r>
            <a:r>
              <a:rPr lang="en-US" i="1" dirty="0"/>
              <a:t>s </a:t>
            </a:r>
            <a:r>
              <a:rPr lang="en-US" dirty="0">
                <a:sym typeface="Symbol" charset="2"/>
              </a:rPr>
              <a:t></a:t>
            </a:r>
            <a:r>
              <a:rPr lang="en-US" baseline="-25000" dirty="0">
                <a:sym typeface="Symbol" charset="2"/>
              </a:rPr>
              <a:t> </a:t>
            </a:r>
            <a:r>
              <a:rPr lang="en-US" dirty="0">
                <a:sym typeface="Symbol" charset="2"/>
              </a:rPr>
              <a:t>… </a:t>
            </a:r>
            <a:r>
              <a:rPr lang="en-US" baseline="-25000" dirty="0">
                <a:sym typeface="Symbol" charset="2"/>
              </a:rPr>
              <a:t> </a:t>
            </a:r>
            <a:r>
              <a:rPr lang="en-US" i="1" dirty="0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}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	</a:t>
            </a:r>
            <a:r>
              <a:rPr lang="en-US" i="1" dirty="0"/>
              <a:t>-closure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= </a:t>
            </a:r>
            <a:r>
              <a:rPr lang="en-US" dirty="0">
                <a:sym typeface="Symbol" charset="2"/>
              </a:rPr>
              <a:t></a:t>
            </a:r>
            <a:r>
              <a:rPr lang="en-US" i="1" baseline="-25000" dirty="0" err="1">
                <a:sym typeface="Symbol" charset="2"/>
              </a:rPr>
              <a:t>s</a:t>
            </a:r>
            <a:r>
              <a:rPr lang="en-US" baseline="-25000" dirty="0" err="1">
                <a:sym typeface="Symbol" charset="2"/>
              </a:rPr>
              <a:t></a:t>
            </a:r>
            <a:r>
              <a:rPr lang="en-US" i="1" baseline="-25000" dirty="0" err="1">
                <a:sym typeface="Symbol" charset="2"/>
              </a:rPr>
              <a:t>T</a:t>
            </a:r>
            <a:r>
              <a:rPr lang="en-US" i="1" baseline="-250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move</a:t>
            </a:r>
            <a:r>
              <a:rPr lang="en-US" dirty="0"/>
              <a:t>(</a:t>
            </a:r>
            <a:r>
              <a:rPr lang="en-US" i="1" dirty="0" err="1"/>
              <a:t>T</a:t>
            </a:r>
            <a:r>
              <a:rPr lang="en-US" dirty="0" err="1"/>
              <a:t>,</a:t>
            </a:r>
            <a:r>
              <a:rPr lang="en-US" i="1" dirty="0" err="1"/>
              <a:t>a</a:t>
            </a:r>
            <a:r>
              <a:rPr lang="en-US" dirty="0"/>
              <a:t>) = {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</a:t>
            </a:r>
            <a:r>
              <a:rPr lang="en-US" dirty="0"/>
              <a:t> </a:t>
            </a:r>
            <a:r>
              <a:rPr lang="en-US" i="1" dirty="0"/>
              <a:t>s </a:t>
            </a:r>
            <a:r>
              <a:rPr lang="en-US" dirty="0">
                <a:sym typeface="Symbol" charset="2"/>
              </a:rPr>
              <a:t></a:t>
            </a:r>
            <a:r>
              <a:rPr lang="en-US" i="1" baseline="-25000" dirty="0">
                <a:sym typeface="Symbol" charset="2"/>
              </a:rPr>
              <a:t>a </a:t>
            </a:r>
            <a:r>
              <a:rPr lang="en-US" i="1" dirty="0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 and </a:t>
            </a:r>
            <a:r>
              <a:rPr lang="en-US" i="1" dirty="0">
                <a:sym typeface="Symbol" charset="2"/>
              </a:rPr>
              <a:t>s </a:t>
            </a:r>
            <a:r>
              <a:rPr lang="en-US" dirty="0">
                <a:sym typeface="Symbol" charset="2"/>
              </a:rPr>
              <a:t> </a:t>
            </a:r>
            <a:r>
              <a:rPr lang="en-US" i="1" dirty="0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}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The algorithm produces:</a:t>
            </a:r>
            <a:br>
              <a:rPr lang="en-US" dirty="0">
                <a:sym typeface="Symbol" charset="2"/>
              </a:rPr>
            </a:br>
            <a:endParaRPr lang="en-US" dirty="0">
              <a:sym typeface="Symbol" charset="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i="1" dirty="0" err="1">
                <a:sym typeface="Symbol" charset="2"/>
              </a:rPr>
              <a:t>D</a:t>
            </a:r>
            <a:r>
              <a:rPr lang="en-US" i="1" baseline="-25000" dirty="0" err="1">
                <a:sym typeface="Symbol" charset="2"/>
              </a:rPr>
              <a:t>states</a:t>
            </a:r>
            <a:r>
              <a:rPr lang="en-US" dirty="0">
                <a:sym typeface="Symbol" charset="2"/>
              </a:rPr>
              <a:t> is the set of states of the new DFA consisting of sets of states of the NFA</a:t>
            </a:r>
          </a:p>
          <a:p>
            <a:pPr marL="285750" indent="-285750">
              <a:buFont typeface="Arial" charset="0"/>
              <a:buChar char="•"/>
            </a:pPr>
            <a:r>
              <a:rPr lang="en-US" i="1" dirty="0" err="1">
                <a:sym typeface="Symbol" charset="2"/>
              </a:rPr>
              <a:t>D</a:t>
            </a:r>
            <a:r>
              <a:rPr lang="en-US" i="1" baseline="-25000" dirty="0" err="1">
                <a:sym typeface="Symbol" charset="2"/>
              </a:rPr>
              <a:t>tran</a:t>
            </a:r>
            <a:r>
              <a:rPr lang="en-US" dirty="0">
                <a:sym typeface="Symbol" charset="2"/>
              </a:rPr>
              <a:t> is the transition table of the new DFA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Algorithm Explained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182913" y="2188858"/>
            <a:ext cx="86717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Symbol" charset="2"/>
              </a:rPr>
              <a:t>Create the start state of the DFA by taking the -closure of the start state of the NFA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Symbol" charset="2"/>
              </a:rPr>
              <a:t>Perform the following for the DFA state: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Symbol" charset="2"/>
              </a:rPr>
              <a:t>Apply move to the newly-created state and the input symbol; this will return a set of states.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Symbol" charset="2"/>
              </a:rPr>
              <a:t>Apply the -closure to this set of states, possibly resulting in a new set.</a:t>
            </a:r>
          </a:p>
          <a:p>
            <a:pPr lvl="2"/>
            <a:r>
              <a:rPr lang="en-US" dirty="0">
                <a:sym typeface="Symbol" charset="2"/>
              </a:rPr>
              <a:t>This set of NFA states will be a single state in the DFA.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sym typeface="Symbol" charset="2"/>
              </a:rPr>
              <a:t>Each time we generate a new DFA state, we must apply step 2 to it. The process is complete when applying step 2 does not yield any new states.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sym typeface="Symbol" charset="2"/>
              </a:rPr>
              <a:t>The finish states of the DFA are those which contain any of the finish states of the NFA</a:t>
            </a:r>
          </a:p>
          <a:p>
            <a:pPr lvl="2"/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4675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Algorithm with while Loop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54644" y="2017059"/>
            <a:ext cx="8634714" cy="416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fun nfa2dfa start edges =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let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chars = </a:t>
            </a:r>
            <a:r>
              <a:rPr lang="en-US" altLang="en-US" sz="1400" dirty="0" err="1"/>
              <a:t>nodup</a:t>
            </a:r>
            <a:r>
              <a:rPr lang="en-US" altLang="en-US" sz="1400" dirty="0"/>
              <a:t>(sigma edges)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s0 = </a:t>
            </a:r>
            <a:r>
              <a:rPr lang="en-US" altLang="en-US" sz="1400" dirty="0" err="1"/>
              <a:t>eclosure</a:t>
            </a:r>
            <a:r>
              <a:rPr lang="en-US" altLang="en-US" sz="1400" dirty="0"/>
              <a:t> edges [start]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 = ref [s0]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work = ref []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old = ref []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</a:t>
            </a:r>
            <a:r>
              <a:rPr lang="en-US" altLang="en-US" sz="1400" dirty="0" err="1"/>
              <a:t>newEdges</a:t>
            </a:r>
            <a:r>
              <a:rPr lang="en-US" altLang="en-US" sz="1400" dirty="0"/>
              <a:t> = ref []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in while (not (null (!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))) do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( work := </a:t>
            </a:r>
            <a:r>
              <a:rPr lang="en-US" altLang="en-US" sz="1400" dirty="0" err="1"/>
              <a:t>hd</a:t>
            </a:r>
            <a:r>
              <a:rPr lang="en-US" altLang="en-US" sz="1400" dirty="0"/>
              <a:t>(!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; old := (!work) :: (!old)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; 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 := </a:t>
            </a:r>
            <a:r>
              <a:rPr lang="en-US" altLang="en-US" sz="1400" dirty="0" err="1"/>
              <a:t>tl</a:t>
            </a:r>
            <a:r>
              <a:rPr lang="en-US" altLang="en-US" sz="1400" dirty="0"/>
              <a:t>(!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; let fun </a:t>
            </a:r>
            <a:r>
              <a:rPr lang="en-US" altLang="en-US" sz="1400" dirty="0" err="1"/>
              <a:t>nextOn</a:t>
            </a:r>
            <a:r>
              <a:rPr lang="en-US" altLang="en-US" sz="1400" dirty="0"/>
              <a:t> c = (</a:t>
            </a:r>
            <a:r>
              <a:rPr lang="en-US" altLang="en-US" sz="1400" dirty="0" err="1"/>
              <a:t>Char.toString</a:t>
            </a:r>
            <a:r>
              <a:rPr lang="en-US" altLang="en-US" sz="1400" dirty="0"/>
              <a:t> c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               ,</a:t>
            </a:r>
            <a:r>
              <a:rPr lang="en-US" altLang="en-US" sz="1400" dirty="0" err="1"/>
              <a:t>eclosure</a:t>
            </a:r>
            <a:r>
              <a:rPr lang="en-US" altLang="en-US" sz="1400" dirty="0"/>
              <a:t> edges (</a:t>
            </a:r>
            <a:r>
              <a:rPr lang="en-US" altLang="en-US" sz="1400" dirty="0" err="1"/>
              <a:t>nodesOnFromMany</a:t>
            </a:r>
            <a:r>
              <a:rPr lang="en-US" altLang="en-US" sz="1400" dirty="0"/>
              <a:t> (Char c) (!work) edges))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possible = map </a:t>
            </a:r>
            <a:r>
              <a:rPr lang="en-US" altLang="en-US" sz="1400" dirty="0" err="1"/>
              <a:t>nextOn</a:t>
            </a:r>
            <a:r>
              <a:rPr lang="en-US" altLang="en-US" sz="1400" dirty="0"/>
              <a:t> chars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fun add ((c,[])::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) </a:t>
            </a:r>
            <a:r>
              <a:rPr lang="en-US" altLang="en-US" sz="1400" dirty="0" err="1"/>
              <a:t>es</a:t>
            </a:r>
            <a:r>
              <a:rPr lang="en-US" altLang="en-US" sz="1400" dirty="0"/>
              <a:t> = add 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 </a:t>
            </a:r>
            <a:r>
              <a:rPr lang="en-US" altLang="en-US" sz="1400" dirty="0" err="1"/>
              <a:t>es</a:t>
            </a:r>
            <a:endParaRPr lang="en-US" altLang="en-US" sz="14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  | add ((</a:t>
            </a:r>
            <a:r>
              <a:rPr lang="en-US" altLang="en-US" sz="1400" dirty="0" err="1"/>
              <a:t>c,ss</a:t>
            </a:r>
            <a:r>
              <a:rPr lang="en-US" altLang="en-US" sz="1400" dirty="0"/>
              <a:t>)::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) </a:t>
            </a:r>
            <a:r>
              <a:rPr lang="en-US" altLang="en-US" sz="1400" dirty="0" err="1"/>
              <a:t>es</a:t>
            </a:r>
            <a:r>
              <a:rPr lang="en-US" altLang="en-US" sz="1400" dirty="0"/>
              <a:t> = add 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 ((!</a:t>
            </a:r>
            <a:r>
              <a:rPr lang="en-US" altLang="en-US" sz="1400" dirty="0" err="1"/>
              <a:t>work,c,ss</a:t>
            </a:r>
            <a:r>
              <a:rPr lang="en-US" altLang="en-US" sz="1400" dirty="0"/>
              <a:t>)::</a:t>
            </a:r>
            <a:r>
              <a:rPr lang="en-US" altLang="en-US" sz="1400" dirty="0" err="1"/>
              <a:t>es</a:t>
            </a:r>
            <a:r>
              <a:rPr lang="en-US" altLang="en-US" sz="1400" dirty="0"/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  | add [] </a:t>
            </a:r>
            <a:r>
              <a:rPr lang="en-US" altLang="en-US" sz="1400" dirty="0" err="1"/>
              <a:t>es</a:t>
            </a:r>
            <a:r>
              <a:rPr lang="en-US" altLang="en-US" sz="1400" dirty="0"/>
              <a:t> = </a:t>
            </a:r>
            <a:r>
              <a:rPr lang="en-US" altLang="en-US" sz="1400" dirty="0" err="1"/>
              <a:t>es</a:t>
            </a:r>
            <a:endParaRPr lang="en-US" altLang="en-US" sz="14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fun ok [] = false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  | ok 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 = not(exists (</a:t>
            </a:r>
            <a:r>
              <a:rPr lang="en-US" altLang="en-US" sz="1400" dirty="0" err="1"/>
              <a:t>fn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ys</a:t>
            </a:r>
            <a:r>
              <a:rPr lang="en-US" altLang="en-US" sz="1400" dirty="0"/>
              <a:t> =&gt; 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=</a:t>
            </a:r>
            <a:r>
              <a:rPr lang="en-US" altLang="en-US" sz="1400" dirty="0" err="1"/>
              <a:t>ys</a:t>
            </a:r>
            <a:r>
              <a:rPr lang="en-US" altLang="en-US" sz="1400" dirty="0"/>
              <a:t>) (!old)) </a:t>
            </a:r>
            <a:r>
              <a:rPr lang="en-US" altLang="en-US" sz="1400" dirty="0" err="1"/>
              <a:t>andalso</a:t>
            </a:r>
            <a:endParaRPr lang="en-US" altLang="en-US" sz="14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            not(exists (</a:t>
            </a:r>
            <a:r>
              <a:rPr lang="en-US" altLang="en-US" sz="1400" dirty="0" err="1"/>
              <a:t>fn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ys</a:t>
            </a:r>
            <a:r>
              <a:rPr lang="en-US" altLang="en-US" sz="1400" dirty="0"/>
              <a:t> =&gt; 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=</a:t>
            </a:r>
            <a:r>
              <a:rPr lang="en-US" altLang="en-US" sz="1400" dirty="0" err="1"/>
              <a:t>ys</a:t>
            </a:r>
            <a:r>
              <a:rPr lang="en-US" altLang="en-US" sz="1400" dirty="0"/>
              <a:t>) (!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))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new = filter ok (map </a:t>
            </a:r>
            <a:r>
              <a:rPr lang="en-US" altLang="en-US" sz="1400" dirty="0" err="1"/>
              <a:t>snd</a:t>
            </a:r>
            <a:r>
              <a:rPr lang="en-US" altLang="en-US" sz="1400" dirty="0"/>
              <a:t> possible)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in 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 := new @ (!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</a:t>
            </a:r>
            <a:r>
              <a:rPr lang="en-US" altLang="en-US" sz="1400" dirty="0" err="1"/>
              <a:t>newEdges</a:t>
            </a:r>
            <a:r>
              <a:rPr lang="en-US" altLang="en-US" sz="1400" dirty="0"/>
              <a:t> := add possible (!</a:t>
            </a:r>
            <a:r>
              <a:rPr lang="en-US" altLang="en-US" sz="1400" dirty="0" err="1"/>
              <a:t>newEdges</a:t>
            </a:r>
            <a:r>
              <a:rPr lang="en-US" altLang="en-US" sz="1400" dirty="0"/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end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(s0,!old,!newEdges)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end;</a:t>
            </a:r>
          </a:p>
        </p:txBody>
      </p:sp>
    </p:spTree>
    <p:extLst>
      <p:ext uri="{BB962C8B-B14F-4D97-AF65-F5344CB8AC3E}">
        <p14:creationId xmlns:p14="http://schemas.microsoft.com/office/powerpoint/2010/main" val="173041865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736</TotalTime>
  <Words>2093</Words>
  <Application>Microsoft Macintosh PowerPoint</Application>
  <PresentationFormat>On-screen Show (4:3)</PresentationFormat>
  <Paragraphs>470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Bookman Old Style</vt:lpstr>
      <vt:lpstr>Calibri</vt:lpstr>
      <vt:lpstr>Corbel</vt:lpstr>
      <vt:lpstr>Courier New</vt:lpstr>
      <vt:lpstr>Rockwell</vt:lpstr>
      <vt:lpstr>Wingdings</vt:lpstr>
      <vt:lpstr>Spectrum</vt:lpstr>
      <vt:lpstr>NFA to DFA Conversion  (Subset Construction Method)</vt:lpstr>
      <vt:lpstr>Lecture Outline</vt:lpstr>
      <vt:lpstr>Objective and Outcome</vt:lpstr>
      <vt:lpstr>NFA to DFA Conversion </vt:lpstr>
      <vt:lpstr>NFA to DFA Conversion </vt:lpstr>
      <vt:lpstr>NFA to DFA Conversion </vt:lpstr>
      <vt:lpstr>Subset Construction Algorithm</vt:lpstr>
      <vt:lpstr>Subset Construction Algorithm</vt:lpstr>
      <vt:lpstr>Subset Construction Algorithm</vt:lpstr>
      <vt:lpstr>NFA to DFA Conversion </vt:lpstr>
      <vt:lpstr>PowerPoint Presentation</vt:lpstr>
      <vt:lpstr>PowerPoint Presentation</vt:lpstr>
      <vt:lpstr>NFA to DFA Conversion </vt:lpstr>
      <vt:lpstr>NFA to DFA Conversion </vt:lpstr>
      <vt:lpstr>PowerPoint Presentation</vt:lpstr>
      <vt:lpstr>Deterministic Finite Machine</vt:lpstr>
      <vt:lpstr>Deterministic Finite Machine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Masum Billah</cp:lastModifiedBy>
  <cp:revision>106</cp:revision>
  <dcterms:created xsi:type="dcterms:W3CDTF">2018-12-10T17:20:29Z</dcterms:created>
  <dcterms:modified xsi:type="dcterms:W3CDTF">2021-07-13T06:16:09Z</dcterms:modified>
</cp:coreProperties>
</file>