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62" r:id="rId16"/>
    <p:sldId id="263" r:id="rId17"/>
    <p:sldId id="264" r:id="rId18"/>
    <p:sldId id="266" r:id="rId19"/>
    <p:sldId id="285" r:id="rId20"/>
    <p:sldId id="286" r:id="rId21"/>
    <p:sldId id="265" r:id="rId22"/>
    <p:sldId id="28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5478-0D00-421E-B30A-0F5A63791376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A74F-A0ED-4000-9B92-95B21E33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D619-DD3B-4610-BC80-17A93A58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5A3D-CA03-4DD4-8FC8-57F0C48C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3978-BB06-46B6-B2DD-0541895D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67A-2883-47E6-8F27-208645709BD1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747B-0806-40E7-9F98-D1ADDFA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4BF0-D662-444B-BE0A-DC1BFFD9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41C-C859-4E02-8D0F-D8B633B0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DB9D-CCA3-4800-BCF5-DB4BB40A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E150-1281-4B98-A45E-7A9B3F8C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C2AA-0382-473C-9AB2-C885917D1521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E20F-C241-4A64-9927-0B442052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875E-88CC-4EBD-B04A-8D510E3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2FC4-117C-4DB9-81DB-F87FFC84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EC21-51C1-46D1-B5F9-7773B2B7C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73A3-BD50-44D7-8333-084F156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A32A-7808-4CC0-9AF3-CE356EF8E53D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059B-DE3A-48E6-A09B-8DBC86E7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913C-F25B-48EF-A3A5-39CB3499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79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88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37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69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5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D27-9726-47A5-AFA8-96D9D280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658E-6EE3-4BFE-981C-DEE44554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2DA1-928A-4E9A-A3BF-19682ED9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D22E-6E29-4E54-B122-E694B4F9552B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3DF3-E0A9-4F83-B7F5-731E050D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960A-6BA3-4DC4-AA2B-18B9B902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AACC-2BCD-452E-91AA-4385B2F9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54B1-2DD1-4668-A897-FC1043BF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4E5E-F133-4B47-97E4-C0793A1F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1238-9FEA-460E-9266-A249A9C401A7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2202-0CDD-43A5-9A37-B490B41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13CD-B6BC-4EBF-83C9-42A8D3FC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DFB3-0A80-45CD-B42B-540A682A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A789-9AD3-4378-A7C5-D1AE30E6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70EC-2D8E-4EA1-819C-1D3277B5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7DDB-EBB3-42C1-BA5A-8DE6B75E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85D5-E894-43A3-8B89-CF9F0CF0C661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98B9-E1AA-4F69-B927-CB84D8DF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00D7-2D1E-419F-8D67-E8D71DA1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9B69-1CAF-4A89-A39C-FC54A4C7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46DE-E280-42EE-AD83-96FA0D40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EEFC1-9E05-448B-8F98-12FACC91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EEEB6-590A-4490-BA74-6C4703AB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FC7A4-8FD8-40A1-B112-94166FD2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952B-F1EA-4D0A-AEFC-D10421B6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D0D-819A-43DF-A77C-636F87DFD5E9}" type="datetime1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C655A-1736-436A-9AC1-44F9278B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733F3-2EB0-4239-BE30-EAB405BF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DD22-BED0-4DB9-9B64-4438CCE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7ED11-26FA-4CD1-B721-4BFADA9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B4-AD9C-4A3A-8CB4-E0D2C5E93DF9}" type="datetime1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1996-F40F-48DB-9B96-AC20EBAB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9D49A-3846-4C2A-AE11-B879FE5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0F6A-BFA0-4D3C-B519-4C00E917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1205-F326-42E4-B428-A3E9C453AA53}" type="datetime1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5910-4F57-4750-80CE-3124C744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DDB41-B191-4352-A913-9E0CD8CC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F8C-3EF4-41B4-8102-BF8F81CF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C8F3-9B61-487C-83A1-CFBA0EA5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D8E6-B7A7-4C10-8FC4-42DDA75B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83C4-E0A2-4C39-8160-96C2F255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12EC-CF0F-4F70-8E23-6BCCD80EDF3B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AF6C-BE04-42B7-B67A-9B44EDD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29E9-E24E-42A3-8DE1-0253A1B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C081-A1B9-4BDE-9435-C3406BEC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D595-1FB8-4438-B7DF-447DBE14B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F262C-A699-40D2-8EF0-858A596A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3F33-1BDF-404F-A50A-7904FE6E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B37C-1DE2-40C3-B30E-F9EA76741B61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E058-FCC4-4E0D-BC9C-AA76842E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795A-38AC-41C7-9681-A9A98882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691FA-C0A2-46F4-B0A4-4DFC1DE5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FF7D-3591-4897-A687-953905F6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A4E4-4521-4677-BBE4-49040657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8721-DF1E-4929-B915-6CEA5232BB0E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5962-6741-4059-8181-426D3522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1FAC-B629-41C7-B14B-656A9188A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547" y="622757"/>
            <a:ext cx="90906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673" y="2209876"/>
            <a:ext cx="1011851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87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6.jpg"/><Relationship Id="rId11" Type="http://schemas.openxmlformats.org/officeDocument/2006/relationships/image" Target="../media/image81.jpg"/><Relationship Id="rId5" Type="http://schemas.openxmlformats.org/officeDocument/2006/relationships/image" Target="../media/image75.png"/><Relationship Id="rId10" Type="http://schemas.openxmlformats.org/officeDocument/2006/relationships/image" Target="../media/image80.jp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73.png"/><Relationship Id="rId7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3.jpg"/><Relationship Id="rId11" Type="http://schemas.openxmlformats.org/officeDocument/2006/relationships/image" Target="../media/image88.jpg"/><Relationship Id="rId5" Type="http://schemas.openxmlformats.org/officeDocument/2006/relationships/image" Target="../media/image75.png"/><Relationship Id="rId10" Type="http://schemas.openxmlformats.org/officeDocument/2006/relationships/image" Target="../media/image87.jpg"/><Relationship Id="rId4" Type="http://schemas.openxmlformats.org/officeDocument/2006/relationships/image" Target="../media/image82.png"/><Relationship Id="rId9" Type="http://schemas.openxmlformats.org/officeDocument/2006/relationships/image" Target="../media/image8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DCF7-0092-4FD1-921C-E3BE7113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7" y="679911"/>
            <a:ext cx="11227009" cy="97190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Logic, Logic Gates and 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E626A-8740-4CE4-B16A-428F8C4A0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94" y="206820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Topics to be covered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4C22-AD21-423C-AA4C-D96DB2AB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</p:spTree>
    <p:extLst>
      <p:ext uri="{BB962C8B-B14F-4D97-AF65-F5344CB8AC3E}">
        <p14:creationId xmlns:p14="http://schemas.microsoft.com/office/powerpoint/2010/main" val="17260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248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3214" y="211582"/>
            <a:ext cx="6310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Exclusive-NOR</a:t>
            </a:r>
            <a:r>
              <a:rPr spc="-25" dirty="0"/>
              <a:t> </a:t>
            </a:r>
            <a:r>
              <a:rPr spc="-5" dirty="0"/>
              <a:t>Gate</a:t>
            </a:r>
          </a:p>
        </p:txBody>
      </p:sp>
      <p:sp>
        <p:nvSpPr>
          <p:cNvPr id="6" name="object 6"/>
          <p:cNvSpPr/>
          <p:nvPr/>
        </p:nvSpPr>
        <p:spPr>
          <a:xfrm>
            <a:off x="1950719" y="1487424"/>
            <a:ext cx="3162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5108" y="1514855"/>
            <a:ext cx="4998720" cy="707390"/>
          </a:xfrm>
          <a:custGeom>
            <a:avLst/>
            <a:gdLst/>
            <a:ahLst/>
            <a:cxnLst/>
            <a:rect l="l" t="t" r="r" b="b"/>
            <a:pathLst>
              <a:path w="4998720" h="707389">
                <a:moveTo>
                  <a:pt x="0" y="707136"/>
                </a:moveTo>
                <a:lnTo>
                  <a:pt x="4998720" y="707136"/>
                </a:lnTo>
                <a:lnTo>
                  <a:pt x="4998720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8052" y="1476756"/>
            <a:ext cx="2666238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8247" y="1476756"/>
            <a:ext cx="421398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03591" y="1476756"/>
            <a:ext cx="2603754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8052" y="1781556"/>
            <a:ext cx="4783074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5108" y="1529842"/>
            <a:ext cx="49987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275590">
              <a:spcBef>
                <a:spcPts val="105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EX-NOR gate is</a:t>
            </a:r>
            <a:r>
              <a:rPr sz="2000" b="1" spc="-114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HIGH  whenever the two inputs are</a:t>
            </a:r>
            <a:r>
              <a:rPr sz="2000" b="1" spc="-12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identical.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1263" y="2795016"/>
            <a:ext cx="3488690" cy="2787650"/>
          </a:xfrm>
          <a:custGeom>
            <a:avLst/>
            <a:gdLst/>
            <a:ahLst/>
            <a:cxnLst/>
            <a:rect l="l" t="t" r="r" b="b"/>
            <a:pathLst>
              <a:path w="3488690" h="2787650">
                <a:moveTo>
                  <a:pt x="0" y="2787395"/>
                </a:moveTo>
                <a:lnTo>
                  <a:pt x="3488436" y="2787395"/>
                </a:lnTo>
                <a:lnTo>
                  <a:pt x="3488436" y="0"/>
                </a:lnTo>
                <a:lnTo>
                  <a:pt x="0" y="0"/>
                </a:lnTo>
                <a:lnTo>
                  <a:pt x="0" y="2787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6132" y="4101465"/>
            <a:ext cx="1469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  </a:t>
            </a: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066" y="4499609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8065" y="5604764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8715" y="3093721"/>
            <a:ext cx="1164336" cy="1417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9188" y="3590545"/>
            <a:ext cx="1552956" cy="534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19701" y="2668524"/>
            <a:ext cx="4575175" cy="2914015"/>
          </a:xfrm>
          <a:custGeom>
            <a:avLst/>
            <a:gdLst/>
            <a:ahLst/>
            <a:cxnLst/>
            <a:rect l="l" t="t" r="r" b="b"/>
            <a:pathLst>
              <a:path w="4575175" h="2914015">
                <a:moveTo>
                  <a:pt x="0" y="2913888"/>
                </a:moveTo>
                <a:lnTo>
                  <a:pt x="4575048" y="2913888"/>
                </a:lnTo>
                <a:lnTo>
                  <a:pt x="4575048" y="0"/>
                </a:lnTo>
                <a:lnTo>
                  <a:pt x="0" y="0"/>
                </a:lnTo>
                <a:lnTo>
                  <a:pt x="0" y="2913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9144" y="5074108"/>
            <a:ext cx="2532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4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23788" y="2877311"/>
            <a:ext cx="3064764" cy="217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54006" y="642528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885D1D"/>
                </a:solidFill>
                <a:latin typeface="Book Antiqua"/>
                <a:cs typeface="Book Antiqua"/>
              </a:rPr>
              <a:t>11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42132" y="5556503"/>
            <a:ext cx="2666238" cy="564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72328" y="5556503"/>
            <a:ext cx="421398" cy="5646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57671" y="5556503"/>
            <a:ext cx="4036314" cy="5646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2132" y="5861303"/>
            <a:ext cx="6055614" cy="5646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2132" y="6166103"/>
            <a:ext cx="4717542" cy="5646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8182" y="5610860"/>
            <a:ext cx="60794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EX-NOR gate is HIGH when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there  are EVEN number of 1’s on the inputs to the gate  except when all its inputs are</a:t>
            </a:r>
            <a:r>
              <a:rPr sz="2000" b="1" spc="-12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“LOW”.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431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679" y="266700"/>
            <a:ext cx="8427720" cy="632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84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137160"/>
            <a:ext cx="7162800" cy="525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8812" y="5257800"/>
            <a:ext cx="5905499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11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30A7302-1929-440B-BEF8-DBF192F9AE8C}"/>
              </a:ext>
            </a:extLst>
          </p:cNvPr>
          <p:cNvSpPr/>
          <p:nvPr/>
        </p:nvSpPr>
        <p:spPr>
          <a:xfrm>
            <a:off x="1096153" y="1650661"/>
            <a:ext cx="9999693" cy="395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88D0190-5736-4B51-93EE-88DBDCD11B27}"/>
              </a:ext>
            </a:extLst>
          </p:cNvPr>
          <p:cNvSpPr/>
          <p:nvPr/>
        </p:nvSpPr>
        <p:spPr>
          <a:xfrm>
            <a:off x="493910" y="431484"/>
            <a:ext cx="666470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44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2401"/>
            <a:ext cx="8753856" cy="614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2400"/>
            <a:ext cx="8680704" cy="608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687" y="152400"/>
            <a:ext cx="8538972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17" y="149629"/>
            <a:ext cx="11247166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Simplification </a:t>
            </a:r>
            <a:r>
              <a:rPr dirty="0"/>
              <a:t>using </a:t>
            </a:r>
            <a:r>
              <a:rPr spc="-5" dirty="0"/>
              <a:t>boolean</a:t>
            </a:r>
            <a:r>
              <a:rPr spc="45" dirty="0"/>
              <a:t> </a:t>
            </a:r>
            <a:r>
              <a:rPr spc="-25" dirty="0"/>
              <a:t>algebra</a:t>
            </a:r>
          </a:p>
        </p:txBody>
      </p:sp>
      <p:sp>
        <p:nvSpPr>
          <p:cNvPr id="3" name="object 3"/>
          <p:cNvSpPr/>
          <p:nvPr/>
        </p:nvSpPr>
        <p:spPr>
          <a:xfrm>
            <a:off x="1242754" y="1275727"/>
            <a:ext cx="8549639" cy="5224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6065" y="982091"/>
            <a:ext cx="2821038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925" y="982091"/>
            <a:ext cx="2379599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5147" y="329107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1323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1571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892" y="2115438"/>
            <a:ext cx="9657715" cy="146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ts val="228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5" dirty="0">
                <a:latin typeface="Rockwell"/>
                <a:cs typeface="Rockwell"/>
              </a:rPr>
              <a:t>first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-5" dirty="0">
                <a:latin typeface="Rockwell"/>
                <a:cs typeface="Rockwell"/>
              </a:rPr>
              <a:t>stated </a:t>
            </a:r>
            <a:r>
              <a:rPr sz="2000" dirty="0">
                <a:latin typeface="Rockwell"/>
                <a:cs typeface="Rockwell"/>
              </a:rPr>
              <a:t>as</a:t>
            </a:r>
            <a:r>
              <a:rPr sz="2000" spc="-7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follows: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 of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15" dirty="0">
                <a:latin typeface="Rockwell"/>
                <a:cs typeface="Rockwell"/>
              </a:rPr>
              <a:t>product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equal to the </a:t>
            </a:r>
            <a:r>
              <a:rPr sz="2000" spc="-5" dirty="0">
                <a:latin typeface="Rockwell"/>
                <a:cs typeface="Rockwell"/>
              </a:rPr>
              <a:t>sum of </a:t>
            </a:r>
            <a:r>
              <a:rPr sz="200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complements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dirty="0">
                <a:latin typeface="Rockwell"/>
                <a:cs typeface="Rockwell"/>
              </a:rPr>
              <a:t>of complements of </a:t>
            </a:r>
            <a:r>
              <a:rPr sz="2000" spc="-5" dirty="0">
                <a:latin typeface="Rockwell"/>
                <a:cs typeface="Rockwell"/>
              </a:rPr>
              <a:t>the</a:t>
            </a:r>
            <a:r>
              <a:rPr sz="2000" spc="-3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variable.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28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formula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this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spc="10" dirty="0">
                <a:latin typeface="Rockwell"/>
                <a:cs typeface="Rockwell"/>
              </a:rPr>
              <a:t>for </a:t>
            </a:r>
            <a:r>
              <a:rPr sz="2000" spc="-25" dirty="0">
                <a:latin typeface="Rockwell"/>
                <a:cs typeface="Rockwell"/>
              </a:rPr>
              <a:t>two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5" dirty="0">
                <a:latin typeface="Rockwell"/>
                <a:cs typeface="Rockwell"/>
              </a:rPr>
              <a:t>written</a:t>
            </a:r>
            <a:r>
              <a:rPr sz="2000" spc="-6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as</a:t>
            </a:r>
            <a:endParaRPr sz="2000">
              <a:latin typeface="Rockwell"/>
              <a:cs typeface="Rockwell"/>
            </a:endParaRPr>
          </a:p>
          <a:p>
            <a:pPr marL="59690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mbria Math"/>
                <a:cs typeface="Cambria Math"/>
              </a:rPr>
              <a:t>𝐗𝐘 = 𝐗 +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𝐘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4195" y="3560736"/>
            <a:ext cx="2458211" cy="238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9430" y="4130514"/>
            <a:ext cx="5589549" cy="1266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86065" y="982091"/>
            <a:ext cx="2821038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925" y="982091"/>
            <a:ext cx="2379599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5147" y="329107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1571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892" y="2115438"/>
            <a:ext cx="9658350" cy="146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ts val="228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second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-5" dirty="0">
                <a:latin typeface="Rockwell"/>
                <a:cs typeface="Rockwell"/>
              </a:rPr>
              <a:t>stated </a:t>
            </a:r>
            <a:r>
              <a:rPr sz="2000" dirty="0">
                <a:latin typeface="Rockwell"/>
                <a:cs typeface="Rockwell"/>
              </a:rPr>
              <a:t>as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follows: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 of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5" dirty="0">
                <a:latin typeface="Rockwell"/>
                <a:cs typeface="Rockwell"/>
              </a:rPr>
              <a:t>sum of variables </a:t>
            </a:r>
            <a:r>
              <a:rPr sz="2000" dirty="0">
                <a:latin typeface="Rockwell"/>
                <a:cs typeface="Rockwell"/>
              </a:rPr>
              <a:t>is equal to the </a:t>
            </a:r>
            <a:r>
              <a:rPr sz="2000" spc="-15" dirty="0">
                <a:latin typeface="Rockwell"/>
                <a:cs typeface="Rockwell"/>
              </a:rPr>
              <a:t>product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the</a:t>
            </a:r>
            <a:r>
              <a:rPr sz="2000" spc="2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complements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the</a:t>
            </a:r>
            <a:r>
              <a:rPr sz="200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variables.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28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formula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this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spc="10" dirty="0">
                <a:latin typeface="Rockwell"/>
                <a:cs typeface="Rockwell"/>
              </a:rPr>
              <a:t>for </a:t>
            </a:r>
            <a:r>
              <a:rPr sz="2000" spc="-25" dirty="0">
                <a:latin typeface="Rockwell"/>
                <a:cs typeface="Rockwell"/>
              </a:rPr>
              <a:t>two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5" dirty="0">
                <a:latin typeface="Rockwell"/>
                <a:cs typeface="Rockwell"/>
              </a:rPr>
              <a:t>written</a:t>
            </a:r>
            <a:r>
              <a:rPr sz="2000" spc="-6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as</a:t>
            </a:r>
            <a:endParaRPr sz="2000">
              <a:latin typeface="Rockwell"/>
              <a:cs typeface="Rockwell"/>
            </a:endParaRPr>
          </a:p>
          <a:p>
            <a:pPr marL="59055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mbria Math"/>
                <a:cs typeface="Cambria Math"/>
              </a:rPr>
              <a:t>𝐗 + 𝐘 =</a:t>
            </a:r>
            <a:r>
              <a:rPr sz="2000" spc="2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𝐗𝐘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5390" y="4288635"/>
            <a:ext cx="5732392" cy="1313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0040" y="3587250"/>
            <a:ext cx="2763011" cy="2586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BFC-0AF3-4421-AB0C-FFAFD842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136525"/>
            <a:ext cx="10515600" cy="1325563"/>
          </a:xfrm>
        </p:spPr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3F03-5D5A-4CBF-BB65-36A08851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424908"/>
            <a:ext cx="11589774" cy="4931442"/>
          </a:xfrm>
        </p:spPr>
        <p:txBody>
          <a:bodyPr>
            <a:normAutofit fontScale="92500" lnSpcReduction="20000"/>
          </a:bodyPr>
          <a:lstStyle/>
          <a:p>
            <a:pPr marL="194945" marR="5080" indent="-182880" algn="just">
              <a:spcBef>
                <a:spcPts val="34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sz="2400" dirty="0">
                <a:latin typeface="Perpetua" panose="02020502060401020303" pitchFamily="18" charset="0"/>
                <a:cs typeface="Rockwell"/>
              </a:rPr>
              <a:t>Logic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Gates </a:t>
            </a:r>
            <a:r>
              <a:rPr lang="en-US" sz="2400" spc="-30" dirty="0">
                <a:latin typeface="Perpetua" panose="02020502060401020303" pitchFamily="18" charset="0"/>
                <a:cs typeface="Rockwell"/>
              </a:rPr>
              <a:t>are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basic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building blocks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of </a:t>
            </a:r>
            <a:r>
              <a:rPr lang="en-US" sz="2400" spc="-20" dirty="0">
                <a:latin typeface="Perpetua" panose="02020502060401020303" pitchFamily="18" charset="0"/>
                <a:cs typeface="Rockwell"/>
              </a:rPr>
              <a:t>any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digital system.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A logic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can 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have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or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more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than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input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but </a:t>
            </a:r>
            <a:r>
              <a:rPr lang="en-US" sz="2400" spc="-15" dirty="0">
                <a:latin typeface="Perpetua" panose="02020502060401020303" pitchFamily="18" charset="0"/>
                <a:cs typeface="Rockwell"/>
              </a:rPr>
              <a:t>only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output. </a:t>
            </a: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relationship between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the  input/s and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output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is based on a </a:t>
            </a:r>
            <a:r>
              <a:rPr lang="en-US" sz="2400" b="1" spc="5" dirty="0">
                <a:latin typeface="Perpetua" panose="02020502060401020303" pitchFamily="18" charset="0"/>
                <a:cs typeface="Rockwell"/>
              </a:rPr>
              <a:t>certain </a:t>
            </a:r>
            <a:r>
              <a:rPr lang="en-US" sz="2400" b="1" dirty="0">
                <a:latin typeface="Perpetua" panose="02020502060401020303" pitchFamily="18" charset="0"/>
                <a:cs typeface="Rockwell"/>
              </a:rPr>
              <a:t>logic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. </a:t>
            </a: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gates </a:t>
            </a:r>
            <a:r>
              <a:rPr lang="en-US" sz="2400" spc="-40" dirty="0">
                <a:latin typeface="Perpetua" panose="02020502060401020303" pitchFamily="18" charset="0"/>
                <a:cs typeface="Rockwell"/>
              </a:rPr>
              <a:t>are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named based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on  the</a:t>
            </a:r>
            <a:r>
              <a:rPr lang="en-US" sz="2400" spc="-15" dirty="0">
                <a:latin typeface="Perpetua" panose="02020502060401020303" pitchFamily="18" charset="0"/>
                <a:cs typeface="Rockwell"/>
              </a:rPr>
              <a:t>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logic.</a:t>
            </a:r>
          </a:p>
          <a:p>
            <a:pPr marL="194945" indent="-182880" algn="just">
              <a:lnSpc>
                <a:spcPct val="100000"/>
              </a:lnSpc>
              <a:spcBef>
                <a:spcPts val="96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names of the logic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gates</a:t>
            </a:r>
            <a:r>
              <a:rPr lang="en-US" sz="2400" spc="-60" dirty="0">
                <a:latin typeface="Perpetua" panose="02020502060401020303" pitchFamily="18" charset="0"/>
                <a:cs typeface="Rockwell"/>
              </a:rPr>
              <a:t>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are:</a:t>
            </a:r>
            <a:endParaRPr lang="en-US" sz="2400" dirty="0">
              <a:latin typeface="Perpetua" panose="02020502060401020303" pitchFamily="18" charset="0"/>
              <a:cs typeface="Rockwell"/>
            </a:endParaRPr>
          </a:p>
          <a:p>
            <a:pPr marL="12700" algn="just"/>
            <a:r>
              <a:rPr lang="en-US" sz="2400" spc="-5" dirty="0">
                <a:solidFill>
                  <a:srgbClr val="000000"/>
                </a:solidFill>
              </a:rPr>
              <a:t>Basic</a:t>
            </a:r>
            <a:r>
              <a:rPr lang="en-US" sz="2400" spc="-1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 algn="just">
              <a:buClr>
                <a:srgbClr val="863623"/>
              </a:buClr>
              <a:buFont typeface="Arial"/>
              <a:buChar char="•"/>
              <a:tabLst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NOT </a:t>
            </a:r>
            <a:r>
              <a:rPr lang="en-US" sz="2400" dirty="0">
                <a:solidFill>
                  <a:srgbClr val="000000"/>
                </a:solidFill>
              </a:rPr>
              <a:t>Gate </a:t>
            </a:r>
            <a:r>
              <a:rPr lang="en-US" sz="2400" spc="-5" dirty="0">
                <a:solidFill>
                  <a:srgbClr val="000000"/>
                </a:solidFill>
              </a:rPr>
              <a:t>or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Inverter</a:t>
            </a:r>
            <a:endParaRPr lang="en-US" sz="2400" dirty="0"/>
          </a:p>
          <a:p>
            <a:pPr marL="927100" indent="-457200">
              <a:spcBef>
                <a:spcPts val="5"/>
              </a:spcBef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AND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spcBef>
                <a:spcPts val="5"/>
              </a:spcBef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OR</a:t>
            </a:r>
            <a:r>
              <a:rPr lang="en-US" sz="2400" spc="-7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  </a:t>
            </a:r>
          </a:p>
          <a:p>
            <a:pPr marL="73025" marR="5743575" indent="39624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Universal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NAND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NOR</a:t>
            </a:r>
            <a:r>
              <a:rPr lang="en-US" sz="2400" spc="-8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  </a:t>
            </a:r>
          </a:p>
          <a:p>
            <a:pPr marL="73025" marR="5543550" indent="39624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</a:t>
            </a:r>
            <a:r>
              <a:rPr lang="en-US" sz="2400" spc="-2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Exclusive-OR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Exclusive-NOR</a:t>
            </a: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7F92A-6B82-4CF7-BF26-DDC15666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</p:spTree>
    <p:extLst>
      <p:ext uri="{BB962C8B-B14F-4D97-AF65-F5344CB8AC3E}">
        <p14:creationId xmlns:p14="http://schemas.microsoft.com/office/powerpoint/2010/main" val="246228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01043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010" y="982091"/>
            <a:ext cx="3714838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9977" y="982091"/>
            <a:ext cx="2821051" cy="521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8325" y="982091"/>
            <a:ext cx="2128520" cy="521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422" y="1900047"/>
            <a:ext cx="591502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372" y="3304770"/>
            <a:ext cx="6562348" cy="228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194" y="2362228"/>
            <a:ext cx="4819650" cy="781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616" y="3703720"/>
            <a:ext cx="5305054" cy="7813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9374" y="4858151"/>
            <a:ext cx="4125064" cy="11242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5434" y="4858092"/>
            <a:ext cx="6429374" cy="1132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9521" y="4792217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4823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01043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010" y="982091"/>
            <a:ext cx="3714838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9977" y="982091"/>
            <a:ext cx="2821051" cy="521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8325" y="982091"/>
            <a:ext cx="2128520" cy="521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8896" y="2545801"/>
            <a:ext cx="4581153" cy="2661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8897" y="2132034"/>
            <a:ext cx="4962525" cy="256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7476" y="3062534"/>
            <a:ext cx="5610597" cy="11246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897" y="4335797"/>
            <a:ext cx="7324349" cy="733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041" y="5261065"/>
            <a:ext cx="7305675" cy="437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9471" y="5880284"/>
            <a:ext cx="5848716" cy="5137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Textbooks:</a:t>
            </a:r>
          </a:p>
        </p:txBody>
      </p:sp>
    </p:spTree>
    <p:extLst>
      <p:ext uri="{BB962C8B-B14F-4D97-AF65-F5344CB8AC3E}">
        <p14:creationId xmlns:p14="http://schemas.microsoft.com/office/powerpoint/2010/main" val="31570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2149" y="607205"/>
            <a:ext cx="10118512" cy="1172294"/>
          </a:xfrm>
          <a:prstGeom prst="rect">
            <a:avLst/>
          </a:prstGeom>
        </p:spPr>
        <p:txBody>
          <a:bodyPr vert="horz" wrap="square" lIns="0" tIns="63677" rIns="0" bIns="0" rtlCol="0">
            <a:spAutoFit/>
          </a:bodyPr>
          <a:lstStyle/>
          <a:p>
            <a:pPr marL="377825" marR="5080" indent="-365760" algn="just">
              <a:spcBef>
                <a:spcPts val="10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b="1" dirty="0"/>
              <a:t>Bit: </a:t>
            </a:r>
            <a:r>
              <a:rPr sz="2400" spc="-5" dirty="0"/>
              <a:t>in binary </a:t>
            </a:r>
            <a:r>
              <a:rPr sz="2400" dirty="0"/>
              <a:t>system we </a:t>
            </a:r>
            <a:r>
              <a:rPr sz="2400" spc="-5" dirty="0"/>
              <a:t>know that there </a:t>
            </a:r>
            <a:r>
              <a:rPr sz="2400" dirty="0"/>
              <a:t>are </a:t>
            </a:r>
            <a:r>
              <a:rPr sz="2400" spc="-5" dirty="0"/>
              <a:t>two </a:t>
            </a:r>
            <a:r>
              <a:rPr sz="2400" spc="590" dirty="0"/>
              <a:t> </a:t>
            </a:r>
            <a:r>
              <a:rPr sz="2400" spc="-5" dirty="0"/>
              <a:t>digits </a:t>
            </a:r>
            <a:r>
              <a:rPr sz="2400" dirty="0"/>
              <a:t>0 (low </a:t>
            </a:r>
            <a:r>
              <a:rPr sz="2400" spc="-5" dirty="0"/>
              <a:t>voltage) </a:t>
            </a:r>
            <a:r>
              <a:rPr sz="2400" dirty="0"/>
              <a:t>and 1(high voltage). The  </a:t>
            </a:r>
            <a:r>
              <a:rPr sz="2400" spc="-5" dirty="0"/>
              <a:t>voltages used to </a:t>
            </a:r>
            <a:r>
              <a:rPr sz="2400" dirty="0"/>
              <a:t>represent a ‘1’ </a:t>
            </a:r>
            <a:r>
              <a:rPr sz="2400" spc="-10" dirty="0"/>
              <a:t>or </a:t>
            </a:r>
            <a:r>
              <a:rPr sz="2400" dirty="0"/>
              <a:t>‘0’ are called logic  levels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B20E1-6D0F-471D-BEAA-2B43CE1B961D}"/>
              </a:ext>
            </a:extLst>
          </p:cNvPr>
          <p:cNvGrpSpPr/>
          <p:nvPr/>
        </p:nvGrpSpPr>
        <p:grpSpPr>
          <a:xfrm>
            <a:off x="4175576" y="2058735"/>
            <a:ext cx="4035424" cy="2410460"/>
            <a:chOff x="3654466" y="2511019"/>
            <a:chExt cx="4035424" cy="2410460"/>
          </a:xfrm>
        </p:grpSpPr>
        <p:sp>
          <p:nvSpPr>
            <p:cNvPr id="5" name="object 5"/>
            <p:cNvSpPr/>
            <p:nvPr/>
          </p:nvSpPr>
          <p:spPr>
            <a:xfrm>
              <a:off x="4517430" y="2634553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7288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17430" y="4906838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17430" y="4096070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17430" y="3364549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17430" y="2634553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54466" y="2511019"/>
              <a:ext cx="3557904" cy="2410460"/>
            </a:xfrm>
            <a:prstGeom prst="rect">
              <a:avLst/>
            </a:prstGeom>
          </p:spPr>
          <p:txBody>
            <a:bodyPr vert="horz" wrap="square" lIns="0" tIns="72390" rIns="0" bIns="0" rtlCol="0">
              <a:spAutoFit/>
            </a:bodyPr>
            <a:lstStyle/>
            <a:p>
              <a:pPr marL="114300">
                <a:spcBef>
                  <a:spcPts val="570"/>
                </a:spcBef>
              </a:pPr>
              <a:r>
                <a:rPr sz="1400" spc="10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15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H</a:t>
              </a:r>
              <a:r>
                <a:rPr sz="1350" spc="172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Book Antiqua"/>
                  <a:cs typeface="Book Antiqua"/>
                </a:rPr>
                <a:t>(max)</a:t>
              </a:r>
            </a:p>
            <a:p>
              <a:pPr marL="1664970">
                <a:spcBef>
                  <a:spcPts val="605"/>
                </a:spcBef>
              </a:pPr>
              <a:r>
                <a:rPr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High (Binary</a:t>
              </a:r>
              <a:r>
                <a:rPr spc="-30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1)</a:t>
              </a:r>
            </a:p>
            <a:p>
              <a:pPr marL="101600">
                <a:spcBef>
                  <a:spcPts val="670"/>
                </a:spcBef>
              </a:pPr>
              <a:r>
                <a:rPr sz="1400" spc="10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15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H</a:t>
              </a:r>
              <a:r>
                <a:rPr sz="1350" spc="172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(min)</a:t>
              </a:r>
              <a:endParaRPr sz="1400" dirty="0">
                <a:solidFill>
                  <a:prstClr val="black"/>
                </a:solidFill>
                <a:latin typeface="Book Antiqua"/>
                <a:cs typeface="Book Antiqua"/>
              </a:endParaRPr>
            </a:p>
            <a:p>
              <a:pPr marL="1434465">
                <a:spcBef>
                  <a:spcPts val="975"/>
                </a:spcBef>
              </a:pPr>
              <a:r>
                <a:rPr dirty="0">
                  <a:solidFill>
                    <a:srgbClr val="FF0000"/>
                  </a:solidFill>
                  <a:latin typeface="Book Antiqua"/>
                  <a:cs typeface="Book Antiqua"/>
                </a:rPr>
                <a:t>Unacceptable</a:t>
              </a:r>
              <a:r>
                <a:rPr spc="-45" dirty="0">
                  <a:solidFill>
                    <a:srgbClr val="FF0000"/>
                  </a:solidFill>
                  <a:latin typeface="Book Antiqua"/>
                  <a:cs typeface="Book Antiqua"/>
                </a:rPr>
                <a:t> </a:t>
              </a:r>
              <a:r>
                <a:rPr spc="-5" dirty="0">
                  <a:solidFill>
                    <a:srgbClr val="FF0000"/>
                  </a:solidFill>
                  <a:latin typeface="Book Antiqua"/>
                  <a:cs typeface="Book Antiqua"/>
                </a:rPr>
                <a:t>Range</a:t>
              </a:r>
              <a:endParaRPr dirty="0">
                <a:solidFill>
                  <a:prstClr val="black"/>
                </a:solidFill>
                <a:latin typeface="Book Antiqua"/>
                <a:cs typeface="Book Antiqua"/>
              </a:endParaRPr>
            </a:p>
            <a:p>
              <a:pPr marL="158115">
                <a:spcBef>
                  <a:spcPts val="1580"/>
                </a:spcBef>
              </a:pPr>
              <a:r>
                <a:rPr sz="1400" spc="5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7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L</a:t>
              </a:r>
              <a:r>
                <a:rPr sz="1350" spc="179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Book Antiqua"/>
                  <a:cs typeface="Book Antiqua"/>
                </a:rPr>
                <a:t>(max)</a:t>
              </a:r>
            </a:p>
            <a:p>
              <a:pPr marL="1697989">
                <a:spcBef>
                  <a:spcPts val="330"/>
                </a:spcBef>
              </a:pP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Low </a:t>
              </a:r>
              <a:r>
                <a:rPr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(Binary</a:t>
              </a:r>
              <a:r>
                <a:rPr spc="-20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0)</a:t>
              </a:r>
            </a:p>
            <a:p>
              <a:pPr marL="142875">
                <a:spcBef>
                  <a:spcPts val="944"/>
                </a:spcBef>
              </a:pPr>
              <a:r>
                <a:rPr sz="1400" spc="5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7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L</a:t>
              </a:r>
              <a:r>
                <a:rPr sz="1350" spc="179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(min)</a:t>
              </a:r>
              <a:endParaRPr sz="1400" dirty="0">
                <a:solidFill>
                  <a:prstClr val="black"/>
                </a:solidFill>
                <a:latin typeface="Book Antiqua"/>
                <a:cs typeface="Book Antiqua"/>
              </a:endParaRPr>
            </a:p>
          </p:txBody>
        </p:sp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764063BD-7E42-40B0-9343-EE96A6E3228D}"/>
              </a:ext>
            </a:extLst>
          </p:cNvPr>
          <p:cNvSpPr txBox="1"/>
          <p:nvPr/>
        </p:nvSpPr>
        <p:spPr>
          <a:xfrm>
            <a:off x="915908" y="4592729"/>
            <a:ext cx="7420609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Pulse is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when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clock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frequency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is applied to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r>
              <a:rPr sz="2400" spc="-16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circuit.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Rising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edge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falling</a:t>
            </a:r>
            <a:r>
              <a:rPr sz="2400" spc="-11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edge.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Periodic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and non-periodic</a:t>
            </a:r>
            <a:r>
              <a:rPr sz="2400" spc="-12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waveforms.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Timing</a:t>
            </a:r>
            <a:r>
              <a:rPr sz="2400" spc="-11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diagram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178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3192" y="2086334"/>
            <a:ext cx="86902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spcBef>
                <a:spcPts val="10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Output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of an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inverter is opposite/complement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its  input.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431" y="3048000"/>
            <a:ext cx="26487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7161" y="622757"/>
            <a:ext cx="681799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6320"/>
              </a:lnSpc>
              <a:spcBef>
                <a:spcPts val="100"/>
              </a:spcBef>
            </a:pPr>
            <a:r>
              <a:rPr dirty="0"/>
              <a:t>Inverter(NOT</a:t>
            </a:r>
            <a:r>
              <a:rPr spc="-25" dirty="0"/>
              <a:t> </a:t>
            </a:r>
            <a:r>
              <a:rPr spc="-5" dirty="0"/>
              <a:t>gate)</a:t>
            </a:r>
          </a:p>
          <a:p>
            <a:pPr algn="ctr">
              <a:lnSpc>
                <a:spcPts val="6320"/>
              </a:lnSpc>
              <a:tabLst>
                <a:tab pos="3072765" algn="l"/>
                <a:tab pos="6791959" algn="l"/>
              </a:tabLst>
            </a:pPr>
            <a:r>
              <a:rPr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6" name="object 6"/>
          <p:cNvSpPr/>
          <p:nvPr/>
        </p:nvSpPr>
        <p:spPr>
          <a:xfrm>
            <a:off x="5103876" y="2668523"/>
            <a:ext cx="3456940" cy="1676400"/>
          </a:xfrm>
          <a:custGeom>
            <a:avLst/>
            <a:gdLst/>
            <a:ahLst/>
            <a:cxnLst/>
            <a:rect l="l" t="t" r="r" b="b"/>
            <a:pathLst>
              <a:path w="3456940" h="1676400">
                <a:moveTo>
                  <a:pt x="0" y="1676400"/>
                </a:moveTo>
                <a:lnTo>
                  <a:pt x="3456431" y="1676400"/>
                </a:lnTo>
                <a:lnTo>
                  <a:pt x="3456431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7444" y="2820924"/>
            <a:ext cx="787908" cy="733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6288" y="3354323"/>
            <a:ext cx="676656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2553" y="3679316"/>
            <a:ext cx="1533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r>
              <a:rPr sz="1400" spc="-5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330" y="3679316"/>
            <a:ext cx="8902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r>
              <a:rPr sz="14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7629" y="3987545"/>
            <a:ext cx="69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2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</a:p>
          <a:p>
            <a:pPr marL="12700"/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200" spc="-9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</a:p>
        </p:txBody>
      </p:sp>
      <p:sp>
        <p:nvSpPr>
          <p:cNvPr id="12" name="object 12"/>
          <p:cNvSpPr/>
          <p:nvPr/>
        </p:nvSpPr>
        <p:spPr>
          <a:xfrm>
            <a:off x="6178297" y="4044697"/>
            <a:ext cx="4109085" cy="2356485"/>
          </a:xfrm>
          <a:custGeom>
            <a:avLst/>
            <a:gdLst/>
            <a:ahLst/>
            <a:cxnLst/>
            <a:rect l="l" t="t" r="r" b="b"/>
            <a:pathLst>
              <a:path w="4109084" h="2356485">
                <a:moveTo>
                  <a:pt x="0" y="2356104"/>
                </a:moveTo>
                <a:lnTo>
                  <a:pt x="4108704" y="2356104"/>
                </a:lnTo>
                <a:lnTo>
                  <a:pt x="410870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2903" y="4151377"/>
            <a:ext cx="2171700" cy="1767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566" y="4736034"/>
            <a:ext cx="7103109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94940" algn="ctr">
              <a:lnSpc>
                <a:spcPts val="2380"/>
              </a:lnSpc>
              <a:spcBef>
                <a:spcPts val="95"/>
              </a:spcBef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When the input is LOW, the</a:t>
            </a:r>
            <a:r>
              <a:rPr sz="22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output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R="2693670" algn="ctr">
              <a:lnSpc>
                <a:spcPts val="2375"/>
              </a:lnSpc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is</a:t>
            </a:r>
            <a:r>
              <a:rPr sz="2200" spc="-1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414655" marR="3107690" algn="ctr">
              <a:lnSpc>
                <a:spcPts val="2110"/>
              </a:lnSpc>
              <a:spcBef>
                <a:spcPts val="515"/>
              </a:spcBef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When the input is HIGH,</a:t>
            </a:r>
            <a:r>
              <a:rPr sz="2200" spc="-5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the  output is</a:t>
            </a:r>
            <a:r>
              <a:rPr sz="2200" spc="-1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R="5080" algn="r">
              <a:lnSpc>
                <a:spcPts val="1705"/>
              </a:lnSpc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pc="-10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64700" y="665998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5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92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2516" y="193478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9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5104" y="1647444"/>
            <a:ext cx="274929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1545337"/>
            <a:ext cx="4738370" cy="1015365"/>
          </a:xfrm>
          <a:custGeom>
            <a:avLst/>
            <a:gdLst/>
            <a:ahLst/>
            <a:cxnLst/>
            <a:rect l="l" t="t" r="r" b="b"/>
            <a:pathLst>
              <a:path w="4738370" h="1015364">
                <a:moveTo>
                  <a:pt x="0" y="1014984"/>
                </a:moveTo>
                <a:lnTo>
                  <a:pt x="4738115" y="1014984"/>
                </a:lnTo>
                <a:lnTo>
                  <a:pt x="4738115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7344" y="1507237"/>
            <a:ext cx="4623054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7344" y="1812036"/>
            <a:ext cx="4517898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344" y="2116836"/>
            <a:ext cx="3865626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0" y="1560069"/>
            <a:ext cx="47383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412115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an AND gate is</a:t>
            </a:r>
            <a:r>
              <a:rPr sz="2000" b="1" spc="-12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HIGH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only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when all inputs are HIGH and  LOW when any input is</a:t>
            </a:r>
            <a:r>
              <a:rPr sz="2000" b="1"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LOW.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5300" y="2634995"/>
            <a:ext cx="3429000" cy="2133600"/>
          </a:xfrm>
          <a:custGeom>
            <a:avLst/>
            <a:gdLst/>
            <a:ahLst/>
            <a:cxnLst/>
            <a:rect l="l" t="t" r="r" b="b"/>
            <a:pathLst>
              <a:path w="3429000" h="2133600">
                <a:moveTo>
                  <a:pt x="0" y="2133599"/>
                </a:moveTo>
                <a:lnTo>
                  <a:pt x="3429000" y="2133599"/>
                </a:lnTo>
                <a:lnTo>
                  <a:pt x="3429000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8039" y="3643121"/>
            <a:ext cx="110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Boolean  exp</a:t>
            </a:r>
            <a:r>
              <a:rPr spc="-10" dirty="0">
                <a:solidFill>
                  <a:prstClr val="black"/>
                </a:solidFill>
                <a:latin typeface="Book Antiqua"/>
                <a:cs typeface="Book Antiqua"/>
              </a:rPr>
              <a:t>r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e</a:t>
            </a:r>
            <a:r>
              <a:rPr spc="5" dirty="0">
                <a:solidFill>
                  <a:prstClr val="black"/>
                </a:solidFill>
                <a:latin typeface="Book Antiqua"/>
                <a:cs typeface="Book Antiqua"/>
              </a:rPr>
              <a:t>s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s</a:t>
            </a:r>
            <a:r>
              <a:rPr spc="5" dirty="0">
                <a:solidFill>
                  <a:prstClr val="black"/>
                </a:solidFill>
                <a:latin typeface="Book Antiqua"/>
                <a:cs typeface="Book Antiqua"/>
              </a:rPr>
              <a:t>i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on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3911" y="3946398"/>
            <a:ext cx="73723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/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88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400" spc="-9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12891" y="3285744"/>
            <a:ext cx="803148" cy="286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701" y="2863596"/>
            <a:ext cx="943355" cy="1095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10400" y="3485388"/>
            <a:ext cx="3276600" cy="2284730"/>
          </a:xfrm>
          <a:custGeom>
            <a:avLst/>
            <a:gdLst/>
            <a:ahLst/>
            <a:cxnLst/>
            <a:rect l="l" t="t" r="r" b="b"/>
            <a:pathLst>
              <a:path w="3276600" h="2284729">
                <a:moveTo>
                  <a:pt x="0" y="2284476"/>
                </a:moveTo>
                <a:lnTo>
                  <a:pt x="3276600" y="2284476"/>
                </a:lnTo>
                <a:lnTo>
                  <a:pt x="3276600" y="0"/>
                </a:lnTo>
                <a:lnTo>
                  <a:pt x="0" y="0"/>
                </a:lnTo>
                <a:lnTo>
                  <a:pt x="0" y="2284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0400" y="5377689"/>
            <a:ext cx="327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algn="ctr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0661" y="5682489"/>
            <a:ext cx="1287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73696" y="3648455"/>
            <a:ext cx="2372868" cy="1763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43456" y="3733800"/>
            <a:ext cx="2714244" cy="2343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6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66971" y="622757"/>
            <a:ext cx="32492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88511" y="4786936"/>
            <a:ext cx="852805" cy="7283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spcBef>
                <a:spcPts val="84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400" spc="-8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62560">
              <a:spcBef>
                <a:spcPts val="950"/>
              </a:spcBef>
            </a:pPr>
            <a:r>
              <a:rPr b="1" dirty="0">
                <a:solidFill>
                  <a:srgbClr val="962009"/>
                </a:solidFill>
                <a:latin typeface="Book Antiqua"/>
                <a:cs typeface="Book Antiqua"/>
              </a:rPr>
              <a:t>N</a:t>
            </a:r>
            <a:r>
              <a:rPr b="1" spc="-45" dirty="0">
                <a:solidFill>
                  <a:srgbClr val="962009"/>
                </a:solidFill>
                <a:latin typeface="Book Antiqua"/>
                <a:cs typeface="Book Antiqua"/>
              </a:rPr>
              <a:t> </a:t>
            </a:r>
            <a:r>
              <a:rPr b="1" dirty="0">
                <a:solidFill>
                  <a:srgbClr val="962009"/>
                </a:solidFill>
                <a:latin typeface="Book Antiqua"/>
                <a:cs typeface="Book Antiqua"/>
              </a:rPr>
              <a:t>=2</a:t>
            </a:r>
            <a:r>
              <a:rPr sz="1950" i="1" baseline="27777" dirty="0">
                <a:solidFill>
                  <a:srgbClr val="962009"/>
                </a:solidFill>
                <a:latin typeface="Cambria Math"/>
                <a:cs typeface="Cambria Math"/>
              </a:rPr>
              <a:t>𝒏</a:t>
            </a:r>
            <a:endParaRPr sz="1950" baseline="2777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6497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955" y="2467430"/>
            <a:ext cx="30480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endParaRPr sz="2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4070" y="211582"/>
            <a:ext cx="3931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1" y="1235963"/>
            <a:ext cx="2656331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0" y="1232917"/>
            <a:ext cx="5562600" cy="1016635"/>
          </a:xfrm>
          <a:custGeom>
            <a:avLst/>
            <a:gdLst/>
            <a:ahLst/>
            <a:cxnLst/>
            <a:rect l="l" t="t" r="r" b="b"/>
            <a:pathLst>
              <a:path w="5562600" h="1016635">
                <a:moveTo>
                  <a:pt x="0" y="1016508"/>
                </a:moveTo>
                <a:lnTo>
                  <a:pt x="5562600" y="1016508"/>
                </a:lnTo>
                <a:lnTo>
                  <a:pt x="55626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7345" y="1194817"/>
            <a:ext cx="5604509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344" y="1499617"/>
            <a:ext cx="5590794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7344" y="1804417"/>
            <a:ext cx="2544318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1700" y="1248282"/>
            <a:ext cx="5588000" cy="156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marR="266065" algn="just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an OR gate is HIGH</a:t>
            </a:r>
            <a:r>
              <a:rPr sz="2000" b="1" spc="-114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whenever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one or more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inputs are HIGH and Low when  all inputs are</a:t>
            </a:r>
            <a:r>
              <a:rPr sz="2000" b="1"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483870">
              <a:spcBef>
                <a:spcPts val="2050"/>
              </a:spcBef>
            </a:pPr>
            <a:r>
              <a:rPr sz="2400" spc="30" dirty="0">
                <a:solidFill>
                  <a:srgbClr val="252525"/>
                </a:solidFill>
                <a:latin typeface="Book Antiqua"/>
                <a:cs typeface="Book Antiqua"/>
              </a:rPr>
              <a:t>N=</a:t>
            </a:r>
            <a:r>
              <a:rPr sz="2400" i="1" spc="30" dirty="0">
                <a:solidFill>
                  <a:srgbClr val="252525"/>
                </a:solidFill>
                <a:latin typeface="Cambria Math"/>
                <a:cs typeface="Cambria Math"/>
              </a:rPr>
              <a:t>2</a:t>
            </a:r>
            <a:r>
              <a:rPr sz="2625" i="1" spc="44" baseline="28571" dirty="0">
                <a:solidFill>
                  <a:srgbClr val="252525"/>
                </a:solidFill>
                <a:latin typeface="Cambria Math"/>
                <a:cs typeface="Cambria Math"/>
              </a:rPr>
              <a:t>𝑛</a:t>
            </a:r>
            <a:endParaRPr sz="2625" baseline="28571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3429000"/>
            <a:ext cx="2310765" cy="2133600"/>
          </a:xfrm>
          <a:custGeom>
            <a:avLst/>
            <a:gdLst/>
            <a:ahLst/>
            <a:cxnLst/>
            <a:rect l="l" t="t" r="r" b="b"/>
            <a:pathLst>
              <a:path w="2310765" h="2133600">
                <a:moveTo>
                  <a:pt x="0" y="2133600"/>
                </a:moveTo>
                <a:lnTo>
                  <a:pt x="2310384" y="2133600"/>
                </a:lnTo>
                <a:lnTo>
                  <a:pt x="2310384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1103" y="3968242"/>
            <a:ext cx="73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Boolean  ex</a:t>
            </a:r>
            <a:r>
              <a:rPr sz="1200" spc="-5" dirty="0">
                <a:solidFill>
                  <a:prstClr val="black"/>
                </a:solidFill>
                <a:latin typeface="Book Antiqua"/>
                <a:cs typeface="Book Antiqua"/>
              </a:rPr>
              <a:t>p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re</a:t>
            </a:r>
            <a:r>
              <a:rPr sz="1200" spc="-5" dirty="0">
                <a:solidFill>
                  <a:prstClr val="black"/>
                </a:solidFill>
                <a:latin typeface="Book Antiqua"/>
                <a:cs typeface="Book Antiqua"/>
              </a:rPr>
              <a:t>ss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ion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8876" y="4543308"/>
            <a:ext cx="1513205" cy="95821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>
              <a:spcBef>
                <a:spcPts val="162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r>
              <a:rPr sz="24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 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6175" y="5476747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0" y="3581400"/>
            <a:ext cx="934212" cy="110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8172" y="3677411"/>
            <a:ext cx="1062227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4785" y="3144011"/>
            <a:ext cx="3523615" cy="2588260"/>
          </a:xfrm>
          <a:custGeom>
            <a:avLst/>
            <a:gdLst/>
            <a:ahLst/>
            <a:cxnLst/>
            <a:rect l="l" t="t" r="r" b="b"/>
            <a:pathLst>
              <a:path w="3523615" h="2588260">
                <a:moveTo>
                  <a:pt x="0" y="2587752"/>
                </a:moveTo>
                <a:lnTo>
                  <a:pt x="3523488" y="2587752"/>
                </a:lnTo>
                <a:lnTo>
                  <a:pt x="3523488" y="0"/>
                </a:lnTo>
                <a:lnTo>
                  <a:pt x="0" y="0"/>
                </a:lnTo>
                <a:lnTo>
                  <a:pt x="0" y="2587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4785" y="5285995"/>
            <a:ext cx="3523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18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2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85889" y="3235451"/>
            <a:ext cx="2404871" cy="2011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2912" y="2819400"/>
            <a:ext cx="2761488" cy="2982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7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4814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0" y="1937829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9031" y="1934781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422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091" y="211582"/>
            <a:ext cx="5138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NAND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209800" y="2008632"/>
            <a:ext cx="2083308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9894" y="1998726"/>
            <a:ext cx="2103120" cy="1181100"/>
          </a:xfrm>
          <a:custGeom>
            <a:avLst/>
            <a:gdLst/>
            <a:ahLst/>
            <a:cxnLst/>
            <a:rect l="l" t="t" r="r" b="b"/>
            <a:pathLst>
              <a:path w="2103120" h="1181100">
                <a:moveTo>
                  <a:pt x="0" y="1181100"/>
                </a:moveTo>
                <a:lnTo>
                  <a:pt x="2103120" y="1181100"/>
                </a:lnTo>
                <a:lnTo>
                  <a:pt x="2103120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4232" y="1303020"/>
            <a:ext cx="411480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4326" y="1293114"/>
            <a:ext cx="4135120" cy="809625"/>
          </a:xfrm>
          <a:custGeom>
            <a:avLst/>
            <a:gdLst/>
            <a:ahLst/>
            <a:cxnLst/>
            <a:rect l="l" t="t" r="r" b="b"/>
            <a:pathLst>
              <a:path w="4135120" h="809625">
                <a:moveTo>
                  <a:pt x="0" y="809243"/>
                </a:moveTo>
                <a:lnTo>
                  <a:pt x="4134612" y="809243"/>
                </a:lnTo>
                <a:lnTo>
                  <a:pt x="4134612" y="0"/>
                </a:lnTo>
                <a:lnTo>
                  <a:pt x="0" y="0"/>
                </a:lnTo>
                <a:lnTo>
                  <a:pt x="0" y="80924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0" y="2177796"/>
            <a:ext cx="4495800" cy="1016635"/>
          </a:xfrm>
          <a:custGeom>
            <a:avLst/>
            <a:gdLst/>
            <a:ahLst/>
            <a:cxnLst/>
            <a:rect l="l" t="t" r="r" b="b"/>
            <a:pathLst>
              <a:path w="4495800" h="1016635">
                <a:moveTo>
                  <a:pt x="0" y="1016508"/>
                </a:moveTo>
                <a:lnTo>
                  <a:pt x="4495800" y="1016508"/>
                </a:lnTo>
                <a:lnTo>
                  <a:pt x="44958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8345" y="2139696"/>
            <a:ext cx="4677917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8344" y="2444496"/>
            <a:ext cx="4216146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8345" y="2749296"/>
            <a:ext cx="1021841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775" y="2193113"/>
            <a:ext cx="430657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of a NAND gate is</a:t>
            </a:r>
            <a:r>
              <a:rPr sz="2000" b="1" spc="-1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HIGH  whenever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one or more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inputs are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LOW.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7108" y="3092195"/>
            <a:ext cx="4572000" cy="2901950"/>
          </a:xfrm>
          <a:custGeom>
            <a:avLst/>
            <a:gdLst/>
            <a:ahLst/>
            <a:cxnLst/>
            <a:rect l="l" t="t" r="r" b="b"/>
            <a:pathLst>
              <a:path w="4572000" h="2901950">
                <a:moveTo>
                  <a:pt x="0" y="2901695"/>
                </a:moveTo>
                <a:lnTo>
                  <a:pt x="4572000" y="2901695"/>
                </a:lnTo>
                <a:lnTo>
                  <a:pt x="4572000" y="0"/>
                </a:lnTo>
                <a:lnTo>
                  <a:pt x="0" y="0"/>
                </a:lnTo>
                <a:lnTo>
                  <a:pt x="0" y="2901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6121" y="4455415"/>
            <a:ext cx="219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r>
              <a:rPr sz="20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8540" y="4870197"/>
            <a:ext cx="102489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585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Truth  </a:t>
            </a:r>
            <a:r>
              <a:rPr sz="20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90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9801" y="3403091"/>
            <a:ext cx="1231391" cy="1450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5508" y="3931921"/>
            <a:ext cx="990599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00800" y="3229355"/>
            <a:ext cx="3962400" cy="2819400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2819400"/>
                </a:moveTo>
                <a:lnTo>
                  <a:pt x="3962400" y="2819400"/>
                </a:lnTo>
                <a:lnTo>
                  <a:pt x="3962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5690" y="5561788"/>
            <a:ext cx="211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0401" y="3329941"/>
            <a:ext cx="2769107" cy="2139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8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189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9083" y="211582"/>
            <a:ext cx="4501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NOR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350008" y="1656589"/>
            <a:ext cx="2286000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444" y="1211580"/>
            <a:ext cx="441960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2139695"/>
            <a:ext cx="5638800" cy="647700"/>
          </a:xfrm>
          <a:custGeom>
            <a:avLst/>
            <a:gdLst/>
            <a:ahLst/>
            <a:cxnLst/>
            <a:rect l="l" t="t" r="r" b="b"/>
            <a:pathLst>
              <a:path w="5638800" h="647700">
                <a:moveTo>
                  <a:pt x="0" y="647700"/>
                </a:moveTo>
                <a:lnTo>
                  <a:pt x="5638800" y="647700"/>
                </a:lnTo>
                <a:lnTo>
                  <a:pt x="56388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0183" y="2110753"/>
            <a:ext cx="570966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0184" y="2385073"/>
            <a:ext cx="2719577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6" y="2158746"/>
            <a:ext cx="537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The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output of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a NOR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gate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is LOW whenever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one or  more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inputs are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HIGH.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3391" y="2898648"/>
            <a:ext cx="4097020" cy="2581910"/>
          </a:xfrm>
          <a:custGeom>
            <a:avLst/>
            <a:gdLst/>
            <a:ahLst/>
            <a:cxnLst/>
            <a:rect l="l" t="t" r="r" b="b"/>
            <a:pathLst>
              <a:path w="4097020" h="2581910">
                <a:moveTo>
                  <a:pt x="0" y="2581655"/>
                </a:moveTo>
                <a:lnTo>
                  <a:pt x="4096512" y="2581655"/>
                </a:lnTo>
                <a:lnTo>
                  <a:pt x="4096512" y="0"/>
                </a:lnTo>
                <a:lnTo>
                  <a:pt x="0" y="0"/>
                </a:lnTo>
                <a:lnTo>
                  <a:pt x="0" y="2581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777" y="4109416"/>
            <a:ext cx="1469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8728" y="4478782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8727" y="5584037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89987" y="3083051"/>
            <a:ext cx="1202436" cy="1313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9792" y="3511297"/>
            <a:ext cx="1639824" cy="5196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9903" y="2898648"/>
            <a:ext cx="4419600" cy="2933700"/>
          </a:xfrm>
          <a:custGeom>
            <a:avLst/>
            <a:gdLst/>
            <a:ahLst/>
            <a:cxnLst/>
            <a:rect l="l" t="t" r="r" b="b"/>
            <a:pathLst>
              <a:path w="4419600" h="2933700">
                <a:moveTo>
                  <a:pt x="0" y="2933700"/>
                </a:moveTo>
                <a:lnTo>
                  <a:pt x="4419600" y="2933700"/>
                </a:lnTo>
                <a:lnTo>
                  <a:pt x="4419600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8286" y="5324652"/>
            <a:ext cx="2105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71132" y="3107436"/>
            <a:ext cx="2860548" cy="20436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9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099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15867" y="211582"/>
            <a:ext cx="41503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Exclusiv</a:t>
            </a:r>
            <a:r>
              <a:rPr spc="-5" dirty="0"/>
              <a:t>e</a:t>
            </a:r>
            <a:r>
              <a:rPr dirty="0"/>
              <a:t>-</a:t>
            </a:r>
            <a:r>
              <a:rPr spc="5" dirty="0"/>
              <a:t>OR</a:t>
            </a:r>
          </a:p>
        </p:txBody>
      </p:sp>
      <p:sp>
        <p:nvSpPr>
          <p:cNvPr id="6" name="object 6"/>
          <p:cNvSpPr/>
          <p:nvPr/>
        </p:nvSpPr>
        <p:spPr>
          <a:xfrm>
            <a:off x="1891285" y="1469136"/>
            <a:ext cx="3133343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38345" y="1427988"/>
            <a:ext cx="5244465" cy="707390"/>
          </a:xfrm>
          <a:custGeom>
            <a:avLst/>
            <a:gdLst/>
            <a:ahLst/>
            <a:cxnLst/>
            <a:rect l="l" t="t" r="r" b="b"/>
            <a:pathLst>
              <a:path w="5244465" h="707389">
                <a:moveTo>
                  <a:pt x="0" y="707136"/>
                </a:moveTo>
                <a:lnTo>
                  <a:pt x="5244084" y="707136"/>
                </a:lnTo>
                <a:lnTo>
                  <a:pt x="524408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EBE9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1288" y="1389889"/>
            <a:ext cx="4568190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1288" y="1694689"/>
            <a:ext cx="4796790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345" y="1442974"/>
            <a:ext cx="52444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spcBef>
                <a:spcPts val="105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XOR gate is</a:t>
            </a:r>
            <a:r>
              <a:rPr sz="2000" b="1" spc="-45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HIGH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92075"/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whenever the two inputs are</a:t>
            </a:r>
            <a:r>
              <a:rPr sz="2000" b="1" spc="-11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different.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9572" y="2846833"/>
            <a:ext cx="3500754" cy="2707005"/>
          </a:xfrm>
          <a:custGeom>
            <a:avLst/>
            <a:gdLst/>
            <a:ahLst/>
            <a:cxnLst/>
            <a:rect l="l" t="t" r="r" b="b"/>
            <a:pathLst>
              <a:path w="3500754" h="2707004">
                <a:moveTo>
                  <a:pt x="0" y="2706624"/>
                </a:moveTo>
                <a:lnTo>
                  <a:pt x="3500628" y="2706624"/>
                </a:lnTo>
                <a:lnTo>
                  <a:pt x="3500628" y="0"/>
                </a:lnTo>
                <a:lnTo>
                  <a:pt x="0" y="0"/>
                </a:lnTo>
                <a:lnTo>
                  <a:pt x="0" y="270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2319" y="4115512"/>
            <a:ext cx="1469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0946" y="4502657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0945" y="5607811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316" y="3717035"/>
            <a:ext cx="1665732" cy="42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1595" y="3136393"/>
            <a:ext cx="1182624" cy="1402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1" y="2624327"/>
            <a:ext cx="4834255" cy="2910840"/>
          </a:xfrm>
          <a:custGeom>
            <a:avLst/>
            <a:gdLst/>
            <a:ahLst/>
            <a:cxnLst/>
            <a:rect l="l" t="t" r="r" b="b"/>
            <a:pathLst>
              <a:path w="4834255" h="2910840">
                <a:moveTo>
                  <a:pt x="0" y="2910840"/>
                </a:moveTo>
                <a:lnTo>
                  <a:pt x="4834128" y="2910840"/>
                </a:lnTo>
                <a:lnTo>
                  <a:pt x="4834128" y="0"/>
                </a:lnTo>
                <a:lnTo>
                  <a:pt x="0" y="0"/>
                </a:lnTo>
                <a:lnTo>
                  <a:pt x="0" y="291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2544" y="5124704"/>
            <a:ext cx="211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3911" y="2831593"/>
            <a:ext cx="3378708" cy="2287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4006" y="642528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885D1D"/>
                </a:solidFill>
                <a:latin typeface="Book Antiqua"/>
                <a:cs typeface="Book Antiqua"/>
              </a:rPr>
              <a:t>10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15867" y="5658611"/>
            <a:ext cx="6416802" cy="564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15867" y="5963412"/>
            <a:ext cx="5494782" cy="5646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1665" y="5713577"/>
            <a:ext cx="6043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XOR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gate is HIGH when there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are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/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ODD number of 1’s on the inputs to the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gate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379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0" ma:contentTypeDescription="Create a new document." ma:contentTypeScope="" ma:versionID="e37d8fe5e1939c2beac6e749678008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C2226-22B5-4327-8167-83735EF285F1}"/>
</file>

<file path=customXml/itemProps2.xml><?xml version="1.0" encoding="utf-8"?>
<ds:datastoreItem xmlns:ds="http://schemas.openxmlformats.org/officeDocument/2006/customXml" ds:itemID="{A4A0736C-206C-4431-BC13-571520062905}"/>
</file>

<file path=customXml/itemProps3.xml><?xml version="1.0" encoding="utf-8"?>
<ds:datastoreItem xmlns:ds="http://schemas.openxmlformats.org/officeDocument/2006/customXml" ds:itemID="{94B22FB0-8094-45B5-855B-EB87E5773B33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625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Cambria Math</vt:lpstr>
      <vt:lpstr>Perpetua</vt:lpstr>
      <vt:lpstr>Rockwell</vt:lpstr>
      <vt:lpstr>Times New Roman</vt:lpstr>
      <vt:lpstr>Wingdings</vt:lpstr>
      <vt:lpstr>Office Theme</vt:lpstr>
      <vt:lpstr>1_Office Theme</vt:lpstr>
      <vt:lpstr>Introduction to Logic, Logic Gates and Boolean Algebra</vt:lpstr>
      <vt:lpstr>Logic Gates</vt:lpstr>
      <vt:lpstr>PowerPoint Presentation</vt:lpstr>
      <vt:lpstr>Inverter(NOT gate)    </vt:lpstr>
      <vt:lpstr>AND Gate</vt:lpstr>
      <vt:lpstr>The OR Gate</vt:lpstr>
      <vt:lpstr>The NAND Gate</vt:lpstr>
      <vt:lpstr>The NOR Gate</vt:lpstr>
      <vt:lpstr>Exclusive-OR</vt:lpstr>
      <vt:lpstr>Exclusive-NOR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 using boolean algebra</vt:lpstr>
      <vt:lpstr>PowerPoint Presentation</vt:lpstr>
      <vt:lpstr>PowerPoint Presentation</vt:lpstr>
      <vt:lpstr>PowerPoint Presentation</vt:lpstr>
      <vt:lpstr>PowerPoint Presentation</vt:lpstr>
      <vt:lpstr>Textbooks: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Logic and Logic Gates</dc:title>
  <dc:creator>Tawsif Ibne Alam</dc:creator>
  <cp:lastModifiedBy>Tawsif Ibne Alam</cp:lastModifiedBy>
  <cp:revision>6</cp:revision>
  <dcterms:created xsi:type="dcterms:W3CDTF">2020-06-10T17:33:13Z</dcterms:created>
  <dcterms:modified xsi:type="dcterms:W3CDTF">2020-06-11T07:30:47Z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