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A6AF-47C8-43E1-8157-0F260011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9FD1A-4247-4D65-B5B5-D1EAA342E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984B-23CA-46BA-B7E0-58B695DF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FB39-66ED-471E-9ED1-0FAC55C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4834-53BA-4B99-8D09-8A4234D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FC61-F84D-47B5-9EAB-D0400215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D014B-1AB1-42D4-8B5D-DDE81A31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18E6-9205-46B7-8BDF-5578B0E2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E15-AD77-45BE-B84A-4831E7C3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5698-F870-4BF8-8D39-CD878149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9CEFA-7AC1-41B4-B0A0-D44B0918C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0B91D-36B5-4269-9603-F2BE1346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A8C7-097B-45CF-AEB1-11744200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9CD1-5C40-4D70-9A1D-AD78A3D9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7AF5-ADCD-4868-AE5D-B68F809F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7B1E-B0E7-4EB9-BACB-DD5F39FC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A275-D1F9-41F4-8D14-3765111B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C13B-D75A-4C82-A521-4A15B35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55A2-E6EE-4212-8E79-1FBA5E17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7BE3-B421-449D-B16C-25A9E390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7B76-2E99-4746-9040-3DE6C1B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D4735-ACBE-4CD8-B5FA-3D35A529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F7DF-D455-4630-8F1A-C16EA9A9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6CA5-546A-4D17-9E5B-45FBC32C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1A43-6A70-4BC8-8924-DD91D3AB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A02E-E629-4429-8D50-040BCBFC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302E-5A2C-4CFC-A198-4AD62594D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B7BC8-A03F-43A6-9C45-1CBBCCD25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C4E67-8AB4-40D8-B583-33CE3CF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1454A-2A5C-42E9-B1A9-62BDC73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DF4D-975F-44B3-B769-7DF9CD05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4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DFB1-C599-4CAE-B035-89B23B20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9442-3BFA-4C81-9861-F9F74AF6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111FC-E116-4F23-8741-4241E734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0DC68-CA59-426C-9A50-5C6BE7863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6E8CA-577D-4CD0-B334-50ADC482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375D5-872D-4641-BDE5-6D1498C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9E818-316C-420A-8293-C3556C95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6C01-EA21-4988-BBED-05BA1CB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C47-2F9E-411F-8A64-2E8C8BB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9E71D-D678-4BAA-AE59-455B48D7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1562-FBA8-4135-8D13-46FD7C05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0EB3-F6CA-4BBE-BF1B-D65ED2B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607C-6CCD-4E65-8CCD-46F7F16E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64B3B-739C-4101-83A7-44CE94B7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1FF52-D535-4360-842F-10EFAFB2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AB4A-7829-4E5C-AF1E-9C8F9C4F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0FFB-EE5E-4475-9E97-4654CFA3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34F2-668E-4B60-AFDB-EA912936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0FF5-8546-42E5-BB63-A3A8CED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FBF4-F1FE-4484-9EF0-704576E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D168-145A-4E34-BC88-869899B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17A6-6897-4CC8-BD3F-22D3445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09F1C-BB58-45DB-B47B-2B13E41D2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E254-4500-416E-9E4D-2B425574B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6F0B-9AB9-4861-91C3-FC243DBD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BBDD-37AD-418E-90E9-A0331446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3A8A-6C8B-4DD5-A903-3CB38627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114B-43DB-4648-802E-282EA474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482B-A218-490C-B84E-C5F59D2F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E5E2-86D2-4D84-9E23-137F33C67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532A-27DA-45C6-AEB5-AACB66FB5C3D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1BB2-5EB2-438F-9416-33FA16391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9C5D-5881-4F87-8EEF-68EA93F96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BF2E-D387-4FE8-94B5-06787F3C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55B8-DBBF-430F-A36C-7F1F95DB7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5773-F30A-47D1-BBDD-73A1CB644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4867" y="1143000"/>
            <a:ext cx="6251448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4174" y="245075"/>
            <a:ext cx="84410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Mapping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Directly from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pc="-30" dirty="0">
                <a:solidFill>
                  <a:srgbClr val="000000"/>
                </a:solidFill>
                <a:latin typeface="Calibri"/>
                <a:cs typeface="Calibri"/>
              </a:rPr>
              <a:t>Truth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 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79064" y="3747514"/>
            <a:ext cx="1226820" cy="309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9011" y="3653027"/>
            <a:ext cx="2895600" cy="3124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13706" y="323215"/>
            <a:ext cx="2549525" cy="3308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"Don't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Care"</a:t>
            </a:r>
            <a:r>
              <a:rPr sz="20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026717" y="722198"/>
            <a:ext cx="860615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Sometimes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situation </a:t>
            </a:r>
            <a:r>
              <a:rPr spc="-5" dirty="0">
                <a:latin typeface="Calibri"/>
                <a:cs typeface="Calibri"/>
              </a:rPr>
              <a:t>arises in </a:t>
            </a:r>
            <a:r>
              <a:rPr dirty="0">
                <a:latin typeface="Calibri"/>
                <a:cs typeface="Calibri"/>
              </a:rPr>
              <a:t>which </a:t>
            </a:r>
            <a:r>
              <a:rPr spc="-5" dirty="0">
                <a:latin typeface="Calibri"/>
                <a:cs typeface="Calibri"/>
              </a:rPr>
              <a:t>some input variable </a:t>
            </a:r>
            <a:r>
              <a:rPr spc="-10" dirty="0">
                <a:latin typeface="Calibri"/>
                <a:cs typeface="Calibri"/>
              </a:rPr>
              <a:t>combinations are </a:t>
            </a:r>
            <a:r>
              <a:rPr dirty="0">
                <a:latin typeface="Calibri"/>
                <a:cs typeface="Calibri"/>
              </a:rPr>
              <a:t>not </a:t>
            </a:r>
            <a:r>
              <a:rPr spc="-5" dirty="0">
                <a:latin typeface="Calibri"/>
                <a:cs typeface="Calibri"/>
              </a:rPr>
              <a:t>allowed.  </a:t>
            </a:r>
            <a:r>
              <a:rPr spc="-10" dirty="0">
                <a:latin typeface="Calibri"/>
                <a:cs typeface="Calibri"/>
              </a:rPr>
              <a:t>For example, </a:t>
            </a:r>
            <a:r>
              <a:rPr spc="-5" dirty="0">
                <a:latin typeface="Calibri"/>
                <a:cs typeface="Calibri"/>
              </a:rPr>
              <a:t>in </a:t>
            </a:r>
            <a:r>
              <a:rPr dirty="0">
                <a:latin typeface="Calibri"/>
                <a:cs typeface="Calibri"/>
              </a:rPr>
              <a:t>BCD </a:t>
            </a:r>
            <a:r>
              <a:rPr spc="-10" dirty="0">
                <a:latin typeface="Calibri"/>
                <a:cs typeface="Calibri"/>
              </a:rPr>
              <a:t>code there are </a:t>
            </a:r>
            <a:r>
              <a:rPr spc="-5" dirty="0">
                <a:latin typeface="Calibri"/>
                <a:cs typeface="Calibri"/>
              </a:rPr>
              <a:t>six </a:t>
            </a:r>
            <a:r>
              <a:rPr spc="-10" dirty="0">
                <a:latin typeface="Calibri"/>
                <a:cs typeface="Calibri"/>
              </a:rPr>
              <a:t>invalid </a:t>
            </a:r>
            <a:r>
              <a:rPr spc="-5" dirty="0">
                <a:latin typeface="Calibri"/>
                <a:cs typeface="Calibri"/>
              </a:rPr>
              <a:t>combinations: </a:t>
            </a:r>
            <a:r>
              <a:rPr dirty="0">
                <a:latin typeface="Calibri"/>
                <a:cs typeface="Calibri"/>
              </a:rPr>
              <a:t>1010, </a:t>
            </a:r>
            <a:r>
              <a:rPr spc="-5" dirty="0">
                <a:latin typeface="Calibri"/>
                <a:cs typeface="Calibri"/>
              </a:rPr>
              <a:t>1011, </a:t>
            </a:r>
            <a:r>
              <a:rPr dirty="0">
                <a:latin typeface="Calibri"/>
                <a:cs typeface="Calibri"/>
              </a:rPr>
              <a:t>1100, 1101, </a:t>
            </a:r>
            <a:r>
              <a:rPr spc="-5" dirty="0">
                <a:latin typeface="Calibri"/>
                <a:cs typeface="Calibri"/>
              </a:rPr>
              <a:t>1110, 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1111. Since </a:t>
            </a:r>
            <a:r>
              <a:rPr dirty="0">
                <a:latin typeface="Calibri"/>
                <a:cs typeface="Calibri"/>
              </a:rPr>
              <a:t>these </a:t>
            </a:r>
            <a:r>
              <a:rPr spc="-5" dirty="0">
                <a:latin typeface="Calibri"/>
                <a:cs typeface="Calibri"/>
              </a:rPr>
              <a:t>un-allowed </a:t>
            </a:r>
            <a:r>
              <a:rPr spc="-20" dirty="0">
                <a:latin typeface="Calibri"/>
                <a:cs typeface="Calibri"/>
              </a:rPr>
              <a:t>states </a:t>
            </a:r>
            <a:r>
              <a:rPr spc="-5" dirty="0">
                <a:latin typeface="Calibri"/>
                <a:cs typeface="Calibri"/>
              </a:rPr>
              <a:t>will never occur in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-5" dirty="0">
                <a:latin typeface="Calibri"/>
                <a:cs typeface="Calibri"/>
              </a:rPr>
              <a:t>application involving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5" dirty="0">
                <a:latin typeface="Calibri"/>
                <a:cs typeface="Calibri"/>
              </a:rPr>
              <a:t>BCD  </a:t>
            </a:r>
            <a:r>
              <a:rPr spc="-10" dirty="0">
                <a:latin typeface="Calibri"/>
                <a:cs typeface="Calibri"/>
              </a:rPr>
              <a:t>code, </a:t>
            </a:r>
            <a:r>
              <a:rPr spc="-5" dirty="0">
                <a:latin typeface="Calibri"/>
                <a:cs typeface="Calibri"/>
              </a:rPr>
              <a:t>they 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15" dirty="0">
                <a:latin typeface="Calibri"/>
                <a:cs typeface="Calibri"/>
              </a:rPr>
              <a:t>treated </a:t>
            </a:r>
            <a:r>
              <a:rPr dirty="0">
                <a:latin typeface="Calibri"/>
                <a:cs typeface="Calibri"/>
              </a:rPr>
              <a:t>as "don't </a:t>
            </a:r>
            <a:r>
              <a:rPr spc="-10" dirty="0">
                <a:latin typeface="Calibri"/>
                <a:cs typeface="Calibri"/>
              </a:rPr>
              <a:t>care" terms </a:t>
            </a:r>
            <a:r>
              <a:rPr spc="-5" dirty="0">
                <a:latin typeface="Calibri"/>
                <a:cs typeface="Calibri"/>
              </a:rPr>
              <a:t>with respect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15" dirty="0">
                <a:latin typeface="Calibri"/>
                <a:cs typeface="Calibri"/>
              </a:rPr>
              <a:t>effect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output.  That is,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these "don't </a:t>
            </a:r>
            <a:r>
              <a:rPr spc="-10" dirty="0">
                <a:latin typeface="Calibri"/>
                <a:cs typeface="Calibri"/>
              </a:rPr>
              <a:t>care" </a:t>
            </a:r>
            <a:r>
              <a:rPr spc="-5" dirty="0">
                <a:latin typeface="Calibri"/>
                <a:cs typeface="Calibri"/>
              </a:rPr>
              <a:t>terms </a:t>
            </a:r>
            <a:r>
              <a:rPr dirty="0">
                <a:latin typeface="Calibri"/>
                <a:cs typeface="Calibri"/>
              </a:rPr>
              <a:t>either a 1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dirty="0">
                <a:latin typeface="Calibri"/>
                <a:cs typeface="Calibri"/>
              </a:rPr>
              <a:t>a 0 </a:t>
            </a:r>
            <a:r>
              <a:rPr spc="-15" dirty="0">
                <a:latin typeface="Calibri"/>
                <a:cs typeface="Calibri"/>
              </a:rPr>
              <a:t>may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assigned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output: it </a:t>
            </a:r>
            <a:r>
              <a:rPr spc="-10" dirty="0">
                <a:latin typeface="Calibri"/>
                <a:cs typeface="Calibri"/>
              </a:rPr>
              <a:t>really  </a:t>
            </a:r>
            <a:r>
              <a:rPr spc="-5" dirty="0">
                <a:latin typeface="Calibri"/>
                <a:cs typeface="Calibri"/>
              </a:rPr>
              <a:t>does not </a:t>
            </a:r>
            <a:r>
              <a:rPr spc="-15" dirty="0">
                <a:latin typeface="Calibri"/>
                <a:cs typeface="Calibri"/>
              </a:rPr>
              <a:t>matter </a:t>
            </a:r>
            <a:r>
              <a:rPr spc="-5" dirty="0">
                <a:latin typeface="Calibri"/>
                <a:cs typeface="Calibri"/>
              </a:rPr>
              <a:t>since they </a:t>
            </a:r>
            <a:r>
              <a:rPr spc="-10"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never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occur.</a:t>
            </a:r>
            <a:endParaRPr>
              <a:latin typeface="Calibri"/>
              <a:cs typeface="Calibri"/>
            </a:endParaRPr>
          </a:p>
          <a:p>
            <a:pPr marL="12700" marR="5715" algn="just">
              <a:spcBef>
                <a:spcPts val="5"/>
              </a:spcBef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"don't </a:t>
            </a:r>
            <a:r>
              <a:rPr spc="-10" dirty="0">
                <a:latin typeface="Calibri"/>
                <a:cs typeface="Calibri"/>
              </a:rPr>
              <a:t>care" terms 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used </a:t>
            </a:r>
            <a:r>
              <a:rPr spc="-10" dirty="0">
                <a:latin typeface="Calibri"/>
                <a:cs typeface="Calibri"/>
              </a:rPr>
              <a:t>to advantage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Karnaugh </a:t>
            </a:r>
            <a:r>
              <a:rPr dirty="0">
                <a:latin typeface="Calibri"/>
                <a:cs typeface="Calibri"/>
              </a:rPr>
              <a:t>map. </a:t>
            </a:r>
            <a:r>
              <a:rPr spc="-10" dirty="0">
                <a:latin typeface="Calibri"/>
                <a:cs typeface="Calibri"/>
              </a:rPr>
              <a:t>Figure </a:t>
            </a:r>
            <a:r>
              <a:rPr spc="-5" dirty="0">
                <a:latin typeface="Calibri"/>
                <a:cs typeface="Calibri"/>
              </a:rPr>
              <a:t>below </a:t>
            </a:r>
            <a:r>
              <a:rPr spc="-10" dirty="0">
                <a:latin typeface="Calibri"/>
                <a:cs typeface="Calibri"/>
              </a:rPr>
              <a:t>shows  </a:t>
            </a:r>
            <a:r>
              <a:rPr spc="-5" dirty="0">
                <a:latin typeface="Calibri"/>
                <a:cs typeface="Calibri"/>
              </a:rPr>
              <a:t>that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each </a:t>
            </a:r>
            <a:r>
              <a:rPr spc="-5" dirty="0">
                <a:latin typeface="Calibri"/>
                <a:cs typeface="Calibri"/>
              </a:rPr>
              <a:t>"don't </a:t>
            </a:r>
            <a:r>
              <a:rPr spc="-10" dirty="0">
                <a:latin typeface="Calibri"/>
                <a:cs typeface="Calibri"/>
              </a:rPr>
              <a:t>care" </a:t>
            </a:r>
            <a:r>
              <a:rPr spc="-5" dirty="0">
                <a:latin typeface="Calibri"/>
                <a:cs typeface="Calibri"/>
              </a:rPr>
              <a:t>term, </a:t>
            </a:r>
            <a:r>
              <a:rPr dirty="0">
                <a:latin typeface="Calibri"/>
                <a:cs typeface="Calibri"/>
              </a:rPr>
              <a:t>an X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placed in the cell. </a:t>
            </a:r>
            <a:r>
              <a:rPr spc="-5" dirty="0">
                <a:latin typeface="Calibri"/>
                <a:cs typeface="Calibri"/>
              </a:rPr>
              <a:t>When </a:t>
            </a:r>
            <a:r>
              <a:rPr spc="-10" dirty="0">
                <a:latin typeface="Calibri"/>
                <a:cs typeface="Calibri"/>
              </a:rPr>
              <a:t>grouping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1s, </a:t>
            </a:r>
            <a:r>
              <a:rPr dirty="0">
                <a:latin typeface="Calibri"/>
                <a:cs typeface="Calibri"/>
              </a:rPr>
              <a:t>the Xs </a:t>
            </a:r>
            <a:r>
              <a:rPr spc="-10" dirty="0">
                <a:latin typeface="Calibri"/>
                <a:cs typeface="Calibri"/>
              </a:rPr>
              <a:t>can 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15" dirty="0">
                <a:latin typeface="Calibri"/>
                <a:cs typeface="Calibri"/>
              </a:rPr>
              <a:t>treated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5" dirty="0">
                <a:latin typeface="Calibri"/>
                <a:cs typeface="Calibri"/>
              </a:rPr>
              <a:t>1s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15" dirty="0">
                <a:latin typeface="Calibri"/>
                <a:cs typeface="Calibri"/>
              </a:rPr>
              <a:t>make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larger </a:t>
            </a:r>
            <a:r>
              <a:rPr spc="-5" dirty="0">
                <a:latin typeface="Calibri"/>
                <a:cs typeface="Calibri"/>
              </a:rPr>
              <a:t>grouping or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5" dirty="0">
                <a:latin typeface="Calibri"/>
                <a:cs typeface="Calibri"/>
              </a:rPr>
              <a:t>0s if </a:t>
            </a:r>
            <a:r>
              <a:rPr dirty="0">
                <a:latin typeface="Calibri"/>
                <a:cs typeface="Calibri"/>
              </a:rPr>
              <a:t>they </a:t>
            </a:r>
            <a:r>
              <a:rPr spc="-5" dirty="0">
                <a:latin typeface="Calibri"/>
                <a:cs typeface="Calibri"/>
              </a:rPr>
              <a:t>cannot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used </a:t>
            </a:r>
            <a:r>
              <a:rPr spc="-10" dirty="0">
                <a:latin typeface="Calibri"/>
                <a:cs typeface="Calibri"/>
              </a:rPr>
              <a:t>to advantage. </a:t>
            </a:r>
            <a:r>
              <a:rPr spc="-5" dirty="0">
                <a:latin typeface="Calibri"/>
                <a:cs typeface="Calibri"/>
              </a:rPr>
              <a:t>The  </a:t>
            </a:r>
            <a:r>
              <a:rPr spc="-10" dirty="0">
                <a:latin typeface="Calibri"/>
                <a:cs typeface="Calibri"/>
              </a:rPr>
              <a:t>larger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group,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simpler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resulting term will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35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7476" y="266701"/>
            <a:ext cx="4477512" cy="25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9255" y="603504"/>
            <a:ext cx="4648200" cy="2314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900" y="3026665"/>
            <a:ext cx="482804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4644" y="3410103"/>
            <a:ext cx="5972556" cy="174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3437" y="3696502"/>
            <a:ext cx="942615" cy="152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762" y="3942525"/>
            <a:ext cx="5918012" cy="848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624" y="4882533"/>
            <a:ext cx="5904409" cy="4660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300" y="3628644"/>
            <a:ext cx="2171700" cy="2648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8735" y="5470397"/>
            <a:ext cx="3799718" cy="552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9212" y="6105142"/>
            <a:ext cx="5972555" cy="6995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0796" y="461954"/>
            <a:ext cx="943686" cy="143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7475" y="1142732"/>
            <a:ext cx="5896180" cy="195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0782" y="1480990"/>
            <a:ext cx="2915402" cy="2620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0779" y="4158518"/>
            <a:ext cx="2819767" cy="218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504445"/>
            <a:ext cx="593487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0786" y="1247336"/>
            <a:ext cx="943327" cy="151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1764" y="1500029"/>
            <a:ext cx="5873426" cy="1198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2723388"/>
            <a:ext cx="3867912" cy="3133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304801"/>
            <a:ext cx="3982212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8355" y="3805426"/>
            <a:ext cx="2868168" cy="300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9115" y="5614518"/>
            <a:ext cx="346202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Determine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simplifies POS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10" dirty="0">
                <a:latin typeface="Calibri"/>
                <a:cs typeface="Calibri"/>
              </a:rPr>
              <a:t>the  following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370"/>
              </a:spcBef>
            </a:pPr>
            <a:r>
              <a:rPr spc="-10" dirty="0">
                <a:latin typeface="Calibri"/>
                <a:cs typeface="Calibri"/>
              </a:rPr>
              <a:t>F(A,B,C,D)=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z="3975" spc="-240" baseline="-20964" dirty="0">
                <a:latin typeface="Calibri"/>
                <a:cs typeface="Calibri"/>
              </a:rPr>
              <a:t>ᵋ</a:t>
            </a:r>
            <a:r>
              <a:rPr spc="-160" dirty="0">
                <a:latin typeface="Calibri"/>
                <a:cs typeface="Calibri"/>
              </a:rPr>
              <a:t>(</a:t>
            </a:r>
            <a:r>
              <a:rPr sz="2700" spc="-240" baseline="6172" dirty="0">
                <a:latin typeface="Calibri"/>
                <a:cs typeface="Calibri"/>
              </a:rPr>
              <a:t>3</a:t>
            </a:r>
            <a:r>
              <a:rPr spc="-160" dirty="0">
                <a:latin typeface="Calibri"/>
                <a:cs typeface="Calibri"/>
              </a:rPr>
              <a:t>0</a:t>
            </a:r>
            <a:r>
              <a:rPr sz="2700" spc="-240" baseline="6172" dirty="0">
                <a:latin typeface="Calibri"/>
                <a:cs typeface="Calibri"/>
              </a:rPr>
              <a:t>8</a:t>
            </a:r>
            <a:r>
              <a:rPr spc="-160" dirty="0">
                <a:latin typeface="Calibri"/>
                <a:cs typeface="Calibri"/>
              </a:rPr>
              <a:t>,1,3,5)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0B20685-4216-427C-ABA3-8136B01A5B42}"/>
              </a:ext>
            </a:extLst>
          </p:cNvPr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B83E9AA-2A23-4733-9D5C-B80157DFAEA5}"/>
              </a:ext>
            </a:extLst>
          </p:cNvPr>
          <p:cNvSpPr txBox="1">
            <a:spLocks/>
          </p:cNvSpPr>
          <p:nvPr/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/>
              <a:t>Textbooks: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7983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56830" y="637590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25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0292" y="2828545"/>
            <a:ext cx="3928677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9716" y="3634740"/>
            <a:ext cx="3247644" cy="2295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2823972"/>
            <a:ext cx="3582838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1624" y="225553"/>
            <a:ext cx="3230879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18399" y="136928"/>
            <a:ext cx="501732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Karnaugh</a:t>
            </a:r>
            <a:r>
              <a:rPr spc="-65" dirty="0"/>
              <a:t> </a:t>
            </a:r>
            <a:r>
              <a:rPr dirty="0"/>
              <a:t>Map</a:t>
            </a:r>
          </a:p>
        </p:txBody>
      </p:sp>
      <p:sp>
        <p:nvSpPr>
          <p:cNvPr id="9" name="object 9"/>
          <p:cNvSpPr/>
          <p:nvPr/>
        </p:nvSpPr>
        <p:spPr>
          <a:xfrm>
            <a:off x="6501385" y="3704844"/>
            <a:ext cx="4050791" cy="2225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7054" y="713614"/>
            <a:ext cx="8242300" cy="198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Karnaugh </a:t>
            </a:r>
            <a:r>
              <a:rPr dirty="0">
                <a:latin typeface="Calibri"/>
                <a:cs typeface="Calibri"/>
              </a:rPr>
              <a:t>map </a:t>
            </a:r>
            <a:r>
              <a:rPr spc="-10" dirty="0">
                <a:latin typeface="Calibri"/>
                <a:cs typeface="Calibri"/>
              </a:rPr>
              <a:t>provides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systematic </a:t>
            </a:r>
            <a:r>
              <a:rPr spc="-5" dirty="0">
                <a:latin typeface="Calibri"/>
                <a:cs typeface="Calibri"/>
              </a:rPr>
              <a:t>method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5" dirty="0">
                <a:latin typeface="Calibri"/>
                <a:cs typeface="Calibri"/>
              </a:rPr>
              <a:t>simplifying Boolean </a:t>
            </a:r>
            <a:r>
              <a:rPr spc="-10" dirty="0">
                <a:latin typeface="Calibri"/>
                <a:cs typeface="Calibri"/>
              </a:rPr>
              <a:t>expressions </a:t>
            </a:r>
            <a:r>
              <a:rPr dirty="0">
                <a:latin typeface="Calibri"/>
                <a:cs typeface="Calibri"/>
              </a:rPr>
              <a:t>and,  </a:t>
            </a:r>
            <a:r>
              <a:rPr spc="-5" dirty="0">
                <a:latin typeface="Calibri"/>
                <a:cs typeface="Calibri"/>
              </a:rPr>
              <a:t>if </a:t>
            </a:r>
            <a:r>
              <a:rPr spc="-10" dirty="0">
                <a:latin typeface="Calibri"/>
                <a:cs typeface="Calibri"/>
              </a:rPr>
              <a:t>properly </a:t>
            </a:r>
            <a:r>
              <a:rPr dirty="0">
                <a:latin typeface="Calibri"/>
                <a:cs typeface="Calibri"/>
              </a:rPr>
              <a:t>used, will </a:t>
            </a:r>
            <a:r>
              <a:rPr spc="-10" dirty="0">
                <a:latin typeface="Calibri"/>
                <a:cs typeface="Calibri"/>
              </a:rPr>
              <a:t>produce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simplest </a:t>
            </a:r>
            <a:r>
              <a:rPr spc="-5" dirty="0">
                <a:latin typeface="Calibri"/>
                <a:cs typeface="Calibri"/>
              </a:rPr>
              <a:t>SOP or POS </a:t>
            </a:r>
            <a:r>
              <a:rPr spc="-10" dirty="0">
                <a:latin typeface="Calibri"/>
                <a:cs typeface="Calibri"/>
              </a:rPr>
              <a:t>expression </a:t>
            </a:r>
            <a:r>
              <a:rPr spc="-5" dirty="0">
                <a:latin typeface="Calibri"/>
                <a:cs typeface="Calibri"/>
              </a:rPr>
              <a:t>possible, </a:t>
            </a:r>
            <a:r>
              <a:rPr dirty="0">
                <a:latin typeface="Calibri"/>
                <a:cs typeface="Calibri"/>
              </a:rPr>
              <a:t>known as the  </a:t>
            </a:r>
            <a:r>
              <a:rPr spc="-5" dirty="0">
                <a:latin typeface="Calibri"/>
                <a:cs typeface="Calibri"/>
              </a:rPr>
              <a:t>minimum </a:t>
            </a:r>
            <a:r>
              <a:rPr spc="-10" dirty="0">
                <a:latin typeface="Calibri"/>
                <a:cs typeface="Calibri"/>
              </a:rPr>
              <a:t>expression. As you </a:t>
            </a:r>
            <a:r>
              <a:rPr spc="-15" dirty="0">
                <a:latin typeface="Calibri"/>
                <a:cs typeface="Calibri"/>
              </a:rPr>
              <a:t>have </a:t>
            </a:r>
            <a:r>
              <a:rPr dirty="0">
                <a:latin typeface="Calibri"/>
                <a:cs typeface="Calibri"/>
              </a:rPr>
              <a:t>seen, the </a:t>
            </a:r>
            <a:r>
              <a:rPr spc="-10" dirty="0">
                <a:latin typeface="Calibri"/>
                <a:cs typeface="Calibri"/>
              </a:rPr>
              <a:t>effectiveness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0" dirty="0">
                <a:latin typeface="Calibri"/>
                <a:cs typeface="Calibri"/>
              </a:rPr>
              <a:t>algebraic simplification  </a:t>
            </a:r>
            <a:r>
              <a:rPr dirty="0">
                <a:latin typeface="Calibri"/>
                <a:cs typeface="Calibri"/>
              </a:rPr>
              <a:t>depends </a:t>
            </a:r>
            <a:r>
              <a:rPr spc="-5" dirty="0">
                <a:latin typeface="Calibri"/>
                <a:cs typeface="Calibri"/>
              </a:rPr>
              <a:t>on your </a:t>
            </a:r>
            <a:r>
              <a:rPr spc="-10" dirty="0">
                <a:latin typeface="Calibri"/>
                <a:cs typeface="Calibri"/>
              </a:rPr>
              <a:t>familiarity </a:t>
            </a:r>
            <a:r>
              <a:rPr dirty="0">
                <a:latin typeface="Calibri"/>
                <a:cs typeface="Calibri"/>
              </a:rPr>
              <a:t>with all the </a:t>
            </a:r>
            <a:r>
              <a:rPr spc="-10" dirty="0">
                <a:latin typeface="Calibri"/>
                <a:cs typeface="Calibri"/>
              </a:rPr>
              <a:t>laws, </a:t>
            </a:r>
            <a:r>
              <a:rPr spc="-5" dirty="0">
                <a:latin typeface="Calibri"/>
                <a:cs typeface="Calibri"/>
              </a:rPr>
              <a:t>rules,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theorems of </a:t>
            </a:r>
            <a:r>
              <a:rPr dirty="0">
                <a:latin typeface="Calibri"/>
                <a:cs typeface="Calibri"/>
              </a:rPr>
              <a:t>Boolean </a:t>
            </a:r>
            <a:r>
              <a:rPr spc="-10" dirty="0">
                <a:latin typeface="Calibri"/>
                <a:cs typeface="Calibri"/>
              </a:rPr>
              <a:t>algebra 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spc="-10" dirty="0">
                <a:latin typeface="Calibri"/>
                <a:cs typeface="Calibri"/>
              </a:rPr>
              <a:t>your </a:t>
            </a:r>
            <a:r>
              <a:rPr spc="-5" dirty="0">
                <a:latin typeface="Calibri"/>
                <a:cs typeface="Calibri"/>
              </a:rPr>
              <a:t>ability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apply them. </a:t>
            </a:r>
            <a:r>
              <a:rPr spc="-5" dirty="0">
                <a:latin typeface="Calibri"/>
                <a:cs typeface="Calibri"/>
              </a:rPr>
              <a:t>The Karnaugh </a:t>
            </a:r>
            <a:r>
              <a:rPr dirty="0">
                <a:latin typeface="Calibri"/>
                <a:cs typeface="Calibri"/>
              </a:rPr>
              <a:t>map,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other hand, </a:t>
            </a:r>
            <a:r>
              <a:rPr spc="-10" dirty="0">
                <a:latin typeface="Calibri"/>
                <a:cs typeface="Calibri"/>
              </a:rPr>
              <a:t>provides </a:t>
            </a:r>
            <a:r>
              <a:rPr dirty="0">
                <a:latin typeface="Calibri"/>
                <a:cs typeface="Calibri"/>
              </a:rPr>
              <a:t>a  </a:t>
            </a:r>
            <a:r>
              <a:rPr spc="-10" dirty="0">
                <a:latin typeface="Calibri"/>
                <a:cs typeface="Calibri"/>
              </a:rPr>
              <a:t>"cookbook" </a:t>
            </a:r>
            <a:r>
              <a:rPr spc="-5" dirty="0">
                <a:latin typeface="Calibri"/>
                <a:cs typeface="Calibri"/>
              </a:rPr>
              <a:t>method </a:t>
            </a:r>
            <a:r>
              <a:rPr spc="-15" dirty="0">
                <a:latin typeface="Calibri"/>
                <a:cs typeface="Calibri"/>
              </a:rPr>
              <a:t>for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simplification.</a:t>
            </a:r>
            <a:endParaRPr>
              <a:latin typeface="Calibri"/>
              <a:cs typeface="Calibri"/>
            </a:endParaRPr>
          </a:p>
          <a:p>
            <a:pPr marL="88900" algn="just">
              <a:spcBef>
                <a:spcPts val="290"/>
              </a:spcBef>
            </a:pPr>
            <a:r>
              <a:rPr b="1" dirty="0">
                <a:latin typeface="Calibri"/>
                <a:cs typeface="Calibri"/>
              </a:rPr>
              <a:t>A </a:t>
            </a:r>
            <a:r>
              <a:rPr b="1" spc="-5" dirty="0">
                <a:latin typeface="Calibri"/>
                <a:cs typeface="Calibri"/>
              </a:rPr>
              <a:t>Kamaugh map </a:t>
            </a:r>
            <a:r>
              <a:rPr b="1" dirty="0">
                <a:latin typeface="Calibri"/>
                <a:cs typeface="Calibri"/>
              </a:rPr>
              <a:t>is similar </a:t>
            </a:r>
            <a:r>
              <a:rPr b="1" spc="-10" dirty="0">
                <a:latin typeface="Calibri"/>
                <a:cs typeface="Calibri"/>
              </a:rPr>
              <a:t>to </a:t>
            </a:r>
            <a:r>
              <a:rPr b="1" dirty="0">
                <a:latin typeface="Calibri"/>
                <a:cs typeface="Calibri"/>
              </a:rPr>
              <a:t>a truth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685800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26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4255" y="2375914"/>
            <a:ext cx="4480560" cy="444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6044" y="459181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Cell</a:t>
            </a:r>
            <a:r>
              <a:rPr sz="28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Adjacency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3622" y="1577720"/>
            <a:ext cx="2849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Cells that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differ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by only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 marL="1270" algn="ctr"/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adjacent.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685800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27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773" y="1182624"/>
            <a:ext cx="3610355" cy="234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2226" y="3593644"/>
            <a:ext cx="5495925" cy="476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5901" y="4139184"/>
            <a:ext cx="3410711" cy="2676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8210" y="-165106"/>
            <a:ext cx="4761865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KARNAUGH MAP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SOP</a:t>
            </a:r>
            <a:r>
              <a:rPr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MINIMIZATION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04923" y="830071"/>
            <a:ext cx="344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Mapping a </a:t>
            </a:r>
            <a:r>
              <a:rPr b="1" spc="-5" dirty="0">
                <a:latin typeface="Calibri"/>
                <a:cs typeface="Calibri"/>
              </a:rPr>
              <a:t>Standard </a:t>
            </a:r>
            <a:r>
              <a:rPr b="1" dirty="0">
                <a:latin typeface="Calibri"/>
                <a:cs typeface="Calibri"/>
              </a:rPr>
              <a:t>SOP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Expression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28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1" y="980237"/>
            <a:ext cx="4371975" cy="180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5532" y="1257438"/>
            <a:ext cx="943714" cy="143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2952" y="1543722"/>
            <a:ext cx="5781675" cy="237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1752601"/>
            <a:ext cx="1629156" cy="1324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1" y="1828800"/>
            <a:ext cx="1391411" cy="195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0587" y="3684728"/>
            <a:ext cx="3944097" cy="1907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4063" y="4111092"/>
            <a:ext cx="4298865" cy="1216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4584190"/>
            <a:ext cx="2232660" cy="21976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1997" y="294895"/>
            <a:ext cx="7878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Mapping a </a:t>
            </a:r>
            <a:r>
              <a:rPr b="1" spc="-10" dirty="0">
                <a:latin typeface="Calibri"/>
                <a:cs typeface="Calibri"/>
              </a:rPr>
              <a:t>Nonstandard </a:t>
            </a:r>
            <a:r>
              <a:rPr b="1" dirty="0">
                <a:latin typeface="Calibri"/>
                <a:cs typeface="Calibri"/>
              </a:rPr>
              <a:t>SOP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Expression</a:t>
            </a: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Boolean </a:t>
            </a:r>
            <a:r>
              <a:rPr spc="-10" dirty="0">
                <a:latin typeface="Calibri"/>
                <a:cs typeface="Calibri"/>
              </a:rPr>
              <a:t>expression </a:t>
            </a:r>
            <a:r>
              <a:rPr spc="-5" dirty="0">
                <a:latin typeface="Calibri"/>
                <a:cs typeface="Calibri"/>
              </a:rPr>
              <a:t>must </a:t>
            </a:r>
            <a:r>
              <a:rPr spc="-20" dirty="0">
                <a:latin typeface="Calibri"/>
                <a:cs typeface="Calibri"/>
              </a:rPr>
              <a:t>first </a:t>
            </a:r>
            <a:r>
              <a:rPr spc="-5" dirty="0">
                <a:latin typeface="Calibri"/>
                <a:cs typeface="Calibri"/>
              </a:rPr>
              <a:t>be in </a:t>
            </a:r>
            <a:r>
              <a:rPr spc="-10" dirty="0">
                <a:latin typeface="Calibri"/>
                <a:cs typeface="Calibri"/>
              </a:rPr>
              <a:t>standard form </a:t>
            </a:r>
            <a:r>
              <a:rPr spc="-15" dirty="0">
                <a:latin typeface="Calibri"/>
                <a:cs typeface="Calibri"/>
              </a:rPr>
              <a:t>before </a:t>
            </a:r>
            <a:r>
              <a:rPr spc="-10" dirty="0">
                <a:latin typeface="Calibri"/>
                <a:cs typeface="Calibri"/>
              </a:rPr>
              <a:t>you </a:t>
            </a:r>
            <a:r>
              <a:rPr spc="-5" dirty="0">
                <a:latin typeface="Calibri"/>
                <a:cs typeface="Calibri"/>
              </a:rPr>
              <a:t>use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Karnaugh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map.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2864" y="4500372"/>
            <a:ext cx="5972555" cy="1725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8326" y="317703"/>
            <a:ext cx="802259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Karnaugh Map Simplification </a:t>
            </a:r>
            <a:r>
              <a:rPr b="1" dirty="0">
                <a:latin typeface="Calibri"/>
                <a:cs typeface="Calibri"/>
              </a:rPr>
              <a:t>of </a:t>
            </a:r>
            <a:r>
              <a:rPr b="1" spc="-5" dirty="0">
                <a:latin typeface="Calibri"/>
                <a:cs typeface="Calibri"/>
              </a:rPr>
              <a:t>SOP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Expressions</a:t>
            </a:r>
            <a:endParaRPr>
              <a:latin typeface="Calibri"/>
              <a:cs typeface="Calibri"/>
            </a:endParaRPr>
          </a:p>
          <a:p>
            <a:pPr marL="45085" algn="just"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a minimum </a:t>
            </a:r>
            <a:r>
              <a:rPr spc="-5" dirty="0">
                <a:latin typeface="Calibri"/>
                <a:cs typeface="Calibri"/>
              </a:rPr>
              <a:t>SOP </a:t>
            </a:r>
            <a:r>
              <a:rPr spc="-10" dirty="0">
                <a:latin typeface="Calibri"/>
                <a:cs typeface="Calibri"/>
              </a:rPr>
              <a:t>expression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10" dirty="0">
                <a:latin typeface="Calibri"/>
                <a:cs typeface="Calibri"/>
              </a:rPr>
              <a:t>obtained </a:t>
            </a:r>
            <a:r>
              <a:rPr spc="-5" dirty="0">
                <a:latin typeface="Calibri"/>
                <a:cs typeface="Calibri"/>
              </a:rPr>
              <a:t>by </a:t>
            </a:r>
            <a:r>
              <a:rPr spc="-10" dirty="0">
                <a:latin typeface="Calibri"/>
                <a:cs typeface="Calibri"/>
              </a:rPr>
              <a:t>grouping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1s</a:t>
            </a:r>
            <a:endParaRPr>
              <a:latin typeface="Calibri"/>
              <a:cs typeface="Calibri"/>
            </a:endParaRPr>
          </a:p>
          <a:p>
            <a:pPr marL="12700" marR="5080" algn="just">
              <a:spcBef>
                <a:spcPts val="4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Grouping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1s: </a:t>
            </a:r>
            <a:r>
              <a:rPr spc="-50" dirty="0">
                <a:latin typeface="Calibri"/>
                <a:cs typeface="Calibri"/>
              </a:rPr>
              <a:t>You </a:t>
            </a:r>
            <a:r>
              <a:rPr spc="-10" dirty="0">
                <a:latin typeface="Calibri"/>
                <a:cs typeface="Calibri"/>
              </a:rPr>
              <a:t>can group </a:t>
            </a:r>
            <a:r>
              <a:rPr spc="-5" dirty="0">
                <a:latin typeface="Calibri"/>
                <a:cs typeface="Calibri"/>
              </a:rPr>
              <a:t>1s 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Karnaugh </a:t>
            </a:r>
            <a:r>
              <a:rPr dirty="0">
                <a:latin typeface="Calibri"/>
                <a:cs typeface="Calibri"/>
              </a:rPr>
              <a:t>map </a:t>
            </a:r>
            <a:r>
              <a:rPr spc="-10" dirty="0">
                <a:latin typeface="Calibri"/>
                <a:cs typeface="Calibri"/>
              </a:rPr>
              <a:t>according 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following  </a:t>
            </a:r>
            <a:r>
              <a:rPr spc="-5" dirty="0">
                <a:latin typeface="Calibri"/>
                <a:cs typeface="Calibri"/>
              </a:rPr>
              <a:t>rules by enclosing </a:t>
            </a:r>
            <a:r>
              <a:rPr dirty="0">
                <a:latin typeface="Calibri"/>
                <a:cs typeface="Calibri"/>
              </a:rPr>
              <a:t>those </a:t>
            </a:r>
            <a:r>
              <a:rPr spc="-5" dirty="0">
                <a:latin typeface="Calibri"/>
                <a:cs typeface="Calibri"/>
              </a:rPr>
              <a:t>adjacent cells containing </a:t>
            </a:r>
            <a:r>
              <a:rPr dirty="0">
                <a:latin typeface="Calibri"/>
                <a:cs typeface="Calibri"/>
              </a:rPr>
              <a:t>Is. </a:t>
            </a:r>
            <a:r>
              <a:rPr spc="-5" dirty="0">
                <a:latin typeface="Calibri"/>
                <a:cs typeface="Calibri"/>
              </a:rPr>
              <a:t>The goal is </a:t>
            </a:r>
            <a:r>
              <a:rPr spc="-10" dirty="0">
                <a:latin typeface="Calibri"/>
                <a:cs typeface="Calibri"/>
              </a:rPr>
              <a:t>to maximize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size 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groups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to minimize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number of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groups.</a:t>
            </a:r>
            <a:endParaRPr>
              <a:latin typeface="Calibri"/>
              <a:cs typeface="Calibri"/>
            </a:endParaRPr>
          </a:p>
          <a:p>
            <a:pPr marL="266065" indent="-241300" algn="just">
              <a:spcBef>
                <a:spcPts val="645"/>
              </a:spcBef>
              <a:buAutoNum type="arabicPeriod"/>
              <a:tabLst>
                <a:tab pos="266700" algn="l"/>
              </a:tabLst>
            </a:pPr>
            <a:r>
              <a:rPr dirty="0">
                <a:latin typeface="Calibri"/>
                <a:cs typeface="Calibri"/>
              </a:rPr>
              <a:t>A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group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must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contain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either</a:t>
            </a:r>
            <a:r>
              <a:rPr spc="1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1,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2,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4,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8,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16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cells,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which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powers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two.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endParaRPr>
              <a:latin typeface="Calibri"/>
              <a:cs typeface="Calibri"/>
            </a:endParaRPr>
          </a:p>
          <a:p>
            <a:pPr marL="25400" algn="just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case of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3-variable </a:t>
            </a:r>
            <a:r>
              <a:rPr dirty="0">
                <a:latin typeface="Calibri"/>
                <a:cs typeface="Calibri"/>
              </a:rPr>
              <a:t>map, 2 3 = 8 </a:t>
            </a:r>
            <a:r>
              <a:rPr spc="-5" dirty="0">
                <a:latin typeface="Calibri"/>
                <a:cs typeface="Calibri"/>
              </a:rPr>
              <a:t>cells is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maximum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group.</a:t>
            </a:r>
            <a:endParaRPr>
              <a:latin typeface="Calibri"/>
              <a:cs typeface="Calibri"/>
            </a:endParaRPr>
          </a:p>
          <a:p>
            <a:pPr marL="25400" marR="17780" algn="just">
              <a:buAutoNum type="arabicPeriod" startAt="2"/>
              <a:tabLst>
                <a:tab pos="260985" algn="l"/>
              </a:tabLst>
            </a:pPr>
            <a:r>
              <a:rPr spc="-10" dirty="0">
                <a:latin typeface="Calibri"/>
                <a:cs typeface="Calibri"/>
              </a:rPr>
              <a:t>Each </a:t>
            </a:r>
            <a:r>
              <a:rPr spc="-5" dirty="0">
                <a:latin typeface="Calibri"/>
                <a:cs typeface="Calibri"/>
              </a:rPr>
              <a:t>cell </a:t>
            </a:r>
            <a:r>
              <a:rPr dirty="0">
                <a:latin typeface="Calibri"/>
                <a:cs typeface="Calibri"/>
              </a:rPr>
              <a:t>in a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must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adjacent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one or </a:t>
            </a:r>
            <a:r>
              <a:rPr spc="-10" dirty="0">
                <a:latin typeface="Calibri"/>
                <a:cs typeface="Calibri"/>
              </a:rPr>
              <a:t>more </a:t>
            </a:r>
            <a:r>
              <a:rPr spc="-5" dirty="0">
                <a:latin typeface="Calibri"/>
                <a:cs typeface="Calibri"/>
              </a:rPr>
              <a:t>cells in that same </a:t>
            </a:r>
            <a:r>
              <a:rPr spc="-10" dirty="0">
                <a:latin typeface="Calibri"/>
                <a:cs typeface="Calibri"/>
              </a:rPr>
              <a:t>group. </a:t>
            </a:r>
            <a:r>
              <a:rPr dirty="0">
                <a:latin typeface="Calibri"/>
                <a:cs typeface="Calibri"/>
              </a:rPr>
              <a:t>but  all </a:t>
            </a:r>
            <a:r>
              <a:rPr spc="-5" dirty="0">
                <a:latin typeface="Calibri"/>
                <a:cs typeface="Calibri"/>
              </a:rPr>
              <a:t>cells in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dirty="0">
                <a:latin typeface="Calibri"/>
                <a:cs typeface="Calibri"/>
              </a:rPr>
              <a:t>do </a:t>
            </a:r>
            <a:r>
              <a:rPr spc="-5" dirty="0">
                <a:latin typeface="Calibri"/>
                <a:cs typeface="Calibri"/>
              </a:rPr>
              <a:t>not </a:t>
            </a:r>
            <a:r>
              <a:rPr spc="-10" dirty="0">
                <a:latin typeface="Calibri"/>
                <a:cs typeface="Calibri"/>
              </a:rPr>
              <a:t>have to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adjacent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each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other.</a:t>
            </a:r>
            <a:endParaRPr>
              <a:latin typeface="Calibri"/>
              <a:cs typeface="Calibri"/>
            </a:endParaRPr>
          </a:p>
          <a:p>
            <a:pPr marL="252095" indent="-227329" algn="just">
              <a:buAutoNum type="arabicPeriod" startAt="2"/>
              <a:tabLst>
                <a:tab pos="252729" algn="l"/>
              </a:tabLst>
            </a:pPr>
            <a:r>
              <a:rPr spc="-15" dirty="0">
                <a:latin typeface="Calibri"/>
                <a:cs typeface="Calibri"/>
              </a:rPr>
              <a:t>Always </a:t>
            </a:r>
            <a:r>
              <a:rPr dirty="0">
                <a:latin typeface="Calibri"/>
                <a:cs typeface="Calibri"/>
              </a:rPr>
              <a:t>include the </a:t>
            </a:r>
            <a:r>
              <a:rPr spc="-10" dirty="0">
                <a:latin typeface="Calibri"/>
                <a:cs typeface="Calibri"/>
              </a:rPr>
              <a:t>largest </a:t>
            </a:r>
            <a:r>
              <a:rPr spc="-5" dirty="0">
                <a:latin typeface="Calibri"/>
                <a:cs typeface="Calibri"/>
              </a:rPr>
              <a:t>possible </a:t>
            </a:r>
            <a:r>
              <a:rPr dirty="0">
                <a:latin typeface="Calibri"/>
                <a:cs typeface="Calibri"/>
              </a:rPr>
              <a:t>number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I s </a:t>
            </a:r>
            <a:r>
              <a:rPr spc="-5" dirty="0">
                <a:latin typeface="Calibri"/>
                <a:cs typeface="Calibri"/>
              </a:rPr>
              <a:t>in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5" dirty="0">
                <a:latin typeface="Calibri"/>
                <a:cs typeface="Calibri"/>
              </a:rPr>
              <a:t>accordance with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rule</a:t>
            </a:r>
            <a:endParaRPr>
              <a:latin typeface="Calibri"/>
              <a:cs typeface="Calibri"/>
            </a:endParaRPr>
          </a:p>
          <a:p>
            <a:pPr marL="25400"/>
            <a:r>
              <a:rPr spc="-5" dirty="0">
                <a:latin typeface="Calibri"/>
                <a:cs typeface="Calibri"/>
              </a:rPr>
              <a:t>1.</a:t>
            </a:r>
            <a:endParaRPr>
              <a:latin typeface="Calibri"/>
              <a:cs typeface="Calibri"/>
            </a:endParaRPr>
          </a:p>
          <a:p>
            <a:pPr marL="25400" marR="20955">
              <a:buAutoNum type="arabicPeriod" startAt="4"/>
              <a:tabLst>
                <a:tab pos="252729" algn="l"/>
              </a:tabLst>
            </a:pPr>
            <a:r>
              <a:rPr spc="-10" dirty="0">
                <a:latin typeface="Calibri"/>
                <a:cs typeface="Calibri"/>
              </a:rPr>
              <a:t>Each </a:t>
            </a:r>
            <a:r>
              <a:rPr dirty="0">
                <a:latin typeface="Calibri"/>
                <a:cs typeface="Calibri"/>
              </a:rPr>
              <a:t>1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map </a:t>
            </a:r>
            <a:r>
              <a:rPr spc="-5" dirty="0">
                <a:latin typeface="Calibri"/>
                <a:cs typeface="Calibri"/>
              </a:rPr>
              <a:t>must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included in </a:t>
            </a:r>
            <a:r>
              <a:rPr spc="-10" dirty="0">
                <a:latin typeface="Calibri"/>
                <a:cs typeface="Calibri"/>
              </a:rPr>
              <a:t>at </a:t>
            </a:r>
            <a:r>
              <a:rPr spc="-5" dirty="0">
                <a:latin typeface="Calibri"/>
                <a:cs typeface="Calibri"/>
              </a:rPr>
              <a:t>least one </a:t>
            </a:r>
            <a:r>
              <a:rPr spc="-10" dirty="0">
                <a:latin typeface="Calibri"/>
                <a:cs typeface="Calibri"/>
              </a:rPr>
              <a:t>group.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already in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group  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5" dirty="0">
                <a:latin typeface="Calibri"/>
                <a:cs typeface="Calibri"/>
              </a:rPr>
              <a:t>included in </a:t>
            </a:r>
            <a:r>
              <a:rPr dirty="0">
                <a:latin typeface="Calibri"/>
                <a:cs typeface="Calibri"/>
              </a:rPr>
              <a:t>another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5" dirty="0">
                <a:latin typeface="Calibri"/>
                <a:cs typeface="Calibri"/>
              </a:rPr>
              <a:t>long </a:t>
            </a:r>
            <a:r>
              <a:rPr dirty="0">
                <a:latin typeface="Calibri"/>
                <a:cs typeface="Calibri"/>
              </a:rPr>
              <a:t>as the </a:t>
            </a:r>
            <a:r>
              <a:rPr spc="-5" dirty="0">
                <a:latin typeface="Calibri"/>
                <a:cs typeface="Calibri"/>
              </a:rPr>
              <a:t>overlapping </a:t>
            </a:r>
            <a:r>
              <a:rPr spc="-10" dirty="0">
                <a:latin typeface="Calibri"/>
                <a:cs typeface="Calibri"/>
              </a:rPr>
              <a:t>groups</a:t>
            </a:r>
            <a:r>
              <a:rPr spc="1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include</a:t>
            </a:r>
            <a:endParaRPr>
              <a:latin typeface="Calibri"/>
              <a:cs typeface="Calibri"/>
            </a:endParaRPr>
          </a:p>
          <a:p>
            <a:pPr marL="25400"/>
            <a:r>
              <a:rPr spc="-5" dirty="0">
                <a:latin typeface="Calibri"/>
                <a:cs typeface="Calibri"/>
              </a:rPr>
              <a:t>Non-common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1s.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322276"/>
            <a:ext cx="8607425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365760" algn="just"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Determining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Minimum SOP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 from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Map:</a:t>
            </a:r>
            <a:r>
              <a:rPr b="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When all the Is </a:t>
            </a:r>
            <a:r>
              <a:rPr spc="-10" dirty="0">
                <a:latin typeface="Calibri"/>
                <a:cs typeface="Calibri"/>
              </a:rPr>
              <a:t>representing 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standard product terms </a:t>
            </a:r>
            <a:r>
              <a:rPr spc="-5" dirty="0">
                <a:latin typeface="Calibri"/>
                <a:cs typeface="Calibri"/>
              </a:rPr>
              <a:t>in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-10" dirty="0">
                <a:latin typeface="Calibri"/>
                <a:cs typeface="Calibri"/>
              </a:rPr>
              <a:t>expression are properly </a:t>
            </a:r>
            <a:r>
              <a:rPr dirty="0">
                <a:latin typeface="Calibri"/>
                <a:cs typeface="Calibri"/>
              </a:rPr>
              <a:t>mapped and </a:t>
            </a:r>
            <a:r>
              <a:rPr spc="-5" dirty="0">
                <a:latin typeface="Calibri"/>
                <a:cs typeface="Calibri"/>
              </a:rPr>
              <a:t>grouped,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process  </a:t>
            </a:r>
            <a:r>
              <a:rPr spc="-5" dirty="0">
                <a:latin typeface="Calibri"/>
                <a:cs typeface="Calibri"/>
              </a:rPr>
              <a:t>of determining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resulting </a:t>
            </a:r>
            <a:r>
              <a:rPr spc="-5" dirty="0">
                <a:latin typeface="Calibri"/>
                <a:cs typeface="Calibri"/>
              </a:rPr>
              <a:t>minimum SOP </a:t>
            </a:r>
            <a:r>
              <a:rPr spc="-10" dirty="0">
                <a:latin typeface="Calibri"/>
                <a:cs typeface="Calibri"/>
              </a:rPr>
              <a:t>expression </a:t>
            </a:r>
            <a:r>
              <a:rPr dirty="0">
                <a:latin typeface="Calibri"/>
                <a:cs typeface="Calibri"/>
              </a:rPr>
              <a:t>begins.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following </a:t>
            </a:r>
            <a:r>
              <a:rPr spc="-5" dirty="0">
                <a:latin typeface="Calibri"/>
                <a:cs typeface="Calibri"/>
              </a:rPr>
              <a:t>rules </a:t>
            </a:r>
            <a:r>
              <a:rPr spc="-10" dirty="0">
                <a:latin typeface="Calibri"/>
                <a:cs typeface="Calibri"/>
              </a:rPr>
              <a:t>are  </a:t>
            </a:r>
            <a:r>
              <a:rPr spc="-5" dirty="0">
                <a:latin typeface="Calibri"/>
                <a:cs typeface="Calibri"/>
              </a:rPr>
              <a:t>applied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find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minimum </a:t>
            </a:r>
            <a:r>
              <a:rPr spc="-10" dirty="0">
                <a:latin typeface="Calibri"/>
                <a:cs typeface="Calibri"/>
              </a:rPr>
              <a:t>product terms </a:t>
            </a:r>
            <a:r>
              <a:rPr dirty="0">
                <a:latin typeface="Calibri"/>
                <a:cs typeface="Calibri"/>
              </a:rPr>
              <a:t>and the </a:t>
            </a:r>
            <a:r>
              <a:rPr spc="-5" dirty="0">
                <a:latin typeface="Calibri"/>
                <a:cs typeface="Calibri"/>
              </a:rPr>
              <a:t>minimum SOP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expression:</a:t>
            </a:r>
            <a:endParaRPr>
              <a:latin typeface="Calibri"/>
              <a:cs typeface="Calibri"/>
            </a:endParaRPr>
          </a:p>
          <a:p>
            <a:pPr marL="12700" marR="5080" algn="just">
              <a:spcBef>
                <a:spcPts val="5"/>
              </a:spcBef>
              <a:buAutoNum type="arabicPeriod"/>
              <a:tabLst>
                <a:tab pos="248920" algn="l"/>
              </a:tabLst>
            </a:pPr>
            <a:r>
              <a:rPr spc="-10" dirty="0">
                <a:latin typeface="Calibri"/>
                <a:cs typeface="Calibri"/>
              </a:rPr>
              <a:t>Group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cells that </a:t>
            </a:r>
            <a:r>
              <a:rPr spc="-15" dirty="0">
                <a:latin typeface="Calibri"/>
                <a:cs typeface="Calibri"/>
              </a:rPr>
              <a:t>have </a:t>
            </a:r>
            <a:r>
              <a:rPr dirty="0">
                <a:latin typeface="Calibri"/>
                <a:cs typeface="Calibri"/>
              </a:rPr>
              <a:t>1 s. </a:t>
            </a:r>
            <a:r>
              <a:rPr spc="-10" dirty="0">
                <a:latin typeface="Calibri"/>
                <a:cs typeface="Calibri"/>
              </a:rPr>
              <a:t>Each group </a:t>
            </a:r>
            <a:r>
              <a:rPr spc="-5" dirty="0">
                <a:latin typeface="Calibri"/>
                <a:cs typeface="Calibri"/>
              </a:rPr>
              <a:t>of cells </a:t>
            </a:r>
            <a:r>
              <a:rPr spc="-10" dirty="0">
                <a:latin typeface="Calibri"/>
                <a:cs typeface="Calibri"/>
              </a:rPr>
              <a:t>containing </a:t>
            </a:r>
            <a:r>
              <a:rPr dirty="0">
                <a:latin typeface="Calibri"/>
                <a:cs typeface="Calibri"/>
              </a:rPr>
              <a:t>I s </a:t>
            </a:r>
            <a:r>
              <a:rPr spc="-15" dirty="0">
                <a:latin typeface="Calibri"/>
                <a:cs typeface="Calibri"/>
              </a:rPr>
              <a:t>creates </a:t>
            </a:r>
            <a:r>
              <a:rPr spc="-5" dirty="0">
                <a:latin typeface="Calibri"/>
                <a:cs typeface="Calibri"/>
              </a:rPr>
              <a:t>one </a:t>
            </a:r>
            <a:r>
              <a:rPr spc="-10" dirty="0">
                <a:latin typeface="Calibri"/>
                <a:cs typeface="Calibri"/>
              </a:rPr>
              <a:t>product term  </a:t>
            </a:r>
            <a:r>
              <a:rPr spc="-5" dirty="0">
                <a:latin typeface="Calibri"/>
                <a:cs typeface="Calibri"/>
              </a:rPr>
              <a:t>composed of </a:t>
            </a:r>
            <a:r>
              <a:rPr dirty="0">
                <a:latin typeface="Calibri"/>
                <a:cs typeface="Calibri"/>
              </a:rPr>
              <a:t>all </a:t>
            </a:r>
            <a:r>
              <a:rPr spc="-5" dirty="0">
                <a:latin typeface="Calibri"/>
                <a:cs typeface="Calibri"/>
              </a:rPr>
              <a:t>variables that occur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5" dirty="0">
                <a:latin typeface="Calibri"/>
                <a:cs typeface="Calibri"/>
              </a:rPr>
              <a:t>only one </a:t>
            </a:r>
            <a:r>
              <a:rPr spc="-15" dirty="0">
                <a:latin typeface="Calibri"/>
                <a:cs typeface="Calibri"/>
              </a:rPr>
              <a:t>form </a:t>
            </a:r>
            <a:r>
              <a:rPr spc="-5" dirty="0">
                <a:latin typeface="Calibri"/>
                <a:cs typeface="Calibri"/>
              </a:rPr>
              <a:t>(either un-complemented </a:t>
            </a:r>
            <a:r>
              <a:rPr spc="10" dirty="0">
                <a:latin typeface="Calibri"/>
                <a:cs typeface="Calibri"/>
              </a:rPr>
              <a:t>or  </a:t>
            </a:r>
            <a:r>
              <a:rPr spc="-10" dirty="0">
                <a:latin typeface="Calibri"/>
                <a:cs typeface="Calibri"/>
              </a:rPr>
              <a:t>complemented) </a:t>
            </a:r>
            <a:r>
              <a:rPr spc="-5" dirty="0">
                <a:latin typeface="Calibri"/>
                <a:cs typeface="Calibri"/>
              </a:rPr>
              <a:t>within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group. </a:t>
            </a:r>
            <a:r>
              <a:rPr spc="-15" dirty="0">
                <a:latin typeface="Calibri"/>
                <a:cs typeface="Calibri"/>
              </a:rPr>
              <a:t>Variables </a:t>
            </a:r>
            <a:r>
              <a:rPr spc="-5" dirty="0">
                <a:latin typeface="Calibri"/>
                <a:cs typeface="Calibri"/>
              </a:rPr>
              <a:t>that occur </a:t>
            </a:r>
            <a:r>
              <a:rPr dirty="0">
                <a:latin typeface="Calibri"/>
                <a:cs typeface="Calibri"/>
              </a:rPr>
              <a:t>both </a:t>
            </a:r>
            <a:r>
              <a:rPr spc="-5" dirty="0">
                <a:latin typeface="Calibri"/>
                <a:cs typeface="Calibri"/>
              </a:rPr>
              <a:t>un-complemented </a:t>
            </a:r>
            <a:r>
              <a:rPr dirty="0">
                <a:latin typeface="Calibri"/>
                <a:cs typeface="Calibri"/>
              </a:rPr>
              <a:t>and  </a:t>
            </a:r>
            <a:r>
              <a:rPr spc="-10" dirty="0">
                <a:latin typeface="Calibri"/>
                <a:cs typeface="Calibri"/>
              </a:rPr>
              <a:t>complemented </a:t>
            </a:r>
            <a:r>
              <a:rPr spc="-5" dirty="0">
                <a:latin typeface="Calibri"/>
                <a:cs typeface="Calibri"/>
              </a:rPr>
              <a:t>within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group are </a:t>
            </a:r>
            <a:r>
              <a:rPr spc="-5" dirty="0">
                <a:latin typeface="Calibri"/>
                <a:cs typeface="Calibri"/>
              </a:rPr>
              <a:t>eliminated. These </a:t>
            </a:r>
            <a:r>
              <a:rPr spc="-10" dirty="0">
                <a:latin typeface="Calibri"/>
                <a:cs typeface="Calibri"/>
              </a:rPr>
              <a:t>are called contradictory</a:t>
            </a:r>
            <a:r>
              <a:rPr spc="2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variables.</a:t>
            </a:r>
            <a:endParaRPr>
              <a:latin typeface="Calibri"/>
              <a:cs typeface="Calibri"/>
            </a:endParaRPr>
          </a:p>
          <a:p>
            <a:pPr marL="238125" indent="-226060" algn="just">
              <a:buAutoNum type="arabicPeriod"/>
              <a:tabLst>
                <a:tab pos="238760" algn="l"/>
              </a:tabLst>
            </a:pPr>
            <a:r>
              <a:rPr spc="-10" dirty="0">
                <a:latin typeface="Calibri"/>
                <a:cs typeface="Calibri"/>
              </a:rPr>
              <a:t>Determine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minimum </a:t>
            </a:r>
            <a:r>
              <a:rPr spc="-10" dirty="0">
                <a:latin typeface="Calibri"/>
                <a:cs typeface="Calibri"/>
              </a:rPr>
              <a:t>product term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each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group.</a:t>
            </a:r>
            <a:endParaRPr>
              <a:latin typeface="Calibri"/>
              <a:cs typeface="Calibri"/>
            </a:endParaRPr>
          </a:p>
          <a:p>
            <a:pPr marL="695325" lvl="1" indent="-226060" algn="just">
              <a:buAutoNum type="alphaLcPeriod"/>
              <a:tabLst>
                <a:tab pos="695960" algn="l"/>
              </a:tabLst>
            </a:pPr>
            <a:r>
              <a:rPr b="1" spc="-10" dirty="0">
                <a:latin typeface="Calibri"/>
                <a:cs typeface="Calibri"/>
              </a:rPr>
              <a:t>For </a:t>
            </a:r>
            <a:r>
              <a:rPr b="1" dirty="0">
                <a:latin typeface="Calibri"/>
                <a:cs typeface="Calibri"/>
              </a:rPr>
              <a:t>a </a:t>
            </a:r>
            <a:r>
              <a:rPr b="1" spc="-5" dirty="0">
                <a:latin typeface="Calibri"/>
                <a:cs typeface="Calibri"/>
              </a:rPr>
              <a:t>3-variable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map:</a:t>
            </a:r>
            <a:endParaRPr>
              <a:latin typeface="Calibri"/>
              <a:cs typeface="Calibri"/>
            </a:endParaRPr>
          </a:p>
          <a:p>
            <a:pPr marL="1235075" lvl="2" indent="-308610">
              <a:spcBef>
                <a:spcPts val="5"/>
              </a:spcBef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1-ceIl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3-variable product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2-cell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2-variable product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4-cell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I-variable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An </a:t>
            </a:r>
            <a:r>
              <a:rPr spc="-5" dirty="0">
                <a:latin typeface="Calibri"/>
                <a:cs typeface="Calibri"/>
              </a:rPr>
              <a:t>8-cell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value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I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</a:t>
            </a:r>
            <a:endParaRPr>
              <a:latin typeface="Calibri"/>
              <a:cs typeface="Calibri"/>
            </a:endParaRPr>
          </a:p>
          <a:p>
            <a:pPr marL="704850" lvl="1" indent="-235585">
              <a:buAutoNum type="alphaLcPeriod"/>
              <a:tabLst>
                <a:tab pos="705485" algn="l"/>
              </a:tabLst>
            </a:pPr>
            <a:r>
              <a:rPr b="1" spc="-10" dirty="0">
                <a:latin typeface="Calibri"/>
                <a:cs typeface="Calibri"/>
              </a:rPr>
              <a:t>For </a:t>
            </a:r>
            <a:r>
              <a:rPr b="1" dirty="0">
                <a:latin typeface="Calibri"/>
                <a:cs typeface="Calibri"/>
              </a:rPr>
              <a:t>a </a:t>
            </a:r>
            <a:r>
              <a:rPr b="1" spc="-5" dirty="0">
                <a:latin typeface="Calibri"/>
                <a:cs typeface="Calibri"/>
              </a:rPr>
              <a:t>4-variable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map: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1-cell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4-variable product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2-cell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3-variable product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4-cell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2-variable product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An </a:t>
            </a:r>
            <a:r>
              <a:rPr spc="-5" dirty="0">
                <a:latin typeface="Calibri"/>
                <a:cs typeface="Calibri"/>
              </a:rPr>
              <a:t>8-cell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I-variable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term</a:t>
            </a:r>
            <a:endParaRPr>
              <a:latin typeface="Calibri"/>
              <a:cs typeface="Calibri"/>
            </a:endParaRPr>
          </a:p>
          <a:p>
            <a:pPr marL="1235075" lvl="2" indent="-308610">
              <a:spcBef>
                <a:spcPts val="5"/>
              </a:spcBef>
              <a:buAutoNum type="arabicParenBoth"/>
              <a:tabLst>
                <a:tab pos="1235710" algn="l"/>
              </a:tabLst>
            </a:pP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16-cell </a:t>
            </a:r>
            <a:r>
              <a:rPr spc="-10" dirty="0">
                <a:latin typeface="Calibri"/>
                <a:cs typeface="Calibri"/>
              </a:rPr>
              <a:t>group </a:t>
            </a:r>
            <a:r>
              <a:rPr spc="-5" dirty="0">
                <a:latin typeface="Calibri"/>
                <a:cs typeface="Calibri"/>
              </a:rPr>
              <a:t>yields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value of </a:t>
            </a:r>
            <a:r>
              <a:rPr dirty="0">
                <a:latin typeface="Calibri"/>
                <a:cs typeface="Calibri"/>
              </a:rPr>
              <a:t>I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</a:t>
            </a:r>
            <a:endParaRPr>
              <a:latin typeface="Calibri"/>
              <a:cs typeface="Calibri"/>
            </a:endParaRPr>
          </a:p>
          <a:p>
            <a:pPr marL="12700" marR="6350">
              <a:buAutoNum type="arabicPeriod"/>
              <a:tabLst>
                <a:tab pos="281305" algn="l"/>
              </a:tabLst>
            </a:pPr>
            <a:r>
              <a:rPr dirty="0">
                <a:latin typeface="Calibri"/>
                <a:cs typeface="Calibri"/>
              </a:rPr>
              <a:t>When all the </a:t>
            </a:r>
            <a:r>
              <a:rPr spc="-5" dirty="0">
                <a:latin typeface="Calibri"/>
                <a:cs typeface="Calibri"/>
              </a:rPr>
              <a:t>minimum </a:t>
            </a:r>
            <a:r>
              <a:rPr spc="-10" dirty="0">
                <a:latin typeface="Calibri"/>
                <a:cs typeface="Calibri"/>
              </a:rPr>
              <a:t>product terms are </a:t>
            </a:r>
            <a:r>
              <a:rPr spc="-5" dirty="0">
                <a:latin typeface="Calibri"/>
                <a:cs typeface="Calibri"/>
              </a:rPr>
              <a:t>derived </a:t>
            </a:r>
            <a:r>
              <a:rPr spc="-10" dirty="0">
                <a:latin typeface="Calibri"/>
                <a:cs typeface="Calibri"/>
              </a:rPr>
              <a:t>from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Karnaugh </a:t>
            </a:r>
            <a:r>
              <a:rPr dirty="0">
                <a:latin typeface="Calibri"/>
                <a:cs typeface="Calibri"/>
              </a:rPr>
              <a:t>map, </a:t>
            </a:r>
            <a:r>
              <a:rPr spc="-5" dirty="0">
                <a:latin typeface="Calibri"/>
                <a:cs typeface="Calibri"/>
              </a:rPr>
              <a:t>they </a:t>
            </a:r>
            <a:r>
              <a:rPr spc="-10" dirty="0">
                <a:latin typeface="Calibri"/>
                <a:cs typeface="Calibri"/>
              </a:rPr>
              <a:t>are  </a:t>
            </a:r>
            <a:r>
              <a:rPr dirty="0">
                <a:latin typeface="Calibri"/>
                <a:cs typeface="Calibri"/>
              </a:rPr>
              <a:t>summed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15" dirty="0">
                <a:latin typeface="Calibri"/>
                <a:cs typeface="Calibri"/>
              </a:rPr>
              <a:t>form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minimum SOP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expression.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6983" y="400134"/>
            <a:ext cx="943327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7336" y="685800"/>
            <a:ext cx="2763012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2125" y="1562124"/>
            <a:ext cx="4066799" cy="514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040" y="3783761"/>
            <a:ext cx="943327" cy="1335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5561" y="4168140"/>
            <a:ext cx="5974079" cy="1860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32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6773" y="381001"/>
            <a:ext cx="1037843" cy="19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2072" y="814145"/>
            <a:ext cx="5742432" cy="494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6455" y="1609725"/>
            <a:ext cx="4628388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952245"/>
            <a:ext cx="1636776" cy="2039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1053" y="3005354"/>
            <a:ext cx="3315073" cy="495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1" y="4210051"/>
            <a:ext cx="943341" cy="142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0971" y="4596384"/>
            <a:ext cx="5972556" cy="286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3528" y="4169662"/>
            <a:ext cx="2980944" cy="266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679" y="5191469"/>
            <a:ext cx="3315069" cy="1806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1992" y="5598524"/>
            <a:ext cx="685477" cy="181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794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Karnaugh Map</vt:lpstr>
      <vt:lpstr>The Karnaugh Map</vt:lpstr>
      <vt:lpstr>Cell Adjacency</vt:lpstr>
      <vt:lpstr>KARNAUGH MAP SOP MINIMIZATION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Directly from a Truth Table</vt:lpstr>
      <vt:lpstr>"Don't Care"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</dc:title>
  <dc:creator>Tawsif Ibne Alam</dc:creator>
  <cp:lastModifiedBy>Tawsif Ibne Alam</cp:lastModifiedBy>
  <cp:revision>3</cp:revision>
  <dcterms:created xsi:type="dcterms:W3CDTF">2020-06-11T07:17:14Z</dcterms:created>
  <dcterms:modified xsi:type="dcterms:W3CDTF">2020-06-11T07:28:59Z</dcterms:modified>
</cp:coreProperties>
</file>