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1DF6CB-7BB1-48B2-BB2D-8F8CE670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B9F744-9E7E-47FB-8635-BD34145C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7C66EF-17EF-4269-8462-9C50AB88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54CC9-36CB-4044-993C-077EC5E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462C-FA0E-42E9-869B-2B3B371C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63BD0-DBEF-479B-85E5-E6EA881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1C31E6E-6791-4887-B25F-23FDAC6D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2EC234-85A5-4C68-ACC5-6BCBFE15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6722D8-BB35-432C-B70E-00F4B339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706A75-B2E5-4D5B-A2F6-F84B45EE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3CA98A-D4E4-4F06-897A-76309E2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6FCDE7-ACF3-47BF-8BE3-ABFE5824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69E772-1417-4081-902C-940EEDA4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4B6FED-C7DA-43EB-BC44-DC231309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D764B7-71AB-494C-97EF-B6C44D59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40F48-9692-4FA1-AAEA-61FC6814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4F786-0958-4C98-813D-859423EE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3A5BD6-70DE-4B77-BAE3-0ADCE2F0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D21706-AC7F-43B9-A503-373F032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38C4B5-5703-419A-A880-F5E8FE3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D12B6E-3422-4212-ACAC-482E4466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3BAB4B-88DC-4A5C-8E10-71BFCF8F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2F7374-BAED-4018-BDCC-F4BB22AF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A0A916-1E5E-4928-A62C-7D336E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E23D0A-E807-4995-8E9F-4079D76D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271B3A-1EDF-4200-B984-F64DC1B8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D9F4C0-EEF7-419C-8DB2-16868E5C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A9D922-4CB8-4ECB-8788-4C7FBC5C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ACBBA7-2963-420F-9D4F-CDEC9E3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E8A28F-1D26-4A35-B2DA-D4A9A584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B11FA4-FBE8-492F-AFFA-09CAEE07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2F724-0F8F-4CE6-B88B-4CD75D1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F10C88-C5A1-4AB4-87CB-2A65BF3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8C82F9-AB6C-4BD6-BA79-EE938E5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175A895-DCF0-44E2-9E1D-86791D624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3FB9C6-DADB-4731-9FE7-C0883A585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FFC422-E912-4FEB-AAFC-CC87323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09863D8-7470-4D6D-8B93-94FEA1CB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B6C2D9A-A622-4446-AE70-B6DCEE6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6C1062-B4BF-4D49-AF41-1B464B1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AE2E254-F5AE-4590-9EB1-072D776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6012AE1-B201-4477-830C-BD26BDD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C5E0483-5005-4859-B11D-B4F5724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8924726-08D6-4D5C-8084-91DD32AC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295929C-12FC-4CD2-BAB8-6F5917C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09260B-176A-4D28-8B82-92794FE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10411B-6CB4-49F5-BED6-5E9FF355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96422A-E81B-4957-A16F-1CBC33B1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4AD6F90-788B-4536-854B-C23B2E7F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4D5D13-3BA4-479A-B954-BA47C5E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B8A7A3-05E7-44B9-B8A6-A03140D8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BAE078-5BB1-4AA4-8E0A-7500E17D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DABBE-98E2-427A-86FE-3242A4FD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54B4D5-9869-4381-A818-934239816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36D31BE-2533-4793-A05E-8AD1DEDF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53E14A-C7BF-4DC5-87E4-EAE82F25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F9F954-A273-45D5-B546-3FC3E0DE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3D766E-EBC3-4010-BB3A-9988D9D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89A4ED3-0001-46E4-90C1-93DDFEC4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2A89C9-CD22-40E2-AC27-2378237D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BFB6C9-0516-4C9E-8438-84ADC412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A212C3-75D4-4671-94C9-EE0D10A03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2FCF52-064D-4F40-981B-1B402FD3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043" y="6230111"/>
            <a:ext cx="457200" cy="457200"/>
            <a:chOff x="11401043" y="6230111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0496" y="1347216"/>
            <a:ext cx="10222992" cy="8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20496" y="1484375"/>
            <a:ext cx="10223500" cy="3665220"/>
            <a:chOff x="920496" y="1484375"/>
            <a:chExt cx="10223500" cy="3665220"/>
          </a:xfrm>
        </p:grpSpPr>
        <p:sp>
          <p:nvSpPr>
            <p:cNvPr id="7" name="object 7"/>
            <p:cNvSpPr/>
            <p:nvPr/>
          </p:nvSpPr>
          <p:spPr>
            <a:xfrm>
              <a:off x="920496" y="4299203"/>
              <a:ext cx="10222992" cy="80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496" y="1484375"/>
              <a:ext cx="10222992" cy="36652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7410" y="4178046"/>
              <a:ext cx="866140" cy="864235"/>
            </a:xfrm>
            <a:custGeom>
              <a:avLst/>
              <a:gdLst/>
              <a:ahLst/>
              <a:cxnLst/>
              <a:rect l="l" t="t" r="r" b="b"/>
              <a:pathLst>
                <a:path w="866140" h="864235">
                  <a:moveTo>
                    <a:pt x="0" y="432053"/>
                  </a:moveTo>
                  <a:lnTo>
                    <a:pt x="2540" y="384974"/>
                  </a:lnTo>
                  <a:lnTo>
                    <a:pt x="9983" y="339363"/>
                  </a:lnTo>
                  <a:lnTo>
                    <a:pt x="22067" y="295485"/>
                  </a:lnTo>
                  <a:lnTo>
                    <a:pt x="38526" y="253603"/>
                  </a:lnTo>
                  <a:lnTo>
                    <a:pt x="59097" y="213980"/>
                  </a:lnTo>
                  <a:lnTo>
                    <a:pt x="83515" y="176881"/>
                  </a:lnTo>
                  <a:lnTo>
                    <a:pt x="111516" y="142568"/>
                  </a:lnTo>
                  <a:lnTo>
                    <a:pt x="142836" y="111305"/>
                  </a:lnTo>
                  <a:lnTo>
                    <a:pt x="177210" y="83356"/>
                  </a:lnTo>
                  <a:lnTo>
                    <a:pt x="214376" y="58984"/>
                  </a:lnTo>
                  <a:lnTo>
                    <a:pt x="254067" y="38452"/>
                  </a:lnTo>
                  <a:lnTo>
                    <a:pt x="296021" y="22024"/>
                  </a:lnTo>
                  <a:lnTo>
                    <a:pt x="339973" y="9964"/>
                  </a:lnTo>
                  <a:lnTo>
                    <a:pt x="385660" y="2535"/>
                  </a:lnTo>
                  <a:lnTo>
                    <a:pt x="432816" y="0"/>
                  </a:lnTo>
                  <a:lnTo>
                    <a:pt x="479971" y="2535"/>
                  </a:lnTo>
                  <a:lnTo>
                    <a:pt x="525658" y="9964"/>
                  </a:lnTo>
                  <a:lnTo>
                    <a:pt x="569610" y="22024"/>
                  </a:lnTo>
                  <a:lnTo>
                    <a:pt x="611564" y="38452"/>
                  </a:lnTo>
                  <a:lnTo>
                    <a:pt x="651255" y="58984"/>
                  </a:lnTo>
                  <a:lnTo>
                    <a:pt x="688421" y="83356"/>
                  </a:lnTo>
                  <a:lnTo>
                    <a:pt x="722795" y="111305"/>
                  </a:lnTo>
                  <a:lnTo>
                    <a:pt x="754115" y="142568"/>
                  </a:lnTo>
                  <a:lnTo>
                    <a:pt x="782116" y="176881"/>
                  </a:lnTo>
                  <a:lnTo>
                    <a:pt x="806534" y="213980"/>
                  </a:lnTo>
                  <a:lnTo>
                    <a:pt x="827105" y="253603"/>
                  </a:lnTo>
                  <a:lnTo>
                    <a:pt x="843564" y="295485"/>
                  </a:lnTo>
                  <a:lnTo>
                    <a:pt x="855648" y="339363"/>
                  </a:lnTo>
                  <a:lnTo>
                    <a:pt x="863092" y="384974"/>
                  </a:lnTo>
                  <a:lnTo>
                    <a:pt x="865632" y="432053"/>
                  </a:lnTo>
                  <a:lnTo>
                    <a:pt x="863092" y="479133"/>
                  </a:lnTo>
                  <a:lnTo>
                    <a:pt x="855648" y="524744"/>
                  </a:lnTo>
                  <a:lnTo>
                    <a:pt x="843564" y="568622"/>
                  </a:lnTo>
                  <a:lnTo>
                    <a:pt x="827105" y="610504"/>
                  </a:lnTo>
                  <a:lnTo>
                    <a:pt x="806534" y="650127"/>
                  </a:lnTo>
                  <a:lnTo>
                    <a:pt x="782116" y="687226"/>
                  </a:lnTo>
                  <a:lnTo>
                    <a:pt x="754115" y="721539"/>
                  </a:lnTo>
                  <a:lnTo>
                    <a:pt x="722795" y="752802"/>
                  </a:lnTo>
                  <a:lnTo>
                    <a:pt x="688421" y="780751"/>
                  </a:lnTo>
                  <a:lnTo>
                    <a:pt x="651255" y="805123"/>
                  </a:lnTo>
                  <a:lnTo>
                    <a:pt x="611564" y="825655"/>
                  </a:lnTo>
                  <a:lnTo>
                    <a:pt x="569610" y="842083"/>
                  </a:lnTo>
                  <a:lnTo>
                    <a:pt x="525658" y="854143"/>
                  </a:lnTo>
                  <a:lnTo>
                    <a:pt x="479971" y="861572"/>
                  </a:lnTo>
                  <a:lnTo>
                    <a:pt x="432816" y="864107"/>
                  </a:lnTo>
                  <a:lnTo>
                    <a:pt x="385660" y="861572"/>
                  </a:lnTo>
                  <a:lnTo>
                    <a:pt x="339973" y="854143"/>
                  </a:lnTo>
                  <a:lnTo>
                    <a:pt x="296021" y="842083"/>
                  </a:lnTo>
                  <a:lnTo>
                    <a:pt x="254067" y="825655"/>
                  </a:lnTo>
                  <a:lnTo>
                    <a:pt x="214376" y="805123"/>
                  </a:lnTo>
                  <a:lnTo>
                    <a:pt x="177210" y="780751"/>
                  </a:lnTo>
                  <a:lnTo>
                    <a:pt x="142836" y="752802"/>
                  </a:lnTo>
                  <a:lnTo>
                    <a:pt x="111516" y="721539"/>
                  </a:lnTo>
                  <a:lnTo>
                    <a:pt x="83515" y="687226"/>
                  </a:lnTo>
                  <a:lnTo>
                    <a:pt x="59097" y="650127"/>
                  </a:lnTo>
                  <a:lnTo>
                    <a:pt x="38526" y="610504"/>
                  </a:lnTo>
                  <a:lnTo>
                    <a:pt x="22067" y="568622"/>
                  </a:lnTo>
                  <a:lnTo>
                    <a:pt x="9983" y="524744"/>
                  </a:lnTo>
                  <a:lnTo>
                    <a:pt x="2539" y="479133"/>
                  </a:lnTo>
                  <a:lnTo>
                    <a:pt x="0" y="4320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20496" y="928116"/>
            <a:ext cx="10351008" cy="80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920496" y="1071372"/>
            <a:ext cx="10351135" cy="5267325"/>
            <a:chOff x="920496" y="1071372"/>
            <a:chExt cx="10351135" cy="5267325"/>
          </a:xfrm>
        </p:grpSpPr>
        <p:sp>
          <p:nvSpPr>
            <p:cNvPr id="12" name="object 12"/>
            <p:cNvSpPr/>
            <p:nvPr/>
          </p:nvSpPr>
          <p:spPr>
            <a:xfrm>
              <a:off x="7885176" y="1109472"/>
              <a:ext cx="3386328" cy="4581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0496" y="5257800"/>
              <a:ext cx="10351008" cy="10805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55886" y="5366766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0" y="432054"/>
                  </a:moveTo>
                  <a:lnTo>
                    <a:pt x="2535" y="384974"/>
                  </a:lnTo>
                  <a:lnTo>
                    <a:pt x="9964" y="339363"/>
                  </a:lnTo>
                  <a:lnTo>
                    <a:pt x="22024" y="295485"/>
                  </a:lnTo>
                  <a:lnTo>
                    <a:pt x="38452" y="253603"/>
                  </a:lnTo>
                  <a:lnTo>
                    <a:pt x="58984" y="213980"/>
                  </a:lnTo>
                  <a:lnTo>
                    <a:pt x="83356" y="176881"/>
                  </a:lnTo>
                  <a:lnTo>
                    <a:pt x="111305" y="142568"/>
                  </a:lnTo>
                  <a:lnTo>
                    <a:pt x="142568" y="111305"/>
                  </a:lnTo>
                  <a:lnTo>
                    <a:pt x="176881" y="83356"/>
                  </a:lnTo>
                  <a:lnTo>
                    <a:pt x="213980" y="58984"/>
                  </a:lnTo>
                  <a:lnTo>
                    <a:pt x="253603" y="38452"/>
                  </a:lnTo>
                  <a:lnTo>
                    <a:pt x="295485" y="22024"/>
                  </a:lnTo>
                  <a:lnTo>
                    <a:pt x="339363" y="9964"/>
                  </a:lnTo>
                  <a:lnTo>
                    <a:pt x="384974" y="2535"/>
                  </a:lnTo>
                  <a:lnTo>
                    <a:pt x="432054" y="0"/>
                  </a:lnTo>
                  <a:lnTo>
                    <a:pt x="479133" y="2535"/>
                  </a:lnTo>
                  <a:lnTo>
                    <a:pt x="524744" y="9964"/>
                  </a:lnTo>
                  <a:lnTo>
                    <a:pt x="568622" y="22024"/>
                  </a:lnTo>
                  <a:lnTo>
                    <a:pt x="610504" y="38452"/>
                  </a:lnTo>
                  <a:lnTo>
                    <a:pt x="650127" y="58984"/>
                  </a:lnTo>
                  <a:lnTo>
                    <a:pt x="687226" y="83356"/>
                  </a:lnTo>
                  <a:lnTo>
                    <a:pt x="721539" y="111305"/>
                  </a:lnTo>
                  <a:lnTo>
                    <a:pt x="752802" y="142568"/>
                  </a:lnTo>
                  <a:lnTo>
                    <a:pt x="780751" y="176881"/>
                  </a:lnTo>
                  <a:lnTo>
                    <a:pt x="805123" y="213980"/>
                  </a:lnTo>
                  <a:lnTo>
                    <a:pt x="825655" y="253603"/>
                  </a:lnTo>
                  <a:lnTo>
                    <a:pt x="842083" y="295485"/>
                  </a:lnTo>
                  <a:lnTo>
                    <a:pt x="854143" y="339363"/>
                  </a:lnTo>
                  <a:lnTo>
                    <a:pt x="861572" y="384974"/>
                  </a:lnTo>
                  <a:lnTo>
                    <a:pt x="864108" y="432054"/>
                  </a:lnTo>
                  <a:lnTo>
                    <a:pt x="861572" y="479131"/>
                  </a:lnTo>
                  <a:lnTo>
                    <a:pt x="854143" y="524740"/>
                  </a:lnTo>
                  <a:lnTo>
                    <a:pt x="842083" y="568617"/>
                  </a:lnTo>
                  <a:lnTo>
                    <a:pt x="825655" y="610499"/>
                  </a:lnTo>
                  <a:lnTo>
                    <a:pt x="805123" y="650121"/>
                  </a:lnTo>
                  <a:lnTo>
                    <a:pt x="780751" y="687220"/>
                  </a:lnTo>
                  <a:lnTo>
                    <a:pt x="752802" y="721534"/>
                  </a:lnTo>
                  <a:lnTo>
                    <a:pt x="721539" y="752797"/>
                  </a:lnTo>
                  <a:lnTo>
                    <a:pt x="687226" y="780747"/>
                  </a:lnTo>
                  <a:lnTo>
                    <a:pt x="650127" y="805120"/>
                  </a:lnTo>
                  <a:lnTo>
                    <a:pt x="610504" y="825653"/>
                  </a:lnTo>
                  <a:lnTo>
                    <a:pt x="568622" y="842081"/>
                  </a:lnTo>
                  <a:lnTo>
                    <a:pt x="524744" y="854142"/>
                  </a:lnTo>
                  <a:lnTo>
                    <a:pt x="479133" y="861572"/>
                  </a:lnTo>
                  <a:lnTo>
                    <a:pt x="432054" y="864108"/>
                  </a:lnTo>
                  <a:lnTo>
                    <a:pt x="384974" y="861572"/>
                  </a:lnTo>
                  <a:lnTo>
                    <a:pt x="339363" y="854142"/>
                  </a:lnTo>
                  <a:lnTo>
                    <a:pt x="295485" y="842081"/>
                  </a:lnTo>
                  <a:lnTo>
                    <a:pt x="253603" y="825653"/>
                  </a:lnTo>
                  <a:lnTo>
                    <a:pt x="213980" y="805120"/>
                  </a:lnTo>
                  <a:lnTo>
                    <a:pt x="176881" y="780747"/>
                  </a:lnTo>
                  <a:lnTo>
                    <a:pt x="142568" y="752797"/>
                  </a:lnTo>
                  <a:lnTo>
                    <a:pt x="111305" y="721534"/>
                  </a:lnTo>
                  <a:lnTo>
                    <a:pt x="83356" y="687220"/>
                  </a:lnTo>
                  <a:lnTo>
                    <a:pt x="58984" y="650121"/>
                  </a:lnTo>
                  <a:lnTo>
                    <a:pt x="38452" y="610499"/>
                  </a:lnTo>
                  <a:lnTo>
                    <a:pt x="22024" y="568617"/>
                  </a:lnTo>
                  <a:lnTo>
                    <a:pt x="9964" y="524740"/>
                  </a:lnTo>
                  <a:lnTo>
                    <a:pt x="2535" y="479131"/>
                  </a:lnTo>
                  <a:lnTo>
                    <a:pt x="0" y="4320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9932" y="1071372"/>
              <a:ext cx="6632448" cy="31333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59735" y="4453839"/>
            <a:ext cx="23926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Rockwell"/>
                <a:cs typeface="Rockwell"/>
              </a:rPr>
              <a:t>10111001</a:t>
            </a:r>
            <a:endParaRPr sz="3600">
              <a:latin typeface="Rockwell"/>
              <a:cs typeface="Rockwell"/>
            </a:endParaRPr>
          </a:p>
          <a:p>
            <a:pPr marR="45085" algn="r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latin typeface="Rockwell"/>
                <a:cs typeface="Rockwell"/>
              </a:rPr>
              <a:t>+100</a:t>
            </a:r>
            <a:r>
              <a:rPr sz="3600" b="1" spc="10" dirty="0">
                <a:latin typeface="Rockwell"/>
                <a:cs typeface="Rockwell"/>
              </a:rPr>
              <a:t>1</a:t>
            </a:r>
            <a:r>
              <a:rPr sz="3600" b="1" dirty="0">
                <a:latin typeface="Rockwell"/>
                <a:cs typeface="Rockwell"/>
              </a:rPr>
              <a:t>11</a:t>
            </a:r>
            <a:r>
              <a:rPr sz="3600" b="1" spc="10" dirty="0">
                <a:latin typeface="Rockwell"/>
                <a:cs typeface="Rockwell"/>
              </a:rPr>
              <a:t>1</a:t>
            </a:r>
            <a:r>
              <a:rPr sz="3600" b="1" dirty="0">
                <a:latin typeface="Rockwell"/>
                <a:cs typeface="Rockwell"/>
              </a:rPr>
              <a:t>0</a:t>
            </a:r>
            <a:endParaRPr sz="36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6407" y="0"/>
            <a:ext cx="4356100" cy="6858000"/>
            <a:chOff x="7836407" y="0"/>
            <a:chExt cx="4356100" cy="68580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36407" y="0"/>
              <a:ext cx="435559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31530" y="1597805"/>
            <a:ext cx="7229438" cy="366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36077" y="2115438"/>
            <a:ext cx="3405504" cy="33496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b="1" dirty="0">
                <a:latin typeface="Rockwell"/>
                <a:cs typeface="Rockwell"/>
              </a:rPr>
              <a:t>A </a:t>
            </a:r>
            <a:r>
              <a:rPr sz="2000" b="1" spc="5" dirty="0">
                <a:latin typeface="Rockwell"/>
                <a:cs typeface="Rockwell"/>
              </a:rPr>
              <a:t>ripple </a:t>
            </a:r>
            <a:r>
              <a:rPr sz="2000" b="1" spc="35" dirty="0">
                <a:latin typeface="Rockwell"/>
                <a:cs typeface="Rockwell"/>
              </a:rPr>
              <a:t>carry </a:t>
            </a:r>
            <a:r>
              <a:rPr sz="2000" b="1" spc="-10" dirty="0">
                <a:latin typeface="Rockwell"/>
                <a:cs typeface="Rockwell"/>
              </a:rPr>
              <a:t>adder </a:t>
            </a:r>
            <a:r>
              <a:rPr sz="2000" b="1" dirty="0">
                <a:latin typeface="Rockwell"/>
                <a:cs typeface="Rockwell"/>
              </a:rPr>
              <a:t>is </a:t>
            </a:r>
            <a:r>
              <a:rPr sz="2000" b="1" spc="-5" dirty="0">
                <a:latin typeface="Rockwell"/>
                <a:cs typeface="Rockwell"/>
              </a:rPr>
              <a:t>one  in </a:t>
            </a:r>
            <a:r>
              <a:rPr sz="2000" b="1" spc="-10" dirty="0">
                <a:latin typeface="Rockwell"/>
                <a:cs typeface="Rockwell"/>
              </a:rPr>
              <a:t>which </a:t>
            </a:r>
            <a:r>
              <a:rPr sz="2000" b="1" spc="-5" dirty="0">
                <a:latin typeface="Rockwell"/>
                <a:cs typeface="Rockwell"/>
              </a:rPr>
              <a:t>the </a:t>
            </a:r>
            <a:r>
              <a:rPr sz="2000" b="1" spc="35" dirty="0">
                <a:latin typeface="Rockwell"/>
                <a:cs typeface="Rockwell"/>
              </a:rPr>
              <a:t>carry </a:t>
            </a:r>
            <a:r>
              <a:rPr sz="2000" b="1" dirty="0">
                <a:latin typeface="Rockwell"/>
                <a:cs typeface="Rockwell"/>
              </a:rPr>
              <a:t>output  of each </a:t>
            </a:r>
            <a:r>
              <a:rPr sz="2000" b="1" spc="-5" dirty="0">
                <a:latin typeface="Rockwell"/>
                <a:cs typeface="Rockwell"/>
              </a:rPr>
              <a:t>full-adder is  </a:t>
            </a:r>
            <a:r>
              <a:rPr sz="2000" b="1" dirty="0">
                <a:latin typeface="Rockwell"/>
                <a:cs typeface="Rockwell"/>
              </a:rPr>
              <a:t>connected </a:t>
            </a:r>
            <a:r>
              <a:rPr sz="2000" b="1" spc="-5" dirty="0">
                <a:latin typeface="Rockwell"/>
                <a:cs typeface="Rockwell"/>
              </a:rPr>
              <a:t>to the </a:t>
            </a:r>
            <a:r>
              <a:rPr sz="2000" b="1" spc="35" dirty="0">
                <a:latin typeface="Rockwell"/>
                <a:cs typeface="Rockwell"/>
              </a:rPr>
              <a:t>carry  </a:t>
            </a:r>
            <a:r>
              <a:rPr sz="2000" b="1" dirty="0">
                <a:latin typeface="Rockwell"/>
                <a:cs typeface="Rockwell"/>
              </a:rPr>
              <a:t>input of </a:t>
            </a:r>
            <a:r>
              <a:rPr sz="2000" b="1" spc="-5" dirty="0">
                <a:latin typeface="Rockwell"/>
                <a:cs typeface="Rockwell"/>
              </a:rPr>
              <a:t>the </a:t>
            </a:r>
            <a:r>
              <a:rPr sz="2000" b="1" dirty="0">
                <a:latin typeface="Rockwell"/>
                <a:cs typeface="Rockwell"/>
              </a:rPr>
              <a:t>next </a:t>
            </a:r>
            <a:r>
              <a:rPr sz="2000" b="1" spc="-5" dirty="0">
                <a:latin typeface="Rockwell"/>
                <a:cs typeface="Rockwell"/>
              </a:rPr>
              <a:t>higher  order </a:t>
            </a:r>
            <a:r>
              <a:rPr sz="2000" b="1" spc="-15" dirty="0">
                <a:latin typeface="Rockwell"/>
                <a:cs typeface="Rockwell"/>
              </a:rPr>
              <a:t>stage. </a:t>
            </a:r>
            <a:r>
              <a:rPr sz="2000" b="1" dirty="0">
                <a:latin typeface="Rockwell"/>
                <a:cs typeface="Rockwell"/>
              </a:rPr>
              <a:t>The </a:t>
            </a:r>
            <a:r>
              <a:rPr sz="2000" b="1" spc="-5" dirty="0">
                <a:latin typeface="Rockwell"/>
                <a:cs typeface="Rockwell"/>
              </a:rPr>
              <a:t>sum and  output </a:t>
            </a:r>
            <a:r>
              <a:rPr sz="2000" b="1" spc="35" dirty="0">
                <a:latin typeface="Rockwell"/>
                <a:cs typeface="Rockwell"/>
              </a:rPr>
              <a:t>carry </a:t>
            </a:r>
            <a:r>
              <a:rPr sz="2000" b="1" dirty="0">
                <a:latin typeface="Rockwell"/>
                <a:cs typeface="Rockwell"/>
              </a:rPr>
              <a:t>of </a:t>
            </a:r>
            <a:r>
              <a:rPr sz="2000" b="1" spc="-30" dirty="0">
                <a:latin typeface="Rockwell"/>
                <a:cs typeface="Rockwell"/>
              </a:rPr>
              <a:t>any </a:t>
            </a:r>
            <a:r>
              <a:rPr sz="2000" b="1" spc="-10" dirty="0">
                <a:latin typeface="Rockwell"/>
                <a:cs typeface="Rockwell"/>
              </a:rPr>
              <a:t>stage  </a:t>
            </a:r>
            <a:r>
              <a:rPr sz="2000" b="1" spc="-5" dirty="0">
                <a:latin typeface="Rockwell"/>
                <a:cs typeface="Rockwell"/>
              </a:rPr>
              <a:t>cannot be </a:t>
            </a:r>
            <a:r>
              <a:rPr sz="2000" b="1" dirty="0">
                <a:latin typeface="Rockwell"/>
                <a:cs typeface="Rockwell"/>
              </a:rPr>
              <a:t>produced </a:t>
            </a:r>
            <a:r>
              <a:rPr sz="2000" b="1" spc="-5" dirty="0">
                <a:latin typeface="Rockwell"/>
                <a:cs typeface="Rockwell"/>
              </a:rPr>
              <a:t>until  the </a:t>
            </a:r>
            <a:r>
              <a:rPr sz="2000" b="1" spc="35" dirty="0">
                <a:latin typeface="Rockwell"/>
                <a:cs typeface="Rockwell"/>
              </a:rPr>
              <a:t>carry  </a:t>
            </a:r>
            <a:r>
              <a:rPr sz="2000" b="1" dirty="0">
                <a:latin typeface="Rockwell"/>
                <a:cs typeface="Rockwell"/>
              </a:rPr>
              <a:t>input </a:t>
            </a:r>
            <a:r>
              <a:rPr sz="2000" b="1" spc="-10" dirty="0">
                <a:latin typeface="Rockwell"/>
                <a:cs typeface="Rockwell"/>
              </a:rPr>
              <a:t>occurs.  </a:t>
            </a:r>
            <a:r>
              <a:rPr sz="2000" b="1" spc="-5" dirty="0">
                <a:latin typeface="Rockwell"/>
                <a:cs typeface="Rockwell"/>
              </a:rPr>
              <a:t>Thus causing </a:t>
            </a:r>
            <a:r>
              <a:rPr sz="2000" b="1" dirty="0">
                <a:latin typeface="Rockwell"/>
                <a:cs typeface="Rockwell"/>
              </a:rPr>
              <a:t>a </a:t>
            </a:r>
            <a:r>
              <a:rPr sz="2000" b="1" spc="-20" dirty="0">
                <a:latin typeface="Rockwell"/>
                <a:cs typeface="Rockwell"/>
              </a:rPr>
              <a:t>delay </a:t>
            </a:r>
            <a:r>
              <a:rPr sz="2000" b="1" spc="-5" dirty="0">
                <a:latin typeface="Rockwell"/>
                <a:cs typeface="Rockwell"/>
              </a:rPr>
              <a:t>in  the </a:t>
            </a:r>
            <a:r>
              <a:rPr sz="2000" b="1" spc="-15" dirty="0">
                <a:latin typeface="Rockwell"/>
                <a:cs typeface="Rockwell"/>
              </a:rPr>
              <a:t>overall </a:t>
            </a:r>
            <a:r>
              <a:rPr sz="2000" b="1" spc="-10" dirty="0">
                <a:latin typeface="Rockwell"/>
                <a:cs typeface="Rockwell"/>
              </a:rPr>
              <a:t>addition  process.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6407" y="0"/>
            <a:ext cx="4356100" cy="6858000"/>
            <a:chOff x="7836407" y="0"/>
            <a:chExt cx="4356100" cy="68580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36407" y="0"/>
              <a:ext cx="435559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9308" y="1560834"/>
            <a:ext cx="6428722" cy="3745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5277" y="2124582"/>
            <a:ext cx="3486785" cy="38792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3500" marR="52705" algn="just">
              <a:lnSpc>
                <a:spcPct val="90000"/>
              </a:lnSpc>
              <a:spcBef>
                <a:spcPts val="285"/>
              </a:spcBef>
            </a:pPr>
            <a:r>
              <a:rPr sz="1600" b="1" spc="-5" dirty="0">
                <a:latin typeface="Rockwell"/>
                <a:cs typeface="Rockwell"/>
              </a:rPr>
              <a:t>A look ahead </a:t>
            </a:r>
            <a:r>
              <a:rPr sz="1600" b="1" spc="25" dirty="0">
                <a:latin typeface="Rockwell"/>
                <a:cs typeface="Rockwell"/>
              </a:rPr>
              <a:t>carry </a:t>
            </a:r>
            <a:r>
              <a:rPr sz="1600" b="1" spc="-15" dirty="0">
                <a:latin typeface="Rockwell"/>
                <a:cs typeface="Rockwell"/>
              </a:rPr>
              <a:t>adder </a:t>
            </a:r>
            <a:r>
              <a:rPr sz="1600" b="1" spc="-5" dirty="0">
                <a:latin typeface="Rockwell"/>
                <a:cs typeface="Rockwell"/>
              </a:rPr>
              <a:t>can  </a:t>
            </a:r>
            <a:r>
              <a:rPr sz="1600" b="1" spc="-15" dirty="0">
                <a:latin typeface="Rockwell"/>
                <a:cs typeface="Rockwell"/>
              </a:rPr>
              <a:t>overcome </a:t>
            </a:r>
            <a:r>
              <a:rPr sz="1600" b="1" spc="-10" dirty="0">
                <a:latin typeface="Rockwell"/>
                <a:cs typeface="Rockwell"/>
              </a:rPr>
              <a:t>the </a:t>
            </a:r>
            <a:r>
              <a:rPr sz="1600" b="1" spc="-15" dirty="0">
                <a:latin typeface="Rockwell"/>
                <a:cs typeface="Rockwell"/>
              </a:rPr>
              <a:t>delay </a:t>
            </a:r>
            <a:r>
              <a:rPr sz="1600" b="1" spc="-5" dirty="0">
                <a:latin typeface="Rockwell"/>
                <a:cs typeface="Rockwell"/>
              </a:rPr>
              <a:t>of a </a:t>
            </a:r>
            <a:r>
              <a:rPr sz="1600" b="1" dirty="0">
                <a:latin typeface="Rockwell"/>
                <a:cs typeface="Rockwell"/>
              </a:rPr>
              <a:t>ripple  </a:t>
            </a:r>
            <a:r>
              <a:rPr sz="1600" b="1" spc="-20" dirty="0">
                <a:latin typeface="Rockwell"/>
                <a:cs typeface="Rockwell"/>
              </a:rPr>
              <a:t>adder. </a:t>
            </a:r>
            <a:r>
              <a:rPr sz="1600" b="1" spc="-5" dirty="0">
                <a:latin typeface="Rockwell"/>
                <a:cs typeface="Rockwell"/>
              </a:rPr>
              <a:t>It </a:t>
            </a:r>
            <a:r>
              <a:rPr sz="1600" b="1" spc="-10" dirty="0">
                <a:latin typeface="Rockwell"/>
                <a:cs typeface="Rockwell"/>
              </a:rPr>
              <a:t>generates </a:t>
            </a:r>
            <a:r>
              <a:rPr sz="1600" b="1" spc="-5" dirty="0">
                <a:latin typeface="Rockwell"/>
                <a:cs typeface="Rockwell"/>
              </a:rPr>
              <a:t>a </a:t>
            </a:r>
            <a:r>
              <a:rPr sz="1600" b="1" spc="25" dirty="0">
                <a:latin typeface="Rockwell"/>
                <a:cs typeface="Rockwell"/>
              </a:rPr>
              <a:t>carry </a:t>
            </a:r>
            <a:r>
              <a:rPr sz="1600" b="1" spc="-10" dirty="0">
                <a:latin typeface="Rockwell"/>
                <a:cs typeface="Rockwell"/>
              </a:rPr>
              <a:t>either  </a:t>
            </a:r>
            <a:r>
              <a:rPr sz="1600" b="1" spc="-25" dirty="0">
                <a:latin typeface="Rockwell"/>
                <a:cs typeface="Rockwell"/>
              </a:rPr>
              <a:t>by </a:t>
            </a:r>
            <a:r>
              <a:rPr sz="1600" b="1" spc="30" dirty="0">
                <a:latin typeface="Rockwell"/>
                <a:cs typeface="Rockwell"/>
              </a:rPr>
              <a:t>carry </a:t>
            </a:r>
            <a:r>
              <a:rPr sz="1600" b="1" spc="-10" dirty="0">
                <a:latin typeface="Rockwell"/>
                <a:cs typeface="Rockwell"/>
              </a:rPr>
              <a:t>generation </a:t>
            </a:r>
            <a:r>
              <a:rPr sz="1600" b="1" spc="-5" dirty="0">
                <a:latin typeface="Rockwell"/>
                <a:cs typeface="Rockwell"/>
              </a:rPr>
              <a:t>or </a:t>
            </a:r>
            <a:r>
              <a:rPr sz="1600" b="1" spc="-25" dirty="0">
                <a:latin typeface="Rockwell"/>
                <a:cs typeface="Rockwell"/>
              </a:rPr>
              <a:t>by </a:t>
            </a:r>
            <a:r>
              <a:rPr sz="1600" b="1" spc="30" dirty="0">
                <a:latin typeface="Rockwell"/>
                <a:cs typeface="Rockwell"/>
              </a:rPr>
              <a:t>carry  </a:t>
            </a:r>
            <a:r>
              <a:rPr sz="1600" b="1" spc="-5" dirty="0">
                <a:latin typeface="Rockwell"/>
                <a:cs typeface="Rockwell"/>
              </a:rPr>
              <a:t>propagation.</a:t>
            </a:r>
            <a:endParaRPr sz="1600">
              <a:latin typeface="Rockwell"/>
              <a:cs typeface="Rockwell"/>
            </a:endParaRPr>
          </a:p>
          <a:p>
            <a:pPr marL="63500" marR="55244" algn="just">
              <a:lnSpc>
                <a:spcPts val="1730"/>
              </a:lnSpc>
              <a:spcBef>
                <a:spcPts val="1225"/>
              </a:spcBef>
            </a:pPr>
            <a:r>
              <a:rPr sz="1600" b="1" spc="-5" dirty="0">
                <a:latin typeface="Rockwell"/>
                <a:cs typeface="Rockwell"/>
              </a:rPr>
              <a:t>From </a:t>
            </a:r>
            <a:r>
              <a:rPr sz="1600" b="1" spc="-10" dirty="0">
                <a:latin typeface="Rockwell"/>
                <a:cs typeface="Rockwell"/>
              </a:rPr>
              <a:t>the </a:t>
            </a:r>
            <a:r>
              <a:rPr sz="1600" b="1" spc="-5" dirty="0">
                <a:latin typeface="Rockwell"/>
                <a:cs typeface="Rockwell"/>
              </a:rPr>
              <a:t>conditions of </a:t>
            </a:r>
            <a:r>
              <a:rPr sz="1600" b="1" spc="-20" dirty="0">
                <a:latin typeface="Rockwell"/>
                <a:cs typeface="Rockwell"/>
              </a:rPr>
              <a:t>carry, </a:t>
            </a:r>
            <a:r>
              <a:rPr sz="1600" b="1" spc="-45" dirty="0">
                <a:latin typeface="Rockwell"/>
                <a:cs typeface="Rockwell"/>
              </a:rPr>
              <a:t>we </a:t>
            </a:r>
            <a:r>
              <a:rPr sz="1600" b="1" spc="310" dirty="0">
                <a:latin typeface="Rockwell"/>
                <a:cs typeface="Rockwell"/>
              </a:rPr>
              <a:t> </a:t>
            </a:r>
            <a:r>
              <a:rPr sz="1600" b="1" spc="-5" dirty="0">
                <a:latin typeface="Rockwell"/>
                <a:cs typeface="Rockwell"/>
              </a:rPr>
              <a:t>can see </a:t>
            </a:r>
            <a:r>
              <a:rPr sz="1600" b="1" spc="25" dirty="0">
                <a:latin typeface="Rockwell"/>
                <a:cs typeface="Rockwell"/>
              </a:rPr>
              <a:t>carry </a:t>
            </a:r>
            <a:r>
              <a:rPr sz="1600" b="1" spc="-5" dirty="0">
                <a:latin typeface="Rockwell"/>
                <a:cs typeface="Rockwell"/>
              </a:rPr>
              <a:t>is </a:t>
            </a:r>
            <a:r>
              <a:rPr sz="1600" b="1" spc="-10" dirty="0">
                <a:latin typeface="Rockwell"/>
                <a:cs typeface="Rockwell"/>
              </a:rPr>
              <a:t>generated </a:t>
            </a:r>
            <a:r>
              <a:rPr sz="1600" b="1" spc="-15" dirty="0">
                <a:latin typeface="Rockwell"/>
                <a:cs typeface="Rockwell"/>
              </a:rPr>
              <a:t>when  </a:t>
            </a:r>
            <a:r>
              <a:rPr sz="1600" b="1" spc="-5" dirty="0">
                <a:latin typeface="Rockwell"/>
                <a:cs typeface="Rockwell"/>
              </a:rPr>
              <a:t>both inputs </a:t>
            </a:r>
            <a:r>
              <a:rPr sz="1600" b="1" dirty="0">
                <a:latin typeface="Rockwell"/>
                <a:cs typeface="Rockwell"/>
              </a:rPr>
              <a:t>are</a:t>
            </a:r>
            <a:r>
              <a:rPr sz="1600" b="1" spc="-5" dirty="0">
                <a:latin typeface="Rockwell"/>
                <a:cs typeface="Rockwell"/>
              </a:rPr>
              <a:t> 1.</a:t>
            </a:r>
            <a:endParaRPr sz="1600">
              <a:latin typeface="Rockwell"/>
              <a:cs typeface="Rockwell"/>
            </a:endParaRPr>
          </a:p>
          <a:p>
            <a:pPr marL="3175" algn="ctr">
              <a:lnSpc>
                <a:spcPts val="2555"/>
              </a:lnSpc>
            </a:pPr>
            <a:r>
              <a:rPr sz="2400" dirty="0">
                <a:latin typeface="Cambria Math"/>
                <a:cs typeface="Cambria Math"/>
              </a:rPr>
              <a:t>𝐂</a:t>
            </a:r>
            <a:r>
              <a:rPr sz="2625" baseline="-15873" dirty="0">
                <a:latin typeface="Cambria Math"/>
                <a:cs typeface="Cambria Math"/>
              </a:rPr>
              <a:t>𝐠 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𝐀𝐁</a:t>
            </a:r>
            <a:endParaRPr sz="2400">
              <a:latin typeface="Cambria Math"/>
              <a:cs typeface="Cambria Math"/>
            </a:endParaRPr>
          </a:p>
          <a:p>
            <a:pPr marL="63500" marR="55244" algn="just">
              <a:lnSpc>
                <a:spcPts val="1730"/>
              </a:lnSpc>
              <a:spcBef>
                <a:spcPts val="1470"/>
              </a:spcBef>
            </a:pPr>
            <a:r>
              <a:rPr sz="1600" b="1" spc="-10" dirty="0">
                <a:latin typeface="Rockwell"/>
                <a:cs typeface="Rockwell"/>
              </a:rPr>
              <a:t>And </a:t>
            </a:r>
            <a:r>
              <a:rPr sz="1600" b="1" spc="25" dirty="0">
                <a:latin typeface="Rockwell"/>
                <a:cs typeface="Rockwell"/>
              </a:rPr>
              <a:t>carry </a:t>
            </a:r>
            <a:r>
              <a:rPr sz="1600" b="1" spc="-5" dirty="0">
                <a:latin typeface="Rockwell"/>
                <a:cs typeface="Rockwell"/>
              </a:rPr>
              <a:t>propagates </a:t>
            </a:r>
            <a:r>
              <a:rPr sz="1600" b="1" spc="-15" dirty="0">
                <a:latin typeface="Rockwell"/>
                <a:cs typeface="Rockwell"/>
              </a:rPr>
              <a:t>when  </a:t>
            </a:r>
            <a:r>
              <a:rPr sz="1600" b="1" spc="-10" dirty="0">
                <a:latin typeface="Rockwell"/>
                <a:cs typeface="Rockwell"/>
              </a:rPr>
              <a:t>either </a:t>
            </a:r>
            <a:r>
              <a:rPr sz="1600" b="1" spc="-5" dirty="0">
                <a:latin typeface="Rockwell"/>
                <a:cs typeface="Rockwell"/>
              </a:rPr>
              <a:t>of </a:t>
            </a:r>
            <a:r>
              <a:rPr sz="1600" b="1" spc="-10" dirty="0">
                <a:latin typeface="Rockwell"/>
                <a:cs typeface="Rockwell"/>
              </a:rPr>
              <a:t>the </a:t>
            </a:r>
            <a:r>
              <a:rPr sz="1600" b="1" spc="-5" dirty="0">
                <a:latin typeface="Rockwell"/>
                <a:cs typeface="Rockwell"/>
              </a:rPr>
              <a:t>inputs or both </a:t>
            </a:r>
            <a:r>
              <a:rPr sz="1600" b="1" spc="-10" dirty="0">
                <a:latin typeface="Rockwell"/>
                <a:cs typeface="Rockwell"/>
              </a:rPr>
              <a:t>the  </a:t>
            </a:r>
            <a:r>
              <a:rPr sz="1600" b="1" spc="-5" dirty="0">
                <a:latin typeface="Rockwell"/>
                <a:cs typeface="Rockwell"/>
              </a:rPr>
              <a:t>inputs </a:t>
            </a:r>
            <a:r>
              <a:rPr sz="1600" b="1" dirty="0">
                <a:latin typeface="Rockwell"/>
                <a:cs typeface="Rockwell"/>
              </a:rPr>
              <a:t>are</a:t>
            </a:r>
            <a:r>
              <a:rPr sz="1600" b="1" spc="5" dirty="0">
                <a:latin typeface="Rockwell"/>
                <a:cs typeface="Rockwell"/>
              </a:rPr>
              <a:t> </a:t>
            </a:r>
            <a:r>
              <a:rPr sz="1600" b="1" spc="-5" dirty="0">
                <a:latin typeface="Rockwell"/>
                <a:cs typeface="Rockwell"/>
              </a:rPr>
              <a:t>1.</a:t>
            </a:r>
            <a:endParaRPr sz="1600">
              <a:latin typeface="Rockwell"/>
              <a:cs typeface="Rockwell"/>
            </a:endParaRPr>
          </a:p>
          <a:p>
            <a:pPr algn="ctr">
              <a:lnSpc>
                <a:spcPts val="2565"/>
              </a:lnSpc>
            </a:pPr>
            <a:r>
              <a:rPr sz="2400" dirty="0">
                <a:latin typeface="Cambria Math"/>
                <a:cs typeface="Cambria Math"/>
              </a:rPr>
              <a:t>𝐂</a:t>
            </a:r>
            <a:r>
              <a:rPr sz="2625" baseline="-15873" dirty="0">
                <a:latin typeface="Cambria Math"/>
                <a:cs typeface="Cambria Math"/>
              </a:rPr>
              <a:t>𝐩 </a:t>
            </a:r>
            <a:r>
              <a:rPr sz="2400" dirty="0">
                <a:latin typeface="Cambria Math"/>
                <a:cs typeface="Cambria Math"/>
              </a:rPr>
              <a:t>= 𝐀 +</a:t>
            </a:r>
            <a:r>
              <a:rPr sz="2400" spc="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𝐁</a:t>
            </a:r>
            <a:endParaRPr sz="2400">
              <a:latin typeface="Cambria Math"/>
              <a:cs typeface="Cambria Math"/>
            </a:endParaRPr>
          </a:p>
          <a:p>
            <a:pPr marR="1905" algn="ctr">
              <a:lnSpc>
                <a:spcPct val="100000"/>
              </a:lnSpc>
              <a:spcBef>
                <a:spcPts val="434"/>
              </a:spcBef>
            </a:pPr>
            <a:r>
              <a:rPr sz="3600" spc="-7" baseline="11574" dirty="0">
                <a:latin typeface="Cambria Math"/>
                <a:cs typeface="Cambria Math"/>
              </a:rPr>
              <a:t>𝐂</a:t>
            </a:r>
            <a:r>
              <a:rPr sz="1750" spc="-5" dirty="0">
                <a:latin typeface="Cambria Math"/>
                <a:cs typeface="Cambria Math"/>
              </a:rPr>
              <a:t>𝐨𝐮𝐭 </a:t>
            </a:r>
            <a:r>
              <a:rPr sz="3600" baseline="11574" dirty="0">
                <a:latin typeface="Cambria Math"/>
                <a:cs typeface="Cambria Math"/>
              </a:rPr>
              <a:t>= 𝐂</a:t>
            </a:r>
            <a:r>
              <a:rPr sz="1750" dirty="0">
                <a:latin typeface="Cambria Math"/>
                <a:cs typeface="Cambria Math"/>
              </a:rPr>
              <a:t>𝐠 </a:t>
            </a:r>
            <a:r>
              <a:rPr sz="3600" baseline="11574" dirty="0">
                <a:latin typeface="Cambria Math"/>
                <a:cs typeface="Cambria Math"/>
              </a:rPr>
              <a:t>+</a:t>
            </a:r>
            <a:r>
              <a:rPr sz="3600" spc="-52" baseline="11574" dirty="0">
                <a:latin typeface="Cambria Math"/>
                <a:cs typeface="Cambria Math"/>
              </a:rPr>
              <a:t> </a:t>
            </a:r>
            <a:r>
              <a:rPr sz="3600" spc="30" baseline="11574" dirty="0">
                <a:latin typeface="Cambria Math"/>
                <a:cs typeface="Cambria Math"/>
              </a:rPr>
              <a:t>𝐂</a:t>
            </a:r>
            <a:r>
              <a:rPr sz="1750" spc="20" dirty="0">
                <a:latin typeface="Cambria Math"/>
                <a:cs typeface="Cambria Math"/>
              </a:rPr>
              <a:t>𝐩</a:t>
            </a:r>
            <a:r>
              <a:rPr sz="3600" spc="30" baseline="11574" dirty="0">
                <a:latin typeface="Cambria Math"/>
                <a:cs typeface="Cambria Math"/>
              </a:rPr>
              <a:t>𝐂</a:t>
            </a:r>
            <a:r>
              <a:rPr sz="1750" spc="20" dirty="0">
                <a:latin typeface="Cambria Math"/>
                <a:cs typeface="Cambria Math"/>
              </a:rPr>
              <a:t>𝐢𝐧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6407" y="0"/>
            <a:ext cx="4356100" cy="6858000"/>
            <a:chOff x="7836407" y="0"/>
            <a:chExt cx="4356100" cy="6858000"/>
          </a:xfrm>
        </p:grpSpPr>
        <p:sp>
          <p:nvSpPr>
            <p:cNvPr id="3" name="object 3"/>
            <p:cNvSpPr/>
            <p:nvPr/>
          </p:nvSpPr>
          <p:spPr>
            <a:xfrm>
              <a:off x="11401043" y="6230111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1523" y="6259067"/>
              <a:ext cx="398145" cy="399415"/>
            </a:xfrm>
            <a:custGeom>
              <a:avLst/>
              <a:gdLst/>
              <a:ahLst/>
              <a:cxnLst/>
              <a:rect l="l" t="t" r="r" b="b"/>
              <a:pathLst>
                <a:path w="398145" h="399415">
                  <a:moveTo>
                    <a:pt x="0" y="199643"/>
                  </a:moveTo>
                  <a:lnTo>
                    <a:pt x="5251" y="153867"/>
                  </a:lnTo>
                  <a:lnTo>
                    <a:pt x="20211" y="111845"/>
                  </a:lnTo>
                  <a:lnTo>
                    <a:pt x="43687" y="74776"/>
                  </a:lnTo>
                  <a:lnTo>
                    <a:pt x="74484" y="43859"/>
                  </a:lnTo>
                  <a:lnTo>
                    <a:pt x="111411" y="20291"/>
                  </a:lnTo>
                  <a:lnTo>
                    <a:pt x="153275" y="5272"/>
                  </a:lnTo>
                  <a:lnTo>
                    <a:pt x="198881" y="0"/>
                  </a:lnTo>
                  <a:lnTo>
                    <a:pt x="244488" y="5272"/>
                  </a:lnTo>
                  <a:lnTo>
                    <a:pt x="286352" y="20291"/>
                  </a:lnTo>
                  <a:lnTo>
                    <a:pt x="323279" y="43859"/>
                  </a:lnTo>
                  <a:lnTo>
                    <a:pt x="354076" y="74776"/>
                  </a:lnTo>
                  <a:lnTo>
                    <a:pt x="377552" y="111845"/>
                  </a:lnTo>
                  <a:lnTo>
                    <a:pt x="392512" y="153867"/>
                  </a:lnTo>
                  <a:lnTo>
                    <a:pt x="397764" y="199643"/>
                  </a:lnTo>
                  <a:lnTo>
                    <a:pt x="392512" y="245420"/>
                  </a:lnTo>
                  <a:lnTo>
                    <a:pt x="377552" y="287442"/>
                  </a:lnTo>
                  <a:lnTo>
                    <a:pt x="354076" y="324511"/>
                  </a:lnTo>
                  <a:lnTo>
                    <a:pt x="323279" y="355428"/>
                  </a:lnTo>
                  <a:lnTo>
                    <a:pt x="286352" y="378996"/>
                  </a:lnTo>
                  <a:lnTo>
                    <a:pt x="244488" y="394015"/>
                  </a:lnTo>
                  <a:lnTo>
                    <a:pt x="198881" y="399287"/>
                  </a:lnTo>
                  <a:lnTo>
                    <a:pt x="153275" y="394015"/>
                  </a:lnTo>
                  <a:lnTo>
                    <a:pt x="111411" y="378996"/>
                  </a:lnTo>
                  <a:lnTo>
                    <a:pt x="74484" y="355428"/>
                  </a:lnTo>
                  <a:lnTo>
                    <a:pt x="43687" y="324511"/>
                  </a:lnTo>
                  <a:lnTo>
                    <a:pt x="20211" y="287442"/>
                  </a:lnTo>
                  <a:lnTo>
                    <a:pt x="5251" y="245420"/>
                  </a:lnTo>
                  <a:lnTo>
                    <a:pt x="0" y="19964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36407" y="0"/>
              <a:ext cx="435559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9946" y="1711523"/>
            <a:ext cx="7380950" cy="3424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59877" y="2120010"/>
            <a:ext cx="3538854" cy="22758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900" marR="78740" algn="just">
              <a:lnSpc>
                <a:spcPct val="90000"/>
              </a:lnSpc>
              <a:spcBef>
                <a:spcPts val="315"/>
              </a:spcBef>
            </a:pPr>
            <a:r>
              <a:rPr sz="1800" b="1" dirty="0">
                <a:latin typeface="Rockwell"/>
                <a:cs typeface="Rockwell"/>
              </a:rPr>
              <a:t>The </a:t>
            </a:r>
            <a:r>
              <a:rPr sz="1800" b="1" spc="25" dirty="0">
                <a:latin typeface="Rockwell"/>
                <a:cs typeface="Rockwell"/>
              </a:rPr>
              <a:t>carry </a:t>
            </a:r>
            <a:r>
              <a:rPr sz="1800" b="1" spc="-5" dirty="0">
                <a:latin typeface="Rockwell"/>
                <a:cs typeface="Rockwell"/>
              </a:rPr>
              <a:t>output is  dependent </a:t>
            </a:r>
            <a:r>
              <a:rPr sz="1800" b="1" dirty="0">
                <a:latin typeface="Rockwell"/>
                <a:cs typeface="Rockwell"/>
              </a:rPr>
              <a:t>on the </a:t>
            </a:r>
            <a:r>
              <a:rPr sz="1800" b="1" spc="-10" dirty="0">
                <a:latin typeface="Rockwell"/>
                <a:cs typeface="Rockwell"/>
              </a:rPr>
              <a:t>generated  </a:t>
            </a:r>
            <a:r>
              <a:rPr sz="1800" b="1" spc="-20" dirty="0">
                <a:latin typeface="Rockwell"/>
                <a:cs typeface="Rockwell"/>
              </a:rPr>
              <a:t>carry, </a:t>
            </a:r>
            <a:r>
              <a:rPr sz="1800" b="1" dirty="0">
                <a:latin typeface="Rockwell"/>
                <a:cs typeface="Rockwell"/>
              </a:rPr>
              <a:t>propagation </a:t>
            </a:r>
            <a:r>
              <a:rPr sz="1800" b="1" spc="30" dirty="0">
                <a:latin typeface="Rockwell"/>
                <a:cs typeface="Rockwell"/>
              </a:rPr>
              <a:t>carry </a:t>
            </a:r>
            <a:r>
              <a:rPr sz="1800" b="1" spc="-5" dirty="0">
                <a:latin typeface="Rockwell"/>
                <a:cs typeface="Rockwell"/>
              </a:rPr>
              <a:t>and  </a:t>
            </a:r>
            <a:r>
              <a:rPr sz="1800" b="1" spc="30" dirty="0">
                <a:latin typeface="Rockwell"/>
                <a:cs typeface="Rockwell"/>
              </a:rPr>
              <a:t>carry </a:t>
            </a:r>
            <a:r>
              <a:rPr sz="1800" b="1" dirty="0">
                <a:latin typeface="Rockwell"/>
                <a:cs typeface="Rockwell"/>
              </a:rPr>
              <a:t>input(C</a:t>
            </a:r>
            <a:r>
              <a:rPr sz="1800" b="1" baseline="-20833" dirty="0">
                <a:latin typeface="Rockwell"/>
                <a:cs typeface="Rockwell"/>
              </a:rPr>
              <a:t>IN</a:t>
            </a:r>
            <a:r>
              <a:rPr sz="1800" b="1" dirty="0">
                <a:latin typeface="Rockwell"/>
                <a:cs typeface="Rockwell"/>
              </a:rPr>
              <a:t>). The </a:t>
            </a:r>
            <a:r>
              <a:rPr sz="1800" b="1" spc="25" dirty="0">
                <a:latin typeface="Rockwell"/>
                <a:cs typeface="Rockwell"/>
              </a:rPr>
              <a:t>carry  </a:t>
            </a:r>
            <a:r>
              <a:rPr sz="1800" b="1" spc="-10" dirty="0">
                <a:latin typeface="Rockwell"/>
                <a:cs typeface="Rockwell"/>
              </a:rPr>
              <a:t>generation </a:t>
            </a:r>
            <a:r>
              <a:rPr sz="1800" b="1" spc="-5" dirty="0">
                <a:latin typeface="Rockwell"/>
                <a:cs typeface="Rockwell"/>
              </a:rPr>
              <a:t>and </a:t>
            </a:r>
            <a:r>
              <a:rPr sz="1800" b="1" spc="30" dirty="0">
                <a:latin typeface="Rockwell"/>
                <a:cs typeface="Rockwell"/>
              </a:rPr>
              <a:t>carry  </a:t>
            </a:r>
            <a:r>
              <a:rPr sz="1800" b="1" dirty="0">
                <a:latin typeface="Rockwell"/>
                <a:cs typeface="Rockwell"/>
              </a:rPr>
              <a:t>propagation for </a:t>
            </a:r>
            <a:r>
              <a:rPr sz="1800" b="1" spc="-5" dirty="0">
                <a:latin typeface="Rockwell"/>
                <a:cs typeface="Rockwell"/>
              </a:rPr>
              <a:t>each </a:t>
            </a:r>
            <a:r>
              <a:rPr sz="1800" b="1" spc="-10" dirty="0">
                <a:latin typeface="Rockwell"/>
                <a:cs typeface="Rockwell"/>
              </a:rPr>
              <a:t>stage  </a:t>
            </a:r>
            <a:r>
              <a:rPr sz="1800" b="1" spc="-5" dirty="0">
                <a:latin typeface="Rockwell"/>
                <a:cs typeface="Rockwell"/>
              </a:rPr>
              <a:t>are immediately </a:t>
            </a:r>
            <a:r>
              <a:rPr sz="1800" b="1" spc="-15" dirty="0">
                <a:latin typeface="Rockwell"/>
                <a:cs typeface="Rockwell"/>
              </a:rPr>
              <a:t>available </a:t>
            </a:r>
            <a:r>
              <a:rPr sz="1800" b="1" spc="-10" dirty="0">
                <a:latin typeface="Rockwell"/>
                <a:cs typeface="Rockwell"/>
              </a:rPr>
              <a:t>as  </a:t>
            </a:r>
            <a:r>
              <a:rPr sz="1800" b="1" spc="-5" dirty="0">
                <a:latin typeface="Rockwell"/>
                <a:cs typeface="Rockwell"/>
              </a:rPr>
              <a:t>soon as </a:t>
            </a:r>
            <a:r>
              <a:rPr sz="1800" b="1" dirty="0">
                <a:latin typeface="Rockwell"/>
                <a:cs typeface="Rockwell"/>
              </a:rPr>
              <a:t>the inputs </a:t>
            </a:r>
            <a:r>
              <a:rPr sz="1800" b="1" spc="-10" dirty="0">
                <a:latin typeface="Rockwell"/>
                <a:cs typeface="Rockwell"/>
              </a:rPr>
              <a:t>are  </a:t>
            </a:r>
            <a:r>
              <a:rPr sz="1800" b="1" spc="-20" dirty="0">
                <a:latin typeface="Rockwell"/>
                <a:cs typeface="Rockwell"/>
              </a:rPr>
              <a:t>available.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166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</dc:title>
  <dc:creator>Tawsif Ibne Alam</dc:creator>
  <cp:lastModifiedBy>Teacher</cp:lastModifiedBy>
  <cp:revision>14</cp:revision>
  <dcterms:created xsi:type="dcterms:W3CDTF">2020-06-11T07:31:12Z</dcterms:created>
  <dcterms:modified xsi:type="dcterms:W3CDTF">2020-08-07T07:24:49Z</dcterms:modified>
</cp:coreProperties>
</file>