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F6CB-7BB1-48B2-BB2D-8F8CE6700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9F744-9E7E-47FB-8635-BD34145CF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C66EF-17EF-4269-8462-9C50AB88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54CC9-36CB-4044-993C-077EC5EB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462C-FA0E-42E9-869B-2B3B371C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9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BD0-DBEF-479B-85E5-E6EA8810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31E6E-6791-4887-B25F-23FDAC6D0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C234-85A5-4C68-ACC5-6BCBFE15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22D8-BB35-432C-B70E-00F4B339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06A75-B2E5-4D5B-A2F6-F84B45EE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CA98A-D4E4-4F06-897A-76309E2AF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FCDE7-ACF3-47BF-8BE3-ABFE58241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9E772-1417-4081-902C-940EEDA4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B6FED-C7DA-43EB-BC44-DC231309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64B7-71AB-494C-97EF-B6C44D59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0F48-9692-4FA1-AAEA-61FC6814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F786-0958-4C98-813D-859423EE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A5BD6-70DE-4B77-BAE3-0ADCE2F0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1706-AC7F-43B9-A503-373F032E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8C4B5-5703-419A-A880-F5E8FE35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1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2B6E-3422-4212-ACAC-482E4466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BAB4B-88DC-4A5C-8E10-71BFCF8F3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F7374-BAED-4018-BDCC-F4BB22AF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A916-1E5E-4928-A62C-7D336E2F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23D0A-E807-4995-8E9F-4079D76D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1B3A-1EDF-4200-B984-F64DC1B8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4C0-EEF7-419C-8DB2-16868E5C1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9D922-4CB8-4ECB-8788-4C7FBC5C7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CBBA7-2963-420F-9D4F-CDEC9E33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A28F-1D26-4A35-B2DA-D4A9A584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11FA4-FBE8-492F-AFFA-09CAEE07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7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F724-0F8F-4CE6-B88B-4CD75D16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10C88-C5A1-4AB4-87CB-2A65BF374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C82F9-AB6C-4BD6-BA79-EE938E532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5A895-DCF0-44E2-9E1D-86791D624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FB9C6-DADB-4731-9FE7-C0883A585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FC422-E912-4FEB-AAFC-CC873237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863D8-7470-4D6D-8B93-94FEA1CB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C2D9A-A622-4446-AE70-B6DCEE65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1062-B4BF-4D49-AF41-1B464B11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2E254-F5AE-4590-9EB1-072D7769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12AE1-B201-4477-830C-BD26BDDD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E0483-5005-4859-B11D-B4F57245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24726-08D6-4D5C-8084-91DD32AC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5929C-12FC-4CD2-BAB8-6F5917C4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9260B-176A-4D28-8B82-92794FE9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411B-6CB4-49F5-BED6-5E9FF355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6422A-E81B-4957-A16F-1CBC33B1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D6F90-788B-4536-854B-C23B2E7F6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D5D13-3BA4-479A-B954-BA47C5E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8A7A3-05E7-44B9-B8A6-A03140D8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AE078-5BB1-4AA4-8E0A-7500E17D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7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ABBE-98E2-427A-86FE-3242A4FD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4B4D5-9869-4381-A818-934239816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D31BE-2533-4793-A05E-8AD1DEDF0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3E14A-C7BF-4DC5-87E4-EAE82F25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9F954-A273-45D5-B546-3FC3E0DE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D766E-EBC3-4010-BB3A-9988D9DC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3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A4ED3-0001-46E4-90C1-93DDFEC4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A89C9-CD22-40E2-AC27-2378237DC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FB6C9-0516-4C9E-8438-84ADC412B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0A7A-601D-4433-9858-16355725056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212C3-75D4-4671-94C9-EE0D10A03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CF52-064D-4F40-981B-1B402FD39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2B0A532-5DF3-415C-AF9E-C7983D1071C7}"/>
              </a:ext>
            </a:extLst>
          </p:cNvPr>
          <p:cNvSpPr txBox="1"/>
          <p:nvPr/>
        </p:nvSpPr>
        <p:spPr>
          <a:xfrm>
            <a:off x="739468" y="321358"/>
            <a:ext cx="10597126" cy="50536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The </a:t>
            </a:r>
            <a:r>
              <a:rPr sz="2800" b="1" dirty="0">
                <a:latin typeface="Times New Roman"/>
                <a:cs typeface="Times New Roman"/>
              </a:rPr>
              <a:t>Digital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Comparator</a:t>
            </a: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1415"/>
              </a:spcBef>
            </a:pPr>
            <a:r>
              <a:rPr spc="-5" dirty="0">
                <a:latin typeface="Times New Roman"/>
                <a:cs typeface="Times New Roman"/>
              </a:rPr>
              <a:t>Another common and </a:t>
            </a:r>
            <a:r>
              <a:rPr spc="5" dirty="0">
                <a:latin typeface="Times New Roman"/>
                <a:cs typeface="Times New Roman"/>
              </a:rPr>
              <a:t>very </a:t>
            </a:r>
            <a:r>
              <a:rPr dirty="0">
                <a:latin typeface="Times New Roman"/>
                <a:cs typeface="Times New Roman"/>
              </a:rPr>
              <a:t>useful </a:t>
            </a:r>
            <a:r>
              <a:rPr spc="-5" dirty="0">
                <a:latin typeface="Times New Roman"/>
                <a:cs typeface="Times New Roman"/>
              </a:rPr>
              <a:t>combinational logic circuit is </a:t>
            </a:r>
            <a:r>
              <a:rPr dirty="0">
                <a:latin typeface="Times New Roman"/>
                <a:cs typeface="Times New Roman"/>
              </a:rPr>
              <a:t>that of the </a:t>
            </a:r>
            <a:r>
              <a:rPr b="1" dirty="0">
                <a:latin typeface="Times New Roman"/>
                <a:cs typeface="Times New Roman"/>
              </a:rPr>
              <a:t>Digital </a:t>
            </a:r>
            <a:r>
              <a:rPr b="1" spc="-5" dirty="0">
                <a:latin typeface="Times New Roman"/>
                <a:cs typeface="Times New Roman"/>
              </a:rPr>
              <a:t>Comparator </a:t>
            </a:r>
            <a:r>
              <a:rPr spc="-5" dirty="0">
                <a:latin typeface="Times New Roman"/>
                <a:cs typeface="Times New Roman"/>
              </a:rPr>
              <a:t>circuit.  Digital </a:t>
            </a:r>
            <a:r>
              <a:rPr spc="5" dirty="0">
                <a:latin typeface="Times New Roman"/>
                <a:cs typeface="Times New Roman"/>
              </a:rPr>
              <a:t>or </a:t>
            </a:r>
            <a:r>
              <a:rPr dirty="0">
                <a:latin typeface="Times New Roman"/>
                <a:cs typeface="Times New Roman"/>
              </a:rPr>
              <a:t>Binary </a:t>
            </a:r>
            <a:r>
              <a:rPr spc="-5" dirty="0">
                <a:latin typeface="Times New Roman"/>
                <a:cs typeface="Times New Roman"/>
              </a:rPr>
              <a:t>Comparators </a:t>
            </a:r>
            <a:r>
              <a:rPr dirty="0">
                <a:latin typeface="Times New Roman"/>
                <a:cs typeface="Times New Roman"/>
              </a:rPr>
              <a:t>are made up from </a:t>
            </a:r>
            <a:r>
              <a:rPr spc="-5" dirty="0">
                <a:latin typeface="Times New Roman"/>
                <a:cs typeface="Times New Roman"/>
              </a:rPr>
              <a:t>standard AND, NOR and NOT gates </a:t>
            </a:r>
            <a:r>
              <a:rPr dirty="0">
                <a:latin typeface="Times New Roman"/>
                <a:cs typeface="Times New Roman"/>
              </a:rPr>
              <a:t>that </a:t>
            </a:r>
            <a:r>
              <a:rPr spc="-5" dirty="0">
                <a:latin typeface="Times New Roman"/>
                <a:cs typeface="Times New Roman"/>
              </a:rPr>
              <a:t>compare </a:t>
            </a:r>
            <a:r>
              <a:rPr dirty="0">
                <a:latin typeface="Times New Roman"/>
                <a:cs typeface="Times New Roman"/>
              </a:rPr>
              <a:t>the  </a:t>
            </a:r>
            <a:r>
              <a:rPr spc="-5" dirty="0">
                <a:latin typeface="Times New Roman"/>
                <a:cs typeface="Times New Roman"/>
              </a:rPr>
              <a:t>digital signals present at </a:t>
            </a:r>
            <a:r>
              <a:rPr dirty="0">
                <a:latin typeface="Times New Roman"/>
                <a:cs typeface="Times New Roman"/>
              </a:rPr>
              <a:t>their input </a:t>
            </a:r>
            <a:r>
              <a:rPr spc="-5" dirty="0">
                <a:latin typeface="Times New Roman"/>
                <a:cs typeface="Times New Roman"/>
              </a:rPr>
              <a:t>terminals and produce an </a:t>
            </a:r>
            <a:r>
              <a:rPr dirty="0">
                <a:latin typeface="Times New Roman"/>
                <a:cs typeface="Times New Roman"/>
              </a:rPr>
              <a:t>output depending upon the </a:t>
            </a:r>
            <a:r>
              <a:rPr spc="-5" dirty="0">
                <a:latin typeface="Times New Roman"/>
                <a:cs typeface="Times New Roman"/>
              </a:rPr>
              <a:t>condition </a:t>
            </a:r>
            <a:r>
              <a:rPr dirty="0">
                <a:latin typeface="Times New Roman"/>
                <a:cs typeface="Times New Roman"/>
              </a:rPr>
              <a:t>of those  inputs.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</a:pPr>
            <a:r>
              <a:rPr spc="-5" dirty="0">
                <a:latin typeface="Times New Roman"/>
                <a:cs typeface="Times New Roman"/>
              </a:rPr>
              <a:t>For example, </a:t>
            </a:r>
            <a:r>
              <a:rPr dirty="0">
                <a:latin typeface="Times New Roman"/>
                <a:cs typeface="Times New Roman"/>
              </a:rPr>
              <a:t>along with </a:t>
            </a:r>
            <a:r>
              <a:rPr spc="-5" dirty="0">
                <a:latin typeface="Times New Roman"/>
                <a:cs typeface="Times New Roman"/>
              </a:rPr>
              <a:t>being able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add and subtract </a:t>
            </a:r>
            <a:r>
              <a:rPr dirty="0">
                <a:latin typeface="Times New Roman"/>
                <a:cs typeface="Times New Roman"/>
              </a:rPr>
              <a:t>binary </a:t>
            </a:r>
            <a:r>
              <a:rPr spc="-5" dirty="0">
                <a:latin typeface="Times New Roman"/>
                <a:cs typeface="Times New Roman"/>
              </a:rPr>
              <a:t>numbers </a:t>
            </a:r>
            <a:r>
              <a:rPr dirty="0">
                <a:latin typeface="Times New Roman"/>
                <a:cs typeface="Times New Roman"/>
              </a:rPr>
              <a:t>we need to </a:t>
            </a:r>
            <a:r>
              <a:rPr spc="5" dirty="0">
                <a:latin typeface="Times New Roman"/>
                <a:cs typeface="Times New Roman"/>
              </a:rPr>
              <a:t>be </a:t>
            </a:r>
            <a:r>
              <a:rPr dirty="0">
                <a:latin typeface="Times New Roman"/>
                <a:cs typeface="Times New Roman"/>
              </a:rPr>
              <a:t>able to </a:t>
            </a:r>
            <a:r>
              <a:rPr spc="-5" dirty="0">
                <a:latin typeface="Times New Roman"/>
                <a:cs typeface="Times New Roman"/>
              </a:rPr>
              <a:t>compare </a:t>
            </a:r>
            <a:r>
              <a:rPr dirty="0">
                <a:latin typeface="Times New Roman"/>
                <a:cs typeface="Times New Roman"/>
              </a:rPr>
              <a:t>them  </a:t>
            </a:r>
            <a:r>
              <a:rPr spc="-5" dirty="0">
                <a:latin typeface="Times New Roman"/>
                <a:cs typeface="Times New Roman"/>
              </a:rPr>
              <a:t>and determine </a:t>
            </a:r>
            <a:r>
              <a:rPr dirty="0">
                <a:latin typeface="Times New Roman"/>
                <a:cs typeface="Times New Roman"/>
              </a:rPr>
              <a:t>whether the </a:t>
            </a:r>
            <a:r>
              <a:rPr spc="-5" dirty="0">
                <a:latin typeface="Times New Roman"/>
                <a:cs typeface="Times New Roman"/>
              </a:rPr>
              <a:t>value </a:t>
            </a:r>
            <a:r>
              <a:rPr dirty="0">
                <a:latin typeface="Times New Roman"/>
                <a:cs typeface="Times New Roman"/>
              </a:rPr>
              <a:t>of input </a:t>
            </a:r>
            <a:r>
              <a:rPr spc="-5" dirty="0">
                <a:latin typeface="Times New Roman"/>
                <a:cs typeface="Times New Roman"/>
              </a:rPr>
              <a:t>A is greater </a:t>
            </a:r>
            <a:r>
              <a:rPr dirty="0">
                <a:latin typeface="Times New Roman"/>
                <a:cs typeface="Times New Roman"/>
              </a:rPr>
              <a:t>than, smaller than or </a:t>
            </a:r>
            <a:r>
              <a:rPr spc="-5" dirty="0">
                <a:latin typeface="Times New Roman"/>
                <a:cs typeface="Times New Roman"/>
              </a:rPr>
              <a:t>equal </a:t>
            </a:r>
            <a:r>
              <a:rPr dirty="0">
                <a:latin typeface="Times New Roman"/>
                <a:cs typeface="Times New Roman"/>
              </a:rPr>
              <a:t>to the </a:t>
            </a:r>
            <a:r>
              <a:rPr spc="-5" dirty="0">
                <a:latin typeface="Times New Roman"/>
                <a:cs typeface="Times New Roman"/>
              </a:rPr>
              <a:t>value at </a:t>
            </a:r>
            <a:r>
              <a:rPr dirty="0">
                <a:latin typeface="Times New Roman"/>
                <a:cs typeface="Times New Roman"/>
              </a:rPr>
              <a:t>input B </a:t>
            </a:r>
            <a:r>
              <a:rPr spc="-5" dirty="0">
                <a:latin typeface="Times New Roman"/>
                <a:cs typeface="Times New Roman"/>
              </a:rPr>
              <a:t>etc. 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digital comparator accomplishes </a:t>
            </a:r>
            <a:r>
              <a:rPr dirty="0">
                <a:latin typeface="Times New Roman"/>
                <a:cs typeface="Times New Roman"/>
              </a:rPr>
              <a:t>this using </a:t>
            </a:r>
            <a:r>
              <a:rPr spc="-5" dirty="0">
                <a:latin typeface="Times New Roman"/>
                <a:cs typeface="Times New Roman"/>
              </a:rPr>
              <a:t>several logic gates </a:t>
            </a:r>
            <a:r>
              <a:rPr dirty="0">
                <a:latin typeface="Times New Roman"/>
                <a:cs typeface="Times New Roman"/>
              </a:rPr>
              <a:t>that </a:t>
            </a:r>
            <a:r>
              <a:rPr spc="-5" dirty="0">
                <a:latin typeface="Times New Roman"/>
                <a:cs typeface="Times New Roman"/>
              </a:rPr>
              <a:t>operate </a:t>
            </a:r>
            <a:r>
              <a:rPr dirty="0">
                <a:latin typeface="Times New Roman"/>
                <a:cs typeface="Times New Roman"/>
              </a:rPr>
              <a:t>on the </a:t>
            </a:r>
            <a:r>
              <a:rPr spc="-5" dirty="0">
                <a:latin typeface="Times New Roman"/>
                <a:cs typeface="Times New Roman"/>
              </a:rPr>
              <a:t>principles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Boolean 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Algebra</a:t>
            </a:r>
            <a:r>
              <a:rPr spc="-5" dirty="0">
                <a:latin typeface="Times New Roman"/>
                <a:cs typeface="Times New Roman"/>
              </a:rPr>
              <a:t>. </a:t>
            </a:r>
            <a:r>
              <a:rPr dirty="0">
                <a:latin typeface="Times New Roman"/>
                <a:cs typeface="Times New Roman"/>
              </a:rPr>
              <a:t>There </a:t>
            </a:r>
            <a:r>
              <a:rPr spc="-5" dirty="0">
                <a:latin typeface="Times New Roman"/>
                <a:cs typeface="Times New Roman"/>
              </a:rPr>
              <a:t>are two </a:t>
            </a:r>
            <a:r>
              <a:rPr dirty="0">
                <a:latin typeface="Times New Roman"/>
                <a:cs typeface="Times New Roman"/>
              </a:rPr>
              <a:t>main </a:t>
            </a:r>
            <a:r>
              <a:rPr spc="-5" dirty="0">
                <a:latin typeface="Times New Roman"/>
                <a:cs typeface="Times New Roman"/>
              </a:rPr>
              <a:t>types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Digital Comparator available and </a:t>
            </a:r>
            <a:r>
              <a:rPr dirty="0">
                <a:latin typeface="Times New Roman"/>
                <a:cs typeface="Times New Roman"/>
              </a:rPr>
              <a:t>these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are.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Times New Roman"/>
              <a:cs typeface="Times New Roman"/>
            </a:endParaRPr>
          </a:p>
          <a:p>
            <a:pPr marL="469900" marR="7620">
              <a:lnSpc>
                <a:spcPts val="1380"/>
              </a:lnSpc>
              <a:buFont typeface="Times New Roman"/>
              <a:buAutoNum type="arabicPeriod"/>
              <a:tabLst>
                <a:tab pos="636905" algn="l"/>
              </a:tabLst>
            </a:pPr>
            <a:r>
              <a:rPr b="1" spc="-5" dirty="0">
                <a:latin typeface="Times New Roman"/>
                <a:cs typeface="Times New Roman"/>
              </a:rPr>
              <a:t>Identity Comparator </a:t>
            </a:r>
            <a:r>
              <a:rPr dirty="0">
                <a:latin typeface="Times New Roman"/>
                <a:cs typeface="Times New Roman"/>
              </a:rPr>
              <a:t>– </a:t>
            </a:r>
            <a:r>
              <a:rPr spc="-5" dirty="0">
                <a:latin typeface="Times New Roman"/>
                <a:cs typeface="Times New Roman"/>
              </a:rPr>
              <a:t>an </a:t>
            </a:r>
            <a:r>
              <a:rPr i="1" spc="-5" dirty="0">
                <a:latin typeface="Times New Roman"/>
                <a:cs typeface="Times New Roman"/>
              </a:rPr>
              <a:t>Identity Comparator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5" dirty="0">
                <a:latin typeface="Times New Roman"/>
                <a:cs typeface="Times New Roman"/>
              </a:rPr>
              <a:t>digital comparator </a:t>
            </a:r>
            <a:r>
              <a:rPr dirty="0">
                <a:latin typeface="Times New Roman"/>
                <a:cs typeface="Times New Roman"/>
              </a:rPr>
              <a:t>that </a:t>
            </a:r>
            <a:r>
              <a:rPr spc="-5" dirty="0">
                <a:latin typeface="Times New Roman"/>
                <a:cs typeface="Times New Roman"/>
              </a:rPr>
              <a:t>has </a:t>
            </a:r>
            <a:r>
              <a:rPr dirty="0">
                <a:latin typeface="Times New Roman"/>
                <a:cs typeface="Times New Roman"/>
              </a:rPr>
              <a:t>only one output  </a:t>
            </a:r>
            <a:r>
              <a:rPr spc="-5" dirty="0">
                <a:latin typeface="Times New Roman"/>
                <a:cs typeface="Times New Roman"/>
              </a:rPr>
              <a:t>terminal </a:t>
            </a:r>
            <a:r>
              <a:rPr dirty="0">
                <a:latin typeface="Times New Roman"/>
                <a:cs typeface="Times New Roman"/>
              </a:rPr>
              <a:t>for </a:t>
            </a:r>
            <a:r>
              <a:rPr spc="-5" dirty="0">
                <a:latin typeface="Times New Roman"/>
                <a:cs typeface="Times New Roman"/>
              </a:rPr>
              <a:t>when </a:t>
            </a:r>
            <a:r>
              <a:rPr dirty="0">
                <a:latin typeface="Times New Roman"/>
                <a:cs typeface="Times New Roman"/>
              </a:rPr>
              <a:t>A = B </a:t>
            </a:r>
            <a:r>
              <a:rPr spc="-5" dirty="0">
                <a:latin typeface="Times New Roman"/>
                <a:cs typeface="Times New Roman"/>
              </a:rPr>
              <a:t>either “HIGH” </a:t>
            </a:r>
            <a:r>
              <a:rPr dirty="0">
                <a:latin typeface="Times New Roman"/>
                <a:cs typeface="Times New Roman"/>
              </a:rPr>
              <a:t>A = B = 1 or </a:t>
            </a:r>
            <a:r>
              <a:rPr spc="-5" dirty="0">
                <a:latin typeface="Times New Roman"/>
                <a:cs typeface="Times New Roman"/>
              </a:rPr>
              <a:t>“LOW” A </a:t>
            </a:r>
            <a:r>
              <a:rPr dirty="0">
                <a:latin typeface="Times New Roman"/>
                <a:cs typeface="Times New Roman"/>
              </a:rPr>
              <a:t>= B 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0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dirty="0">
              <a:latin typeface="Times New Roman"/>
              <a:cs typeface="Times New Roman"/>
            </a:endParaRPr>
          </a:p>
          <a:p>
            <a:pPr marL="469900" marR="5715">
              <a:lnSpc>
                <a:spcPts val="1380"/>
              </a:lnSpc>
              <a:buFont typeface="Times New Roman"/>
              <a:buAutoNum type="arabicPeriod"/>
              <a:tabLst>
                <a:tab pos="626110" algn="l"/>
              </a:tabLst>
            </a:pPr>
            <a:r>
              <a:rPr b="1" spc="-5" dirty="0">
                <a:latin typeface="Times New Roman"/>
                <a:cs typeface="Times New Roman"/>
              </a:rPr>
              <a:t>Magnitude Comparator </a:t>
            </a:r>
            <a:r>
              <a:rPr dirty="0">
                <a:latin typeface="Times New Roman"/>
                <a:cs typeface="Times New Roman"/>
              </a:rPr>
              <a:t>– a </a:t>
            </a:r>
            <a:r>
              <a:rPr i="1" spc="-5" dirty="0">
                <a:latin typeface="Times New Roman"/>
                <a:cs typeface="Times New Roman"/>
              </a:rPr>
              <a:t>Magnitude </a:t>
            </a:r>
            <a:r>
              <a:rPr i="1" dirty="0">
                <a:latin typeface="Times New Roman"/>
                <a:cs typeface="Times New Roman"/>
              </a:rPr>
              <a:t>Comparator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5" dirty="0">
                <a:latin typeface="Times New Roman"/>
                <a:cs typeface="Times New Roman"/>
              </a:rPr>
              <a:t>type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digital comparator </a:t>
            </a:r>
            <a:r>
              <a:rPr dirty="0">
                <a:latin typeface="Times New Roman"/>
                <a:cs typeface="Times New Roman"/>
              </a:rPr>
              <a:t>that </a:t>
            </a:r>
            <a:r>
              <a:rPr spc="-5" dirty="0">
                <a:latin typeface="Times New Roman"/>
                <a:cs typeface="Times New Roman"/>
              </a:rPr>
              <a:t>has </a:t>
            </a:r>
            <a:r>
              <a:rPr dirty="0">
                <a:latin typeface="Times New Roman"/>
                <a:cs typeface="Times New Roman"/>
              </a:rPr>
              <a:t>three  output </a:t>
            </a:r>
            <a:r>
              <a:rPr spc="-5" dirty="0">
                <a:latin typeface="Times New Roman"/>
                <a:cs typeface="Times New Roman"/>
              </a:rPr>
              <a:t>terminals, </a:t>
            </a:r>
            <a:r>
              <a:rPr dirty="0">
                <a:latin typeface="Times New Roman"/>
                <a:cs typeface="Times New Roman"/>
              </a:rPr>
              <a:t>one </a:t>
            </a:r>
            <a:r>
              <a:rPr spc="-5" dirty="0">
                <a:latin typeface="Times New Roman"/>
                <a:cs typeface="Times New Roman"/>
              </a:rPr>
              <a:t>each </a:t>
            </a:r>
            <a:r>
              <a:rPr dirty="0">
                <a:latin typeface="Times New Roman"/>
                <a:cs typeface="Times New Roman"/>
              </a:rPr>
              <a:t>for </a:t>
            </a:r>
            <a:r>
              <a:rPr spc="-5" dirty="0">
                <a:latin typeface="Times New Roman"/>
                <a:cs typeface="Times New Roman"/>
              </a:rPr>
              <a:t>equality, </a:t>
            </a:r>
            <a:r>
              <a:rPr b="1" spc="-5" dirty="0">
                <a:latin typeface="Times New Roman"/>
                <a:cs typeface="Times New Roman"/>
              </a:rPr>
              <a:t>A </a:t>
            </a:r>
            <a:r>
              <a:rPr b="1" dirty="0">
                <a:latin typeface="Times New Roman"/>
                <a:cs typeface="Times New Roman"/>
              </a:rPr>
              <a:t>= B </a:t>
            </a:r>
            <a:r>
              <a:rPr spc="-5" dirty="0">
                <a:latin typeface="Times New Roman"/>
                <a:cs typeface="Times New Roman"/>
              </a:rPr>
              <a:t>greater </a:t>
            </a:r>
            <a:r>
              <a:rPr dirty="0">
                <a:latin typeface="Times New Roman"/>
                <a:cs typeface="Times New Roman"/>
              </a:rPr>
              <a:t>than, </a:t>
            </a:r>
            <a:r>
              <a:rPr b="1" spc="-5" dirty="0">
                <a:latin typeface="Times New Roman"/>
                <a:cs typeface="Times New Roman"/>
              </a:rPr>
              <a:t>A </a:t>
            </a:r>
            <a:r>
              <a:rPr b="1" dirty="0">
                <a:latin typeface="Times New Roman"/>
                <a:cs typeface="Times New Roman"/>
              </a:rPr>
              <a:t>&gt; B </a:t>
            </a:r>
            <a:r>
              <a:rPr spc="-5" dirty="0">
                <a:latin typeface="Times New Roman"/>
                <a:cs typeface="Times New Roman"/>
              </a:rPr>
              <a:t>and </a:t>
            </a:r>
            <a:r>
              <a:rPr dirty="0">
                <a:latin typeface="Times New Roman"/>
                <a:cs typeface="Times New Roman"/>
              </a:rPr>
              <a:t>less </a:t>
            </a:r>
            <a:r>
              <a:rPr spc="-5" dirty="0">
                <a:latin typeface="Times New Roman"/>
                <a:cs typeface="Times New Roman"/>
              </a:rPr>
              <a:t>than </a:t>
            </a:r>
            <a:r>
              <a:rPr b="1" spc="-5" dirty="0">
                <a:latin typeface="Times New Roman"/>
                <a:cs typeface="Times New Roman"/>
              </a:rPr>
              <a:t>A </a:t>
            </a:r>
            <a:r>
              <a:rPr b="1" dirty="0">
                <a:latin typeface="Times New Roman"/>
                <a:cs typeface="Times New Roman"/>
              </a:rPr>
              <a:t>&lt;</a:t>
            </a:r>
            <a:r>
              <a:rPr b="1" spc="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B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</a:pP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purpose </a:t>
            </a:r>
            <a:r>
              <a:rPr dirty="0">
                <a:latin typeface="Times New Roman"/>
                <a:cs typeface="Times New Roman"/>
              </a:rPr>
              <a:t>of a </a:t>
            </a:r>
            <a:r>
              <a:rPr b="1" dirty="0">
                <a:latin typeface="Times New Roman"/>
                <a:cs typeface="Times New Roman"/>
              </a:rPr>
              <a:t>Digital </a:t>
            </a:r>
            <a:r>
              <a:rPr b="1" spc="-5" dirty="0">
                <a:latin typeface="Times New Roman"/>
                <a:cs typeface="Times New Roman"/>
              </a:rPr>
              <a:t>Comparator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compare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5" dirty="0">
                <a:latin typeface="Times New Roman"/>
                <a:cs typeface="Times New Roman"/>
              </a:rPr>
              <a:t>set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variables </a:t>
            </a:r>
            <a:r>
              <a:rPr dirty="0">
                <a:latin typeface="Times New Roman"/>
                <a:cs typeface="Times New Roman"/>
              </a:rPr>
              <a:t>or unknown </a:t>
            </a:r>
            <a:r>
              <a:rPr spc="-5" dirty="0">
                <a:latin typeface="Times New Roman"/>
                <a:cs typeface="Times New Roman"/>
              </a:rPr>
              <a:t>numbers, </a:t>
            </a:r>
            <a:r>
              <a:rPr dirty="0">
                <a:latin typeface="Times New Roman"/>
                <a:cs typeface="Times New Roman"/>
              </a:rPr>
              <a:t>for example </a:t>
            </a:r>
            <a:r>
              <a:rPr spc="-5" dirty="0">
                <a:latin typeface="Times New Roman"/>
                <a:cs typeface="Times New Roman"/>
              </a:rPr>
              <a:t>A  (A1, A2, A3, </a:t>
            </a:r>
            <a:r>
              <a:rPr dirty="0">
                <a:latin typeface="Times New Roman"/>
                <a:cs typeface="Times New Roman"/>
              </a:rPr>
              <a:t>…. </a:t>
            </a:r>
            <a:r>
              <a:rPr spc="-5" dirty="0">
                <a:latin typeface="Times New Roman"/>
                <a:cs typeface="Times New Roman"/>
              </a:rPr>
              <a:t>An, </a:t>
            </a:r>
            <a:r>
              <a:rPr spc="5" dirty="0">
                <a:latin typeface="Times New Roman"/>
                <a:cs typeface="Times New Roman"/>
              </a:rPr>
              <a:t>etc) </a:t>
            </a:r>
            <a:r>
              <a:rPr spc="-5" dirty="0">
                <a:latin typeface="Times New Roman"/>
                <a:cs typeface="Times New Roman"/>
              </a:rPr>
              <a:t>against </a:t>
            </a:r>
            <a:r>
              <a:rPr dirty="0">
                <a:latin typeface="Times New Roman"/>
                <a:cs typeface="Times New Roman"/>
              </a:rPr>
              <a:t>that of a constant or unknown value such </a:t>
            </a:r>
            <a:r>
              <a:rPr spc="-5" dirty="0">
                <a:latin typeface="Times New Roman"/>
                <a:cs typeface="Times New Roman"/>
              </a:rPr>
              <a:t>as </a:t>
            </a:r>
            <a:r>
              <a:rPr dirty="0">
                <a:latin typeface="Times New Roman"/>
                <a:cs typeface="Times New Roman"/>
              </a:rPr>
              <a:t>B </a:t>
            </a:r>
            <a:r>
              <a:rPr spc="-5" dirty="0">
                <a:latin typeface="Times New Roman"/>
                <a:cs typeface="Times New Roman"/>
              </a:rPr>
              <a:t>(B1, B2, B3, </a:t>
            </a:r>
            <a:r>
              <a:rPr dirty="0">
                <a:latin typeface="Times New Roman"/>
                <a:cs typeface="Times New Roman"/>
              </a:rPr>
              <a:t>…. </a:t>
            </a:r>
            <a:r>
              <a:rPr spc="-5" dirty="0">
                <a:latin typeface="Times New Roman"/>
                <a:cs typeface="Times New Roman"/>
              </a:rPr>
              <a:t>Bn, </a:t>
            </a:r>
            <a:r>
              <a:rPr dirty="0">
                <a:latin typeface="Times New Roman"/>
                <a:cs typeface="Times New Roman"/>
              </a:rPr>
              <a:t>etc)  </a:t>
            </a:r>
            <a:r>
              <a:rPr spc="-5" dirty="0">
                <a:latin typeface="Times New Roman"/>
                <a:cs typeface="Times New Roman"/>
              </a:rPr>
              <a:t>and </a:t>
            </a:r>
            <a:r>
              <a:rPr dirty="0">
                <a:latin typeface="Times New Roman"/>
                <a:cs typeface="Times New Roman"/>
              </a:rPr>
              <a:t>produce </a:t>
            </a:r>
            <a:r>
              <a:rPr spc="-5" dirty="0">
                <a:latin typeface="Times New Roman"/>
                <a:cs typeface="Times New Roman"/>
              </a:rPr>
              <a:t>an </a:t>
            </a:r>
            <a:r>
              <a:rPr dirty="0">
                <a:latin typeface="Times New Roman"/>
                <a:cs typeface="Times New Roman"/>
              </a:rPr>
              <a:t>output </a:t>
            </a:r>
            <a:r>
              <a:rPr spc="-5" dirty="0">
                <a:latin typeface="Times New Roman"/>
                <a:cs typeface="Times New Roman"/>
              </a:rPr>
              <a:t>condition </a:t>
            </a:r>
            <a:r>
              <a:rPr dirty="0">
                <a:latin typeface="Times New Roman"/>
                <a:cs typeface="Times New Roman"/>
              </a:rPr>
              <a:t>or flag depending upon the </a:t>
            </a:r>
            <a:r>
              <a:rPr spc="-5" dirty="0">
                <a:latin typeface="Times New Roman"/>
                <a:cs typeface="Times New Roman"/>
              </a:rPr>
              <a:t>result </a:t>
            </a:r>
            <a:r>
              <a:rPr dirty="0">
                <a:latin typeface="Times New Roman"/>
                <a:cs typeface="Times New Roman"/>
              </a:rPr>
              <a:t>of the </a:t>
            </a:r>
            <a:r>
              <a:rPr spc="-5" dirty="0">
                <a:latin typeface="Times New Roman"/>
                <a:cs typeface="Times New Roman"/>
              </a:rPr>
              <a:t>comparison. For </a:t>
            </a:r>
            <a:r>
              <a:rPr dirty="0">
                <a:latin typeface="Times New Roman"/>
                <a:cs typeface="Times New Roman"/>
              </a:rPr>
              <a:t>example, a  </a:t>
            </a:r>
            <a:r>
              <a:rPr spc="-5" dirty="0">
                <a:latin typeface="Times New Roman"/>
                <a:cs typeface="Times New Roman"/>
              </a:rPr>
              <a:t>magnitude comparator </a:t>
            </a:r>
            <a:r>
              <a:rPr spc="5"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two </a:t>
            </a:r>
            <a:r>
              <a:rPr dirty="0">
                <a:latin typeface="Times New Roman"/>
                <a:cs typeface="Times New Roman"/>
              </a:rPr>
              <a:t>1-bits, </a:t>
            </a:r>
            <a:r>
              <a:rPr spc="-5" dirty="0">
                <a:latin typeface="Times New Roman"/>
                <a:cs typeface="Times New Roman"/>
              </a:rPr>
              <a:t>(A and B) </a:t>
            </a:r>
            <a:r>
              <a:rPr dirty="0">
                <a:latin typeface="Times New Roman"/>
                <a:cs typeface="Times New Roman"/>
              </a:rPr>
              <a:t>inputs would </a:t>
            </a:r>
            <a:r>
              <a:rPr spc="-5" dirty="0">
                <a:latin typeface="Times New Roman"/>
                <a:cs typeface="Times New Roman"/>
              </a:rPr>
              <a:t>produce </a:t>
            </a:r>
            <a:r>
              <a:rPr dirty="0">
                <a:latin typeface="Times New Roman"/>
                <a:cs typeface="Times New Roman"/>
              </a:rPr>
              <a:t>the following </a:t>
            </a:r>
            <a:r>
              <a:rPr spc="-5" dirty="0">
                <a:latin typeface="Times New Roman"/>
                <a:cs typeface="Times New Roman"/>
              </a:rPr>
              <a:t>three </a:t>
            </a:r>
            <a:r>
              <a:rPr dirty="0">
                <a:latin typeface="Times New Roman"/>
                <a:cs typeface="Times New Roman"/>
              </a:rPr>
              <a:t>output </a:t>
            </a:r>
            <a:r>
              <a:rPr spc="-5" dirty="0">
                <a:latin typeface="Times New Roman"/>
                <a:cs typeface="Times New Roman"/>
              </a:rPr>
              <a:t>conditions  when compared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each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other.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8E368A99-6096-42B5-85A4-EE7D347665C0}"/>
              </a:ext>
            </a:extLst>
          </p:cNvPr>
          <p:cNvSpPr/>
          <p:nvPr/>
        </p:nvSpPr>
        <p:spPr>
          <a:xfrm>
            <a:off x="4568166" y="5674185"/>
            <a:ext cx="2495550" cy="21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47A4E3-E224-42C3-8768-8F344D19D4A9}"/>
              </a:ext>
            </a:extLst>
          </p:cNvPr>
          <p:cNvSpPr/>
          <p:nvPr/>
        </p:nvSpPr>
        <p:spPr>
          <a:xfrm>
            <a:off x="2990030" y="6031915"/>
            <a:ext cx="7068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imes New Roman"/>
                <a:cs typeface="Times New Roman"/>
              </a:rPr>
              <a:t>Which </a:t>
            </a:r>
            <a:r>
              <a:rPr lang="en-US" spc="-5" dirty="0">
                <a:latin typeface="Times New Roman"/>
                <a:cs typeface="Times New Roman"/>
              </a:rPr>
              <a:t>means: A is greater </a:t>
            </a:r>
            <a:r>
              <a:rPr lang="en-US" dirty="0">
                <a:latin typeface="Times New Roman"/>
                <a:cs typeface="Times New Roman"/>
              </a:rPr>
              <a:t>than </a:t>
            </a:r>
            <a:r>
              <a:rPr lang="en-US" spc="-10" dirty="0">
                <a:latin typeface="Times New Roman"/>
                <a:cs typeface="Times New Roman"/>
              </a:rPr>
              <a:t>B, </a:t>
            </a:r>
            <a:r>
              <a:rPr lang="en-US" spc="-5" dirty="0">
                <a:latin typeface="Times New Roman"/>
                <a:cs typeface="Times New Roman"/>
              </a:rPr>
              <a:t>A is equal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pc="-5" dirty="0">
                <a:latin typeface="Times New Roman"/>
                <a:cs typeface="Times New Roman"/>
              </a:rPr>
              <a:t>B, and A is less than</a:t>
            </a:r>
            <a:r>
              <a:rPr lang="en-US" spc="1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8894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066458" y="345118"/>
            <a:ext cx="6753976" cy="5313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5685" y="1857692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4998" y="0"/>
                </a:lnTo>
              </a:path>
            </a:pathLst>
          </a:custGeom>
          <a:ln w="11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9538" y="2132012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5036" y="0"/>
                </a:lnTo>
              </a:path>
            </a:pathLst>
          </a:custGeom>
          <a:ln w="11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0594" y="2133536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2033" y="0"/>
                </a:lnTo>
              </a:path>
            </a:pathLst>
          </a:custGeom>
          <a:ln w="11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6870" y="4053776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2034" y="0"/>
                </a:lnTo>
              </a:path>
            </a:pathLst>
          </a:custGeom>
          <a:ln w="11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170" y="154304"/>
            <a:ext cx="4643755" cy="469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ckwell"/>
                <a:cs typeface="Rockwell"/>
              </a:rPr>
              <a:t>Design </a:t>
            </a:r>
            <a:r>
              <a:rPr sz="1800" b="1" dirty="0">
                <a:latin typeface="Rockwell"/>
                <a:cs typeface="Rockwell"/>
              </a:rPr>
              <a:t>a 5- bit </a:t>
            </a:r>
            <a:r>
              <a:rPr sz="1800" b="1" spc="-5" dirty="0">
                <a:latin typeface="Rockwell"/>
                <a:cs typeface="Rockwell"/>
              </a:rPr>
              <a:t>Decoder </a:t>
            </a:r>
            <a:r>
              <a:rPr sz="1800" b="1" dirty="0">
                <a:latin typeface="Rockwell"/>
                <a:cs typeface="Rockwell"/>
              </a:rPr>
              <a:t>using</a:t>
            </a:r>
            <a:r>
              <a:rPr sz="1800" b="1" spc="-5" dirty="0">
                <a:latin typeface="Rockwell"/>
                <a:cs typeface="Rockwell"/>
              </a:rPr>
              <a:t> 74HC154.</a:t>
            </a:r>
            <a:endParaRPr sz="180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1800" b="1" dirty="0">
                <a:latin typeface="Rockwell"/>
                <a:cs typeface="Rockwell"/>
              </a:rPr>
              <a:t>Solution:</a:t>
            </a:r>
            <a:endParaRPr sz="1800">
              <a:latin typeface="Rockwell"/>
              <a:cs typeface="Rockwell"/>
            </a:endParaRPr>
          </a:p>
          <a:p>
            <a:pPr marL="76200" marR="68580" algn="just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Rockwell"/>
                <a:cs typeface="Rockwell"/>
              </a:rPr>
              <a:t>Since </a:t>
            </a:r>
            <a:r>
              <a:rPr sz="1800" b="1" dirty="0">
                <a:latin typeface="Rockwell"/>
                <a:cs typeface="Rockwell"/>
              </a:rPr>
              <a:t>the </a:t>
            </a:r>
            <a:r>
              <a:rPr sz="1800" b="1" spc="-5" dirty="0">
                <a:latin typeface="Rockwell"/>
                <a:cs typeface="Rockwell"/>
              </a:rPr>
              <a:t>74HC154 </a:t>
            </a:r>
            <a:r>
              <a:rPr sz="1800" b="1" spc="-10" dirty="0">
                <a:latin typeface="Rockwell"/>
                <a:cs typeface="Rockwell"/>
              </a:rPr>
              <a:t>can </a:t>
            </a:r>
            <a:r>
              <a:rPr sz="1800" b="1" spc="-5" dirty="0">
                <a:latin typeface="Rockwell"/>
                <a:cs typeface="Rockwell"/>
              </a:rPr>
              <a:t>handle </a:t>
            </a:r>
            <a:r>
              <a:rPr sz="1800" b="1" spc="-10" dirty="0">
                <a:latin typeface="Rockwell"/>
                <a:cs typeface="Rockwell"/>
              </a:rPr>
              <a:t>only </a:t>
            </a:r>
            <a:r>
              <a:rPr sz="1800" b="1" dirty="0">
                <a:latin typeface="Rockwell"/>
                <a:cs typeface="Rockwell"/>
              </a:rPr>
              <a:t>4-  </a:t>
            </a:r>
            <a:r>
              <a:rPr sz="1800" b="1" spc="-10" dirty="0">
                <a:latin typeface="Rockwell"/>
                <a:cs typeface="Rockwell"/>
              </a:rPr>
              <a:t>bits, </a:t>
            </a:r>
            <a:r>
              <a:rPr sz="1800" b="1" spc="-20" dirty="0">
                <a:latin typeface="Rockwell"/>
                <a:cs typeface="Rockwell"/>
              </a:rPr>
              <a:t>two </a:t>
            </a:r>
            <a:r>
              <a:rPr sz="1800" b="1" dirty="0">
                <a:latin typeface="Rockwell"/>
                <a:cs typeface="Rockwell"/>
              </a:rPr>
              <a:t>decoders must be used to </a:t>
            </a:r>
            <a:r>
              <a:rPr sz="1800" b="1" spc="15" dirty="0">
                <a:latin typeface="Rockwell"/>
                <a:cs typeface="Rockwell"/>
              </a:rPr>
              <a:t>form  </a:t>
            </a:r>
            <a:r>
              <a:rPr sz="1800" b="1" dirty="0">
                <a:latin typeface="Rockwell"/>
                <a:cs typeface="Rockwell"/>
              </a:rPr>
              <a:t>a  5-bit  </a:t>
            </a:r>
            <a:r>
              <a:rPr sz="1800" b="1" spc="-5" dirty="0">
                <a:latin typeface="Rockwell"/>
                <a:cs typeface="Rockwell"/>
              </a:rPr>
              <a:t>expansion.  </a:t>
            </a:r>
            <a:r>
              <a:rPr sz="1800" b="1" dirty="0">
                <a:latin typeface="Rockwell"/>
                <a:cs typeface="Rockwell"/>
              </a:rPr>
              <a:t>The  </a:t>
            </a:r>
            <a:r>
              <a:rPr sz="1800" b="1" spc="-5" dirty="0">
                <a:latin typeface="Rockwell"/>
                <a:cs typeface="Rockwell"/>
              </a:rPr>
              <a:t>fifth  </a:t>
            </a:r>
            <a:r>
              <a:rPr sz="1800" b="1" dirty="0">
                <a:latin typeface="Rockwell"/>
                <a:cs typeface="Rockwell"/>
              </a:rPr>
              <a:t>bit,  </a:t>
            </a:r>
            <a:r>
              <a:rPr sz="1800" spc="5" dirty="0">
                <a:latin typeface="Cambria Math"/>
                <a:cs typeface="Cambria Math"/>
              </a:rPr>
              <a:t>𝐀</a:t>
            </a:r>
            <a:r>
              <a:rPr sz="1800" spc="7" baseline="-20833" dirty="0">
                <a:latin typeface="Cambria Math"/>
                <a:cs typeface="Cambria Math"/>
              </a:rPr>
              <a:t>𝟒</a:t>
            </a:r>
            <a:r>
              <a:rPr sz="1800" b="1" spc="5" dirty="0">
                <a:latin typeface="Rockwell"/>
                <a:cs typeface="Rockwell"/>
              </a:rPr>
              <a:t>, </a:t>
            </a:r>
            <a:r>
              <a:rPr sz="1800" b="1" spc="65" dirty="0">
                <a:latin typeface="Rockwell"/>
                <a:cs typeface="Rockwell"/>
              </a:rPr>
              <a:t> </a:t>
            </a:r>
            <a:r>
              <a:rPr sz="1800" b="1" spc="-5" dirty="0">
                <a:latin typeface="Rockwell"/>
                <a:cs typeface="Rockwell"/>
              </a:rPr>
              <a:t>is</a:t>
            </a:r>
            <a:endParaRPr sz="1800">
              <a:latin typeface="Rockwell"/>
              <a:cs typeface="Rockwell"/>
            </a:endParaRPr>
          </a:p>
          <a:p>
            <a:pPr marL="76200" marR="66675" algn="just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Rockwell"/>
                <a:cs typeface="Rockwell"/>
              </a:rPr>
              <a:t>connected </a:t>
            </a:r>
            <a:r>
              <a:rPr sz="1800" b="1" dirty="0">
                <a:latin typeface="Rockwell"/>
                <a:cs typeface="Rockwell"/>
              </a:rPr>
              <a:t>to the </a:t>
            </a:r>
            <a:r>
              <a:rPr sz="1800" b="1" spc="-5" dirty="0">
                <a:latin typeface="Rockwell"/>
                <a:cs typeface="Rockwell"/>
              </a:rPr>
              <a:t>chip select </a:t>
            </a:r>
            <a:r>
              <a:rPr sz="1800" b="1" spc="-10" dirty="0">
                <a:latin typeface="Rockwell"/>
                <a:cs typeface="Rockwell"/>
              </a:rPr>
              <a:t>inputs, </a:t>
            </a:r>
            <a:r>
              <a:rPr sz="1800" spc="5" dirty="0">
                <a:latin typeface="Cambria Math"/>
                <a:cs typeface="Cambria Math"/>
              </a:rPr>
              <a:t>𝐂𝐒</a:t>
            </a:r>
            <a:r>
              <a:rPr sz="1950" spc="7" baseline="-14957" dirty="0">
                <a:latin typeface="Cambria Math"/>
                <a:cs typeface="Cambria Math"/>
              </a:rPr>
              <a:t>𝟏  </a:t>
            </a:r>
            <a:r>
              <a:rPr sz="1800" b="1" spc="-5" dirty="0">
                <a:latin typeface="Rockwell"/>
                <a:cs typeface="Rockwell"/>
              </a:rPr>
              <a:t>and </a:t>
            </a:r>
            <a:r>
              <a:rPr sz="1800" dirty="0">
                <a:latin typeface="Cambria Math"/>
                <a:cs typeface="Cambria Math"/>
              </a:rPr>
              <a:t>𝐂𝐒</a:t>
            </a:r>
            <a:r>
              <a:rPr sz="1950" baseline="-14957" dirty="0">
                <a:latin typeface="Cambria Math"/>
                <a:cs typeface="Cambria Math"/>
              </a:rPr>
              <a:t>𝟐 </a:t>
            </a:r>
            <a:r>
              <a:rPr sz="1800" b="1" dirty="0">
                <a:latin typeface="Rockwell"/>
                <a:cs typeface="Rockwell"/>
              </a:rPr>
              <a:t>, </a:t>
            </a:r>
            <a:r>
              <a:rPr sz="1800" b="1" spc="-5" dirty="0">
                <a:latin typeface="Rockwell"/>
                <a:cs typeface="Rockwell"/>
              </a:rPr>
              <a:t>of one </a:t>
            </a:r>
            <a:r>
              <a:rPr sz="1800" b="1" spc="-10" dirty="0">
                <a:latin typeface="Rockwell"/>
                <a:cs typeface="Rockwell"/>
              </a:rPr>
              <a:t>decoder, </a:t>
            </a:r>
            <a:r>
              <a:rPr sz="1800" b="1" spc="-5" dirty="0">
                <a:latin typeface="Rockwell"/>
                <a:cs typeface="Rockwell"/>
              </a:rPr>
              <a:t>and </a:t>
            </a:r>
            <a:r>
              <a:rPr sz="1800" spc="30" dirty="0">
                <a:latin typeface="Cambria Math"/>
                <a:cs typeface="Cambria Math"/>
              </a:rPr>
              <a:t>𝐀</a:t>
            </a:r>
            <a:r>
              <a:rPr sz="1950" spc="44" baseline="-14957" dirty="0">
                <a:latin typeface="Cambria Math"/>
                <a:cs typeface="Cambria Math"/>
              </a:rPr>
              <a:t>𝟒 </a:t>
            </a:r>
            <a:r>
              <a:rPr sz="1800" b="1" dirty="0">
                <a:latin typeface="Rockwell"/>
                <a:cs typeface="Rockwell"/>
              </a:rPr>
              <a:t>, </a:t>
            </a:r>
            <a:r>
              <a:rPr sz="1800" b="1" spc="-5" dirty="0">
                <a:latin typeface="Rockwell"/>
                <a:cs typeface="Rockwell"/>
              </a:rPr>
              <a:t>is  connected </a:t>
            </a:r>
            <a:r>
              <a:rPr sz="1800" b="1" dirty="0">
                <a:latin typeface="Rockwell"/>
                <a:cs typeface="Rockwell"/>
              </a:rPr>
              <a:t>to the </a:t>
            </a:r>
            <a:r>
              <a:rPr sz="1800" b="1" spc="-5" dirty="0">
                <a:latin typeface="Rockwell"/>
                <a:cs typeface="Rockwell"/>
              </a:rPr>
              <a:t>chip select </a:t>
            </a:r>
            <a:r>
              <a:rPr sz="1800" b="1" dirty="0">
                <a:latin typeface="Rockwell"/>
                <a:cs typeface="Rockwell"/>
              </a:rPr>
              <a:t>inputs of  the </a:t>
            </a:r>
            <a:r>
              <a:rPr sz="1800" b="1" spc="-5" dirty="0">
                <a:latin typeface="Rockwell"/>
                <a:cs typeface="Rockwell"/>
              </a:rPr>
              <a:t>other </a:t>
            </a:r>
            <a:r>
              <a:rPr sz="1800" b="1" spc="-10" dirty="0">
                <a:latin typeface="Rockwell"/>
                <a:cs typeface="Rockwell"/>
              </a:rPr>
              <a:t>decoder. </a:t>
            </a:r>
            <a:r>
              <a:rPr sz="1800" b="1" spc="10" dirty="0">
                <a:latin typeface="Rockwell"/>
                <a:cs typeface="Rockwell"/>
              </a:rPr>
              <a:t>When </a:t>
            </a:r>
            <a:r>
              <a:rPr sz="1800" b="1" dirty="0">
                <a:latin typeface="Rockwell"/>
                <a:cs typeface="Rockwell"/>
              </a:rPr>
              <a:t>the decimal  number </a:t>
            </a:r>
            <a:r>
              <a:rPr sz="1800" b="1" spc="-5" dirty="0">
                <a:latin typeface="Rockwell"/>
                <a:cs typeface="Rockwell"/>
              </a:rPr>
              <a:t>is </a:t>
            </a:r>
            <a:r>
              <a:rPr sz="1800" b="1" dirty="0">
                <a:latin typeface="Rockwell"/>
                <a:cs typeface="Rockwell"/>
              </a:rPr>
              <a:t>15 or </a:t>
            </a:r>
            <a:r>
              <a:rPr sz="1800" b="1" spc="-15" dirty="0">
                <a:latin typeface="Rockwell"/>
                <a:cs typeface="Rockwell"/>
              </a:rPr>
              <a:t>less, </a:t>
            </a:r>
            <a:r>
              <a:rPr sz="1800" spc="30" dirty="0">
                <a:latin typeface="Cambria Math"/>
                <a:cs typeface="Cambria Math"/>
              </a:rPr>
              <a:t>𝐀</a:t>
            </a:r>
            <a:r>
              <a:rPr sz="1950" spc="44" baseline="-14957" dirty="0">
                <a:latin typeface="Cambria Math"/>
                <a:cs typeface="Cambria Math"/>
              </a:rPr>
              <a:t>𝟒 </a:t>
            </a:r>
            <a:r>
              <a:rPr sz="1800" dirty="0">
                <a:latin typeface="Cambria Math"/>
                <a:cs typeface="Cambria Math"/>
              </a:rPr>
              <a:t>= 𝟎</a:t>
            </a:r>
            <a:r>
              <a:rPr sz="1800" b="1" dirty="0">
                <a:latin typeface="Rockwell"/>
                <a:cs typeface="Rockwell"/>
              </a:rPr>
              <a:t>, the </a:t>
            </a:r>
            <a:r>
              <a:rPr sz="1800" b="1" spc="-20" dirty="0">
                <a:latin typeface="Rockwell"/>
                <a:cs typeface="Rockwell"/>
              </a:rPr>
              <a:t>lower  </a:t>
            </a:r>
            <a:r>
              <a:rPr sz="1800" b="1" spc="-5" dirty="0">
                <a:latin typeface="Rockwell"/>
                <a:cs typeface="Rockwell"/>
              </a:rPr>
              <a:t>order </a:t>
            </a:r>
            <a:r>
              <a:rPr sz="1800" b="1" dirty="0">
                <a:latin typeface="Rockwell"/>
                <a:cs typeface="Rockwell"/>
              </a:rPr>
              <a:t>decoder </a:t>
            </a:r>
            <a:r>
              <a:rPr sz="1800" b="1" spc="-5" dirty="0">
                <a:latin typeface="Rockwell"/>
                <a:cs typeface="Rockwell"/>
              </a:rPr>
              <a:t>is </a:t>
            </a:r>
            <a:r>
              <a:rPr sz="1800" b="1" spc="-10" dirty="0">
                <a:latin typeface="Rockwell"/>
                <a:cs typeface="Rockwell"/>
              </a:rPr>
              <a:t>enabled, </a:t>
            </a:r>
            <a:r>
              <a:rPr sz="1800" b="1" spc="-5" dirty="0">
                <a:latin typeface="Rockwell"/>
                <a:cs typeface="Rockwell"/>
              </a:rPr>
              <a:t>and the </a:t>
            </a:r>
            <a:r>
              <a:rPr sz="1800" b="1" dirty="0">
                <a:latin typeface="Rockwell"/>
                <a:cs typeface="Rockwell"/>
              </a:rPr>
              <a:t>high-  </a:t>
            </a:r>
            <a:r>
              <a:rPr sz="1800" b="1" spc="-5" dirty="0">
                <a:latin typeface="Rockwell"/>
                <a:cs typeface="Rockwell"/>
              </a:rPr>
              <a:t>order decoder </a:t>
            </a:r>
            <a:r>
              <a:rPr sz="1800" b="1" dirty="0">
                <a:latin typeface="Rockwell"/>
                <a:cs typeface="Rockwell"/>
              </a:rPr>
              <a:t>is </a:t>
            </a:r>
            <a:r>
              <a:rPr sz="1800" b="1" spc="-10" dirty="0">
                <a:latin typeface="Rockwell"/>
                <a:cs typeface="Rockwell"/>
              </a:rPr>
              <a:t>disabled. </a:t>
            </a:r>
            <a:r>
              <a:rPr sz="1800" b="1" spc="5" dirty="0">
                <a:latin typeface="Rockwell"/>
                <a:cs typeface="Rockwell"/>
              </a:rPr>
              <a:t>When </a:t>
            </a:r>
            <a:r>
              <a:rPr sz="1800" b="1" dirty="0">
                <a:latin typeface="Rockwell"/>
                <a:cs typeface="Rockwell"/>
              </a:rPr>
              <a:t>the  decimal   number   </a:t>
            </a:r>
            <a:r>
              <a:rPr sz="1800" b="1" spc="-5" dirty="0">
                <a:latin typeface="Rockwell"/>
                <a:cs typeface="Rockwell"/>
              </a:rPr>
              <a:t>is   </a:t>
            </a:r>
            <a:r>
              <a:rPr sz="1800" b="1" dirty="0">
                <a:latin typeface="Rockwell"/>
                <a:cs typeface="Rockwell"/>
              </a:rPr>
              <a:t>greater   </a:t>
            </a:r>
            <a:r>
              <a:rPr sz="1800" b="1" spc="-5" dirty="0">
                <a:latin typeface="Rockwell"/>
                <a:cs typeface="Rockwell"/>
              </a:rPr>
              <a:t>than </a:t>
            </a:r>
            <a:r>
              <a:rPr sz="1800" b="1" spc="155" dirty="0">
                <a:latin typeface="Rockwell"/>
                <a:cs typeface="Rockwell"/>
              </a:rPr>
              <a:t> </a:t>
            </a:r>
            <a:r>
              <a:rPr sz="1800" b="1" spc="-5" dirty="0">
                <a:latin typeface="Rockwell"/>
                <a:cs typeface="Rockwell"/>
              </a:rPr>
              <a:t>15,</a:t>
            </a:r>
            <a:endParaRPr sz="1800">
              <a:latin typeface="Rockwell"/>
              <a:cs typeface="Rockwell"/>
            </a:endParaRPr>
          </a:p>
          <a:p>
            <a:pPr marL="76200" marR="68580" algn="just">
              <a:lnSpc>
                <a:spcPct val="100000"/>
              </a:lnSpc>
              <a:spcBef>
                <a:spcPts val="5"/>
              </a:spcBef>
            </a:pPr>
            <a:r>
              <a:rPr sz="1800" spc="30" dirty="0">
                <a:latin typeface="Cambria Math"/>
                <a:cs typeface="Cambria Math"/>
              </a:rPr>
              <a:t>𝐀</a:t>
            </a:r>
            <a:r>
              <a:rPr sz="1950" spc="44" baseline="-14957" dirty="0">
                <a:latin typeface="Cambria Math"/>
                <a:cs typeface="Cambria Math"/>
              </a:rPr>
              <a:t>𝟒 </a:t>
            </a:r>
            <a:r>
              <a:rPr sz="1800" dirty="0">
                <a:latin typeface="Cambria Math"/>
                <a:cs typeface="Cambria Math"/>
              </a:rPr>
              <a:t>= 𝟏 </a:t>
            </a:r>
            <a:r>
              <a:rPr sz="1800" b="1" spc="-5" dirty="0">
                <a:latin typeface="Rockwell"/>
                <a:cs typeface="Rockwell"/>
              </a:rPr>
              <a:t>and </a:t>
            </a:r>
            <a:r>
              <a:rPr sz="1800" spc="30" dirty="0">
                <a:latin typeface="Cambria Math"/>
                <a:cs typeface="Cambria Math"/>
              </a:rPr>
              <a:t>𝐀</a:t>
            </a:r>
            <a:r>
              <a:rPr sz="1950" spc="44" baseline="-14957" dirty="0">
                <a:latin typeface="Cambria Math"/>
                <a:cs typeface="Cambria Math"/>
              </a:rPr>
              <a:t>𝟒 </a:t>
            </a:r>
            <a:r>
              <a:rPr sz="1800" b="1" dirty="0">
                <a:latin typeface="Rockwell"/>
                <a:cs typeface="Rockwell"/>
              </a:rPr>
              <a:t>=0, the higher </a:t>
            </a:r>
            <a:r>
              <a:rPr sz="1800" b="1" spc="-5" dirty="0">
                <a:latin typeface="Rockwell"/>
                <a:cs typeface="Rockwell"/>
              </a:rPr>
              <a:t>order is  </a:t>
            </a:r>
            <a:r>
              <a:rPr sz="1800" b="1" spc="-10" dirty="0">
                <a:latin typeface="Rockwell"/>
                <a:cs typeface="Rockwell"/>
              </a:rPr>
              <a:t>enabled, </a:t>
            </a:r>
            <a:r>
              <a:rPr sz="1800" b="1" spc="-5" dirty="0">
                <a:latin typeface="Rockwell"/>
                <a:cs typeface="Rockwell"/>
              </a:rPr>
              <a:t>and </a:t>
            </a:r>
            <a:r>
              <a:rPr sz="1800" b="1" dirty="0">
                <a:latin typeface="Rockwell"/>
                <a:cs typeface="Rockwell"/>
              </a:rPr>
              <a:t>the </a:t>
            </a:r>
            <a:r>
              <a:rPr sz="1800" b="1" spc="-20" dirty="0">
                <a:latin typeface="Rockwell"/>
                <a:cs typeface="Rockwell"/>
              </a:rPr>
              <a:t>lower </a:t>
            </a:r>
            <a:r>
              <a:rPr sz="1800" b="1" spc="-5" dirty="0">
                <a:latin typeface="Rockwell"/>
                <a:cs typeface="Rockwell"/>
              </a:rPr>
              <a:t>order </a:t>
            </a:r>
            <a:r>
              <a:rPr sz="1800" b="1" dirty="0">
                <a:latin typeface="Rockwell"/>
                <a:cs typeface="Rockwell"/>
              </a:rPr>
              <a:t>decoder </a:t>
            </a:r>
            <a:r>
              <a:rPr sz="1800" b="1" spc="-5" dirty="0">
                <a:latin typeface="Rockwell"/>
                <a:cs typeface="Rockwell"/>
              </a:rPr>
              <a:t>is  </a:t>
            </a:r>
            <a:r>
              <a:rPr sz="1800" b="1" spc="-10" dirty="0">
                <a:latin typeface="Rockwell"/>
                <a:cs typeface="Rockwell"/>
              </a:rPr>
              <a:t>disabled.</a:t>
            </a:r>
            <a:endParaRPr sz="18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2047"/>
            <a:ext cx="6692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Implement a </a:t>
            </a:r>
            <a:r>
              <a:rPr sz="2400" spc="-5" dirty="0"/>
              <a:t>Full-Adder </a:t>
            </a:r>
            <a:r>
              <a:rPr sz="2400" dirty="0"/>
              <a:t>using </a:t>
            </a:r>
            <a:r>
              <a:rPr sz="2400" spc="-5" dirty="0"/>
              <a:t>3-bit</a:t>
            </a:r>
            <a:r>
              <a:rPr sz="2400" spc="-90" dirty="0"/>
              <a:t> </a:t>
            </a:r>
            <a:r>
              <a:rPr sz="2400" spc="-10" dirty="0"/>
              <a:t>decoder.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93547" y="946403"/>
            <a:ext cx="5324856" cy="459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67688" y="5815685"/>
            <a:ext cx="2576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ckwell"/>
                <a:cs typeface="Rockwell"/>
              </a:rPr>
              <a:t>Full-Adder </a:t>
            </a:r>
            <a:r>
              <a:rPr sz="1800" b="1" spc="15" dirty="0">
                <a:latin typeface="Rockwell"/>
                <a:cs typeface="Rockwell"/>
              </a:rPr>
              <a:t>Truth</a:t>
            </a:r>
            <a:r>
              <a:rPr sz="1800" b="1" spc="-310" dirty="0">
                <a:latin typeface="Rockwell"/>
                <a:cs typeface="Rockwell"/>
              </a:rPr>
              <a:t> </a:t>
            </a:r>
            <a:r>
              <a:rPr sz="1800" b="1" spc="-25" dirty="0">
                <a:latin typeface="Rockwell"/>
                <a:cs typeface="Rockwell"/>
              </a:rPr>
              <a:t>Table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4391" y="1350263"/>
            <a:ext cx="5506212" cy="3791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44485" y="5446267"/>
            <a:ext cx="2985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ckwell"/>
                <a:cs typeface="Rockwell"/>
              </a:rPr>
              <a:t>Full-Adder Logical</a:t>
            </a:r>
            <a:r>
              <a:rPr sz="1800" b="1" spc="-20" dirty="0">
                <a:latin typeface="Rockwell"/>
                <a:cs typeface="Rockwell"/>
              </a:rPr>
              <a:t> </a:t>
            </a:r>
            <a:r>
              <a:rPr sz="1800" b="1" spc="-5" dirty="0">
                <a:latin typeface="Rockwell"/>
                <a:cs typeface="Rockwell"/>
              </a:rPr>
              <a:t>Circuit</a:t>
            </a:r>
            <a:endParaRPr sz="1800">
              <a:latin typeface="Rockwell"/>
              <a:cs typeface="Rockwell"/>
            </a:endParaRPr>
          </a:p>
          <a:p>
            <a:pPr marL="1270" algn="ctr">
              <a:lnSpc>
                <a:spcPct val="100000"/>
              </a:lnSpc>
            </a:pPr>
            <a:r>
              <a:rPr sz="1800" b="1" dirty="0">
                <a:latin typeface="Rockwell"/>
                <a:cs typeface="Rockwell"/>
              </a:rPr>
              <a:t>with</a:t>
            </a:r>
            <a:r>
              <a:rPr sz="1800" b="1" spc="-5" dirty="0">
                <a:latin typeface="Rockwell"/>
                <a:cs typeface="Rockwell"/>
              </a:rPr>
              <a:t> </a:t>
            </a:r>
            <a:r>
              <a:rPr sz="1800" b="1" spc="-10" dirty="0">
                <a:latin typeface="Rockwell"/>
                <a:cs typeface="Rockwell"/>
              </a:rPr>
              <a:t>Decoder</a:t>
            </a:r>
            <a:endParaRPr sz="18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6628" y="163195"/>
            <a:ext cx="540766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Implement </a:t>
            </a:r>
            <a:r>
              <a:rPr sz="2400" spc="-5" dirty="0"/>
              <a:t>the </a:t>
            </a:r>
            <a:r>
              <a:rPr sz="2400" spc="-10" dirty="0"/>
              <a:t>following </a:t>
            </a:r>
            <a:r>
              <a:rPr sz="2400" spc="-5" dirty="0"/>
              <a:t>function </a:t>
            </a:r>
            <a:r>
              <a:rPr sz="2400" dirty="0"/>
              <a:t>a  </a:t>
            </a:r>
            <a:r>
              <a:rPr sz="2400" spc="-5" dirty="0"/>
              <a:t>3-bit </a:t>
            </a:r>
            <a:r>
              <a:rPr sz="2400" dirty="0"/>
              <a:t>Decoder and </a:t>
            </a:r>
            <a:r>
              <a:rPr sz="2400" spc="15" dirty="0"/>
              <a:t>necessary</a:t>
            </a:r>
            <a:r>
              <a:rPr sz="2400" spc="-50" dirty="0"/>
              <a:t> </a:t>
            </a:r>
            <a:r>
              <a:rPr sz="2400" spc="-15" dirty="0"/>
              <a:t>gates.</a:t>
            </a:r>
            <a:endParaRPr sz="2400"/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400" b="0" dirty="0">
                <a:latin typeface="Cambria Math"/>
                <a:cs typeface="Cambria Math"/>
              </a:rPr>
              <a:t>𝐅 = 𝐀 +</a:t>
            </a:r>
            <a:r>
              <a:rPr sz="2400" b="0" spc="254" dirty="0">
                <a:latin typeface="Cambria Math"/>
                <a:cs typeface="Cambria Math"/>
              </a:rPr>
              <a:t> </a:t>
            </a:r>
            <a:r>
              <a:rPr sz="2400" b="0" spc="-1480" dirty="0">
                <a:latin typeface="Cambria Math"/>
                <a:cs typeface="Cambria Math"/>
              </a:rPr>
              <a:t>𝐁</a:t>
            </a:r>
            <a:r>
              <a:rPr sz="3600" b="0" spc="1410" baseline="10416" dirty="0">
                <a:latin typeface="Cambria Math"/>
                <a:cs typeface="Cambria Math"/>
              </a:rPr>
              <a:t> </a:t>
            </a:r>
            <a:r>
              <a:rPr sz="2400" b="0" dirty="0">
                <a:latin typeface="Cambria Math"/>
                <a:cs typeface="Cambria Math"/>
              </a:rPr>
              <a:t>𝐂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583" y="1601851"/>
            <a:ext cx="400494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𝐅 = 𝐀 +</a:t>
            </a:r>
            <a:r>
              <a:rPr sz="1800" spc="195" dirty="0">
                <a:latin typeface="Cambria Math"/>
                <a:cs typeface="Cambria Math"/>
              </a:rPr>
              <a:t> </a:t>
            </a:r>
            <a:r>
              <a:rPr sz="1800" spc="-1105" dirty="0">
                <a:latin typeface="Cambria Math"/>
                <a:cs typeface="Cambria Math"/>
              </a:rPr>
              <a:t>𝐁</a:t>
            </a:r>
            <a:r>
              <a:rPr sz="2700" spc="1042" baseline="1080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𝐂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mbria Math"/>
                <a:cs typeface="Cambria Math"/>
              </a:rPr>
              <a:t>∴ 𝐅 = </a:t>
            </a:r>
            <a:r>
              <a:rPr sz="1800" spc="-260" dirty="0">
                <a:latin typeface="Cambria Math"/>
                <a:cs typeface="Cambria Math"/>
              </a:rPr>
              <a:t>𝐀𝐁𝐂</a:t>
            </a:r>
            <a:r>
              <a:rPr sz="2700" spc="-390" baseline="1080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𝐀𝐁𝐂 + </a:t>
            </a:r>
            <a:r>
              <a:rPr sz="1800" spc="-550" dirty="0">
                <a:latin typeface="Cambria Math"/>
                <a:cs typeface="Cambria Math"/>
              </a:rPr>
              <a:t>𝐀𝐁</a:t>
            </a:r>
            <a:r>
              <a:rPr sz="2700" spc="1042" baseline="1080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𝐂 + </a:t>
            </a:r>
            <a:r>
              <a:rPr sz="1800" spc="-555" dirty="0">
                <a:latin typeface="Cambria Math"/>
                <a:cs typeface="Cambria Math"/>
              </a:rPr>
              <a:t>𝐀𝐁</a:t>
            </a:r>
            <a:r>
              <a:rPr sz="2700" spc="1042" baseline="10802" dirty="0">
                <a:latin typeface="Cambria Math"/>
                <a:cs typeface="Cambria Math"/>
              </a:rPr>
              <a:t> </a:t>
            </a:r>
            <a:r>
              <a:rPr sz="1800" spc="-775" dirty="0">
                <a:latin typeface="Cambria Math"/>
                <a:cs typeface="Cambria Math"/>
              </a:rPr>
              <a:t>𝐂</a:t>
            </a:r>
            <a:r>
              <a:rPr sz="2700" spc="1155" baseline="1080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240" dirty="0">
                <a:latin typeface="Cambria Math"/>
                <a:cs typeface="Cambria Math"/>
              </a:rPr>
              <a:t> </a:t>
            </a:r>
            <a:r>
              <a:rPr sz="1800" spc="-1090" dirty="0">
                <a:latin typeface="Cambria Math"/>
                <a:cs typeface="Cambria Math"/>
              </a:rPr>
              <a:t>𝐀</a:t>
            </a:r>
            <a:r>
              <a:rPr sz="2700" spc="1027" baseline="10802" dirty="0">
                <a:latin typeface="Cambria Math"/>
                <a:cs typeface="Cambria Math"/>
              </a:rPr>
              <a:t> </a:t>
            </a:r>
            <a:r>
              <a:rPr sz="1800" spc="-1105" dirty="0">
                <a:latin typeface="Cambria Math"/>
                <a:cs typeface="Cambria Math"/>
              </a:rPr>
              <a:t>𝐁</a:t>
            </a:r>
            <a:r>
              <a:rPr sz="2700" spc="1042" baseline="1080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𝐂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4340" y="2481072"/>
            <a:ext cx="5152644" cy="3211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12153" y="163195"/>
            <a:ext cx="540766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ckwell"/>
                <a:cs typeface="Rockwell"/>
              </a:rPr>
              <a:t>Implement </a:t>
            </a:r>
            <a:r>
              <a:rPr sz="2400" b="1" spc="-5" dirty="0">
                <a:latin typeface="Rockwell"/>
                <a:cs typeface="Rockwell"/>
              </a:rPr>
              <a:t>the </a:t>
            </a:r>
            <a:r>
              <a:rPr sz="2400" b="1" spc="-10" dirty="0">
                <a:latin typeface="Rockwell"/>
                <a:cs typeface="Rockwell"/>
              </a:rPr>
              <a:t>following </a:t>
            </a:r>
            <a:r>
              <a:rPr sz="2400" b="1" spc="-5" dirty="0">
                <a:latin typeface="Rockwell"/>
                <a:cs typeface="Rockwell"/>
              </a:rPr>
              <a:t>function </a:t>
            </a:r>
            <a:r>
              <a:rPr sz="2400" b="1" dirty="0">
                <a:latin typeface="Rockwell"/>
                <a:cs typeface="Rockwell"/>
              </a:rPr>
              <a:t>a  </a:t>
            </a:r>
            <a:r>
              <a:rPr sz="2400" b="1" spc="-5" dirty="0">
                <a:latin typeface="Rockwell"/>
                <a:cs typeface="Rockwell"/>
              </a:rPr>
              <a:t>4-bit </a:t>
            </a:r>
            <a:r>
              <a:rPr sz="2400" b="1" dirty="0">
                <a:latin typeface="Rockwell"/>
                <a:cs typeface="Rockwell"/>
              </a:rPr>
              <a:t>Decoder and </a:t>
            </a:r>
            <a:r>
              <a:rPr sz="2400" b="1" spc="15" dirty="0">
                <a:latin typeface="Rockwell"/>
                <a:cs typeface="Rockwell"/>
              </a:rPr>
              <a:t>necessary</a:t>
            </a:r>
            <a:r>
              <a:rPr sz="2400" b="1" spc="-55" dirty="0">
                <a:latin typeface="Rockwell"/>
                <a:cs typeface="Rockwell"/>
              </a:rPr>
              <a:t> </a:t>
            </a:r>
            <a:r>
              <a:rPr sz="2400" b="1" spc="-15" dirty="0">
                <a:latin typeface="Rockwell"/>
                <a:cs typeface="Rockwell"/>
              </a:rPr>
              <a:t>gates.</a:t>
            </a:r>
            <a:endParaRPr sz="2400">
              <a:latin typeface="Rockwell"/>
              <a:cs typeface="Rockwel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Cambria Math"/>
                <a:cs typeface="Cambria Math"/>
              </a:rPr>
              <a:t>𝐅 = 𝐀𝐃 +</a:t>
            </a:r>
            <a:r>
              <a:rPr sz="2400" spc="254" dirty="0">
                <a:latin typeface="Cambria Math"/>
                <a:cs typeface="Cambria Math"/>
              </a:rPr>
              <a:t> </a:t>
            </a:r>
            <a:r>
              <a:rPr sz="2400" spc="-1480" dirty="0">
                <a:latin typeface="Cambria Math"/>
                <a:cs typeface="Cambria Math"/>
              </a:rPr>
              <a:t>𝐁</a:t>
            </a:r>
            <a:r>
              <a:rPr sz="3600" spc="1410" baseline="10416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𝐂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2153" y="1598803"/>
            <a:ext cx="540766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ckwell"/>
                <a:cs typeface="Rockwell"/>
              </a:rPr>
              <a:t>Implement </a:t>
            </a:r>
            <a:r>
              <a:rPr sz="2400" b="1" spc="-5" dirty="0">
                <a:latin typeface="Rockwell"/>
                <a:cs typeface="Rockwell"/>
              </a:rPr>
              <a:t>the </a:t>
            </a:r>
            <a:r>
              <a:rPr sz="2400" b="1" spc="-10" dirty="0">
                <a:latin typeface="Rockwell"/>
                <a:cs typeface="Rockwell"/>
              </a:rPr>
              <a:t>following </a:t>
            </a:r>
            <a:r>
              <a:rPr sz="2400" b="1" spc="-5" dirty="0">
                <a:latin typeface="Rockwell"/>
                <a:cs typeface="Rockwell"/>
              </a:rPr>
              <a:t>function </a:t>
            </a:r>
            <a:r>
              <a:rPr sz="2400" b="1" dirty="0">
                <a:latin typeface="Rockwell"/>
                <a:cs typeface="Rockwell"/>
              </a:rPr>
              <a:t>a  </a:t>
            </a:r>
            <a:r>
              <a:rPr sz="2400" b="1" spc="-5" dirty="0">
                <a:latin typeface="Rockwell"/>
                <a:cs typeface="Rockwell"/>
              </a:rPr>
              <a:t>3-bit </a:t>
            </a:r>
            <a:r>
              <a:rPr sz="2400" b="1" dirty="0">
                <a:latin typeface="Rockwell"/>
                <a:cs typeface="Rockwell"/>
              </a:rPr>
              <a:t>Decoder and </a:t>
            </a:r>
            <a:r>
              <a:rPr sz="2400" b="1" spc="15" dirty="0">
                <a:latin typeface="Rockwell"/>
                <a:cs typeface="Rockwell"/>
              </a:rPr>
              <a:t>necessary</a:t>
            </a:r>
            <a:r>
              <a:rPr sz="2400" b="1" spc="-55" dirty="0">
                <a:latin typeface="Rockwell"/>
                <a:cs typeface="Rockwell"/>
              </a:rPr>
              <a:t> </a:t>
            </a:r>
            <a:r>
              <a:rPr sz="2400" b="1" spc="-15" dirty="0">
                <a:latin typeface="Rockwell"/>
                <a:cs typeface="Rockwell"/>
              </a:rPr>
              <a:t>gates.</a:t>
            </a:r>
            <a:endParaRPr sz="2400">
              <a:latin typeface="Rockwell"/>
              <a:cs typeface="Rockwell"/>
            </a:endParaRPr>
          </a:p>
          <a:p>
            <a:pPr marL="635" algn="ctr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Cambria Math"/>
                <a:cs typeface="Cambria Math"/>
              </a:rPr>
              <a:t>𝐅 = 𝐁 +</a:t>
            </a:r>
            <a:r>
              <a:rPr sz="2400" spc="260" dirty="0">
                <a:latin typeface="Cambria Math"/>
                <a:cs typeface="Cambria Math"/>
              </a:rPr>
              <a:t> </a:t>
            </a:r>
            <a:r>
              <a:rPr sz="2400" spc="-1450" dirty="0">
                <a:latin typeface="Cambria Math"/>
                <a:cs typeface="Cambria Math"/>
              </a:rPr>
              <a:t>𝐀</a:t>
            </a:r>
            <a:r>
              <a:rPr sz="3600" spc="1372" baseline="10416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𝐂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78652" y="0"/>
            <a:ext cx="14604" cy="6858000"/>
          </a:xfrm>
          <a:custGeom>
            <a:avLst/>
            <a:gdLst/>
            <a:ahLst/>
            <a:cxnLst/>
            <a:rect l="l" t="t" r="r" b="b"/>
            <a:pathLst>
              <a:path w="14604" h="6858000">
                <a:moveTo>
                  <a:pt x="0" y="0"/>
                </a:moveTo>
                <a:lnTo>
                  <a:pt x="14097" y="685799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915923" y="2723388"/>
            <a:ext cx="10515600" cy="35881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02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 the following </a:t>
            </a:r>
            <a:r>
              <a:rPr dirty="0"/>
              <a:t>function</a:t>
            </a:r>
            <a:r>
              <a:rPr spc="415" dirty="0"/>
              <a:t> </a:t>
            </a:r>
            <a:r>
              <a:rPr dirty="0"/>
              <a:t>a</a:t>
            </a:r>
          </a:p>
          <a:p>
            <a:pPr marL="589026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3-bit </a:t>
            </a:r>
            <a:r>
              <a:rPr dirty="0"/>
              <a:t>Decoder and </a:t>
            </a:r>
            <a:r>
              <a:rPr spc="15" dirty="0"/>
              <a:t>necessary</a:t>
            </a:r>
            <a:r>
              <a:rPr spc="-60" dirty="0"/>
              <a:t> </a:t>
            </a:r>
            <a:r>
              <a:rPr spc="-15" dirty="0"/>
              <a:t>gates.</a:t>
            </a:r>
          </a:p>
          <a:p>
            <a:pPr marL="5839460" algn="ctr">
              <a:lnSpc>
                <a:spcPct val="100000"/>
              </a:lnSpc>
              <a:spcBef>
                <a:spcPts val="10"/>
              </a:spcBef>
            </a:pPr>
            <a:r>
              <a:rPr b="0" dirty="0">
                <a:latin typeface="Cambria Math"/>
                <a:cs typeface="Cambria Math"/>
              </a:rPr>
              <a:t>𝐅 = </a:t>
            </a:r>
            <a:r>
              <a:rPr b="0" spc="-1450" dirty="0">
                <a:latin typeface="Cambria Math"/>
                <a:cs typeface="Cambria Math"/>
              </a:rPr>
              <a:t>𝐀</a:t>
            </a:r>
            <a:r>
              <a:rPr sz="3600" b="0" spc="2137" baseline="10416" dirty="0">
                <a:latin typeface="Cambria Math"/>
                <a:cs typeface="Cambria Math"/>
              </a:rPr>
              <a:t> </a:t>
            </a:r>
            <a:r>
              <a:rPr sz="2400" b="0" dirty="0">
                <a:latin typeface="Cambria Math"/>
                <a:cs typeface="Cambria Math"/>
              </a:rPr>
              <a:t>+</a:t>
            </a:r>
            <a:r>
              <a:rPr sz="2400" b="0" spc="270" dirty="0">
                <a:latin typeface="Cambria Math"/>
                <a:cs typeface="Cambria Math"/>
              </a:rPr>
              <a:t> </a:t>
            </a:r>
            <a:r>
              <a:rPr sz="2400" b="0" spc="-1040" dirty="0">
                <a:latin typeface="Cambria Math"/>
                <a:cs typeface="Cambria Math"/>
              </a:rPr>
              <a:t>𝐂</a:t>
            </a:r>
            <a:r>
              <a:rPr sz="3600" b="0" spc="765" baseline="11574" dirty="0">
                <a:latin typeface="Cambria Math"/>
                <a:cs typeface="Cambria Math"/>
              </a:rPr>
              <a:t> </a:t>
            </a:r>
            <a:r>
              <a:rPr sz="2400" b="0" dirty="0">
                <a:latin typeface="Cambria Math"/>
                <a:cs typeface="Cambria Math"/>
              </a:rPr>
              <a:t>𝐁</a:t>
            </a:r>
            <a:endParaRPr sz="2500" dirty="0">
              <a:latin typeface="Times New Roman"/>
              <a:cs typeface="Times New Roman"/>
            </a:endParaRPr>
          </a:p>
          <a:p>
            <a:pPr marL="5890260" marR="41910">
              <a:lnSpc>
                <a:spcPct val="100000"/>
              </a:lnSpc>
              <a:tabLst>
                <a:tab pos="7801609" algn="l"/>
                <a:tab pos="8213090" algn="l"/>
                <a:tab pos="9142730" algn="l"/>
                <a:tab pos="9658350" algn="l"/>
              </a:tabLst>
            </a:pPr>
            <a:r>
              <a:rPr dirty="0"/>
              <a:t>Implement	a	</a:t>
            </a:r>
            <a:r>
              <a:rPr spc="-5" dirty="0"/>
              <a:t>BC</a:t>
            </a:r>
            <a:r>
              <a:rPr dirty="0"/>
              <a:t>D	to	</a:t>
            </a:r>
            <a:r>
              <a:rPr spc="-5" dirty="0"/>
              <a:t>7</a:t>
            </a:r>
            <a:r>
              <a:rPr dirty="0"/>
              <a:t>-</a:t>
            </a:r>
            <a:r>
              <a:rPr spc="-15" dirty="0"/>
              <a:t>s</a:t>
            </a:r>
            <a:r>
              <a:rPr spc="-5" dirty="0"/>
              <a:t>egm</a:t>
            </a:r>
            <a:r>
              <a:rPr spc="5" dirty="0"/>
              <a:t>e</a:t>
            </a:r>
            <a:r>
              <a:rPr dirty="0"/>
              <a:t>nt  </a:t>
            </a:r>
            <a:r>
              <a:rPr spc="-15" dirty="0"/>
              <a:t>display </a:t>
            </a:r>
            <a:r>
              <a:rPr spc="-10" dirty="0"/>
              <a:t>decoder/driver.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0523"/>
            <a:ext cx="12035790" cy="121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Rockwell Condensed"/>
                <a:cs typeface="Rockwell Condensed"/>
              </a:rPr>
              <a:t>ENCODERS:</a:t>
            </a:r>
            <a:endParaRPr sz="2400">
              <a:latin typeface="Rockwell Condensed"/>
              <a:cs typeface="Rockwell Condensed"/>
            </a:endParaRPr>
          </a:p>
          <a:p>
            <a:pPr marL="12700" marR="5080" algn="just">
              <a:lnSpc>
                <a:spcPct val="100000"/>
              </a:lnSpc>
              <a:spcBef>
                <a:spcPts val="40"/>
              </a:spcBef>
            </a:pPr>
            <a:r>
              <a:rPr sz="1800" b="0" dirty="0">
                <a:latin typeface="Rockwell"/>
                <a:cs typeface="Rockwell"/>
              </a:rPr>
              <a:t>An </a:t>
            </a:r>
            <a:r>
              <a:rPr sz="1800" b="0" spc="-5" dirty="0">
                <a:latin typeface="Rockwell"/>
                <a:cs typeface="Rockwell"/>
              </a:rPr>
              <a:t>encoder </a:t>
            </a:r>
            <a:r>
              <a:rPr sz="1800" b="0" dirty="0">
                <a:latin typeface="Rockwell"/>
                <a:cs typeface="Rockwell"/>
              </a:rPr>
              <a:t>is a </a:t>
            </a:r>
            <a:r>
              <a:rPr sz="1800" b="0" spc="-5" dirty="0">
                <a:latin typeface="Rockwell"/>
                <a:cs typeface="Rockwell"/>
              </a:rPr>
              <a:t>combinational </a:t>
            </a:r>
            <a:r>
              <a:rPr sz="1800" b="0" spc="-15" dirty="0">
                <a:latin typeface="Rockwell"/>
                <a:cs typeface="Rockwell"/>
              </a:rPr>
              <a:t>circuit </a:t>
            </a:r>
            <a:r>
              <a:rPr sz="1800" b="0" dirty="0">
                <a:latin typeface="Rockwell"/>
                <a:cs typeface="Rockwell"/>
              </a:rPr>
              <a:t>that detects the </a:t>
            </a:r>
            <a:r>
              <a:rPr sz="1800" b="0" spc="-15" dirty="0">
                <a:latin typeface="Rockwell"/>
                <a:cs typeface="Rockwell"/>
              </a:rPr>
              <a:t>presence </a:t>
            </a:r>
            <a:r>
              <a:rPr sz="1800" b="0" dirty="0">
                <a:latin typeface="Rockwell"/>
                <a:cs typeface="Rockwell"/>
              </a:rPr>
              <a:t>of an </a:t>
            </a:r>
            <a:r>
              <a:rPr sz="1800" b="0" spc="-20" dirty="0">
                <a:latin typeface="Rockwell"/>
                <a:cs typeface="Rockwell"/>
              </a:rPr>
              <a:t>active </a:t>
            </a:r>
            <a:r>
              <a:rPr sz="1800" b="0" spc="-25" dirty="0">
                <a:latin typeface="Rockwell"/>
                <a:cs typeface="Rockwell"/>
              </a:rPr>
              <a:t>level </a:t>
            </a:r>
            <a:r>
              <a:rPr sz="1800" b="0" dirty="0">
                <a:latin typeface="Rockwell"/>
                <a:cs typeface="Rockwell"/>
              </a:rPr>
              <a:t>in its </a:t>
            </a:r>
            <a:r>
              <a:rPr sz="1800" b="0" spc="-5" dirty="0">
                <a:latin typeface="Rockwell"/>
                <a:cs typeface="Rockwell"/>
              </a:rPr>
              <a:t>input </a:t>
            </a:r>
            <a:r>
              <a:rPr sz="1800" b="0" dirty="0">
                <a:latin typeface="Rockwell"/>
                <a:cs typeface="Rockwell"/>
              </a:rPr>
              <a:t>and </a:t>
            </a:r>
            <a:r>
              <a:rPr sz="1800" b="0" spc="-10" dirty="0">
                <a:latin typeface="Rockwell"/>
                <a:cs typeface="Rockwell"/>
              </a:rPr>
              <a:t>converts </a:t>
            </a:r>
            <a:r>
              <a:rPr sz="1800" b="0" dirty="0">
                <a:latin typeface="Rockwell"/>
                <a:cs typeface="Rockwell"/>
              </a:rPr>
              <a:t>it </a:t>
            </a:r>
            <a:r>
              <a:rPr sz="1800" b="0" spc="-5" dirty="0">
                <a:latin typeface="Rockwell"/>
                <a:cs typeface="Rockwell"/>
              </a:rPr>
              <a:t>to </a:t>
            </a:r>
            <a:r>
              <a:rPr sz="1800" b="0" dirty="0">
                <a:latin typeface="Rockwell"/>
                <a:cs typeface="Rockwell"/>
              </a:rPr>
              <a:t>a  coded </a:t>
            </a:r>
            <a:r>
              <a:rPr sz="1800" b="0" spc="-5" dirty="0">
                <a:latin typeface="Rockwell"/>
                <a:cs typeface="Rockwell"/>
              </a:rPr>
              <a:t>output. </a:t>
            </a:r>
            <a:r>
              <a:rPr sz="1800" b="0" spc="-20" dirty="0">
                <a:latin typeface="Rockwell"/>
                <a:cs typeface="Rockwell"/>
              </a:rPr>
              <a:t>E.g. </a:t>
            </a:r>
            <a:r>
              <a:rPr sz="1800" b="0" spc="-5" dirty="0">
                <a:latin typeface="Rockwell"/>
                <a:cs typeface="Rockwell"/>
              </a:rPr>
              <a:t>Decimal to </a:t>
            </a:r>
            <a:r>
              <a:rPr sz="1800" b="0" dirty="0">
                <a:latin typeface="Rockwell"/>
                <a:cs typeface="Rockwell"/>
              </a:rPr>
              <a:t>Binary encoders, </a:t>
            </a:r>
            <a:r>
              <a:rPr sz="1800" b="0" spc="-5" dirty="0">
                <a:latin typeface="Rockwell"/>
                <a:cs typeface="Rockwell"/>
              </a:rPr>
              <a:t>Decimal to BCD encoders, Octal to </a:t>
            </a:r>
            <a:r>
              <a:rPr sz="1800" b="0" dirty="0">
                <a:latin typeface="Rockwell"/>
                <a:cs typeface="Rockwell"/>
              </a:rPr>
              <a:t>Binary encoders, </a:t>
            </a:r>
            <a:r>
              <a:rPr sz="1800" b="0" spc="5" dirty="0">
                <a:latin typeface="Rockwell"/>
                <a:cs typeface="Rockwell"/>
              </a:rPr>
              <a:t>Priority  </a:t>
            </a:r>
            <a:r>
              <a:rPr sz="1800" b="0" spc="-5" dirty="0">
                <a:latin typeface="Rockwell"/>
                <a:cs typeface="Rockwell"/>
              </a:rPr>
              <a:t>Encoders, </a:t>
            </a:r>
            <a:r>
              <a:rPr sz="1800" b="0" spc="-10" dirty="0">
                <a:latin typeface="Rockwell"/>
                <a:cs typeface="Rockwell"/>
              </a:rPr>
              <a:t>Irregular </a:t>
            </a:r>
            <a:r>
              <a:rPr sz="1800" b="0" spc="-5" dirty="0">
                <a:latin typeface="Rockwell"/>
                <a:cs typeface="Rockwell"/>
              </a:rPr>
              <a:t>Sequence Encoder</a:t>
            </a:r>
            <a:r>
              <a:rPr sz="1800" b="0" spc="-110" dirty="0">
                <a:latin typeface="Rockwell"/>
                <a:cs typeface="Rockwell"/>
              </a:rPr>
              <a:t> </a:t>
            </a:r>
            <a:r>
              <a:rPr sz="1800" b="0" spc="-5" dirty="0">
                <a:latin typeface="Rockwell"/>
                <a:cs typeface="Rockwell"/>
              </a:rPr>
              <a:t>etc.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1850135"/>
            <a:ext cx="10381488" cy="3566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33291" y="5883351"/>
            <a:ext cx="4723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ckwell"/>
                <a:cs typeface="Rockwell"/>
              </a:rPr>
              <a:t>4X2 </a:t>
            </a:r>
            <a:r>
              <a:rPr sz="2400" b="1" spc="-5" dirty="0">
                <a:latin typeface="Rockwell"/>
                <a:cs typeface="Rockwell"/>
              </a:rPr>
              <a:t>Decimal to </a:t>
            </a:r>
            <a:r>
              <a:rPr sz="2400" b="1" spc="20" dirty="0">
                <a:latin typeface="Rockwell"/>
                <a:cs typeface="Rockwell"/>
              </a:rPr>
              <a:t>Binary</a:t>
            </a:r>
            <a:r>
              <a:rPr sz="2400" b="1" spc="-80" dirty="0">
                <a:latin typeface="Rockwell"/>
                <a:cs typeface="Rockwell"/>
              </a:rPr>
              <a:t> </a:t>
            </a:r>
            <a:r>
              <a:rPr sz="2400" b="1" dirty="0">
                <a:latin typeface="Rockwell"/>
                <a:cs typeface="Rockwell"/>
              </a:rPr>
              <a:t>Encoder</a:t>
            </a:r>
            <a:endParaRPr sz="24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23875"/>
            <a:ext cx="1188720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Rockwell"/>
                <a:cs typeface="Rockwell"/>
              </a:rPr>
              <a:t>Decimal </a:t>
            </a:r>
            <a:r>
              <a:rPr sz="2000" b="1" spc="-5" dirty="0">
                <a:latin typeface="Rockwell"/>
                <a:cs typeface="Rockwell"/>
              </a:rPr>
              <a:t>to </a:t>
            </a:r>
            <a:r>
              <a:rPr sz="2000" b="1" dirty="0">
                <a:latin typeface="Rockwell"/>
                <a:cs typeface="Rockwell"/>
              </a:rPr>
              <a:t>BCD Encoder: </a:t>
            </a:r>
            <a:r>
              <a:rPr sz="2000" dirty="0">
                <a:latin typeface="Rockwell"/>
                <a:cs typeface="Rockwell"/>
              </a:rPr>
              <a:t>A decimal to </a:t>
            </a:r>
            <a:r>
              <a:rPr sz="2000" spc="-5" dirty="0">
                <a:latin typeface="Rockwell"/>
                <a:cs typeface="Rockwell"/>
              </a:rPr>
              <a:t>BCD </a:t>
            </a:r>
            <a:r>
              <a:rPr sz="2000" dirty="0">
                <a:latin typeface="Rockwell"/>
                <a:cs typeface="Rockwell"/>
              </a:rPr>
              <a:t>encoder encodes the decimal </a:t>
            </a:r>
            <a:r>
              <a:rPr sz="2000" spc="-5" dirty="0">
                <a:latin typeface="Rockwell"/>
                <a:cs typeface="Rockwell"/>
              </a:rPr>
              <a:t>numbers </a:t>
            </a:r>
            <a:r>
              <a:rPr sz="2000" dirty="0">
                <a:latin typeface="Rockwell"/>
                <a:cs typeface="Rockwell"/>
              </a:rPr>
              <a:t>to its</a:t>
            </a:r>
            <a:r>
              <a:rPr sz="2000" spc="-125" dirty="0">
                <a:latin typeface="Rockwell"/>
                <a:cs typeface="Rockwell"/>
              </a:rPr>
              <a:t> </a:t>
            </a:r>
            <a:r>
              <a:rPr sz="2000" spc="-5" dirty="0">
                <a:latin typeface="Rockwell"/>
                <a:cs typeface="Rockwell"/>
              </a:rPr>
              <a:t>equivalent  </a:t>
            </a:r>
            <a:r>
              <a:rPr sz="2000" dirty="0">
                <a:latin typeface="Rockwell"/>
                <a:cs typeface="Rockwell"/>
              </a:rPr>
              <a:t>BCD</a:t>
            </a:r>
            <a:r>
              <a:rPr sz="2000" spc="-15" dirty="0">
                <a:latin typeface="Rockwell"/>
                <a:cs typeface="Rockwell"/>
              </a:rPr>
              <a:t> </a:t>
            </a:r>
            <a:r>
              <a:rPr sz="2000" dirty="0">
                <a:latin typeface="Rockwell"/>
                <a:cs typeface="Rockwell"/>
              </a:rPr>
              <a:t>codes.</a:t>
            </a:r>
            <a:endParaRPr sz="2000">
              <a:latin typeface="Rockwell"/>
              <a:cs typeface="Rockwel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6017" y="1026022"/>
            <a:ext cx="3514725" cy="2799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45479" y="882396"/>
            <a:ext cx="5116068" cy="3124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28554" y="4303496"/>
            <a:ext cx="3729865" cy="2357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6015" y="4518482"/>
            <a:ext cx="3870960" cy="185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70"/>
              </a:lnSpc>
              <a:spcBef>
                <a:spcPts val="100"/>
              </a:spcBef>
            </a:pPr>
            <a:r>
              <a:rPr sz="2400" b="1" spc="-5" dirty="0">
                <a:latin typeface="Cambria Math"/>
                <a:cs typeface="Cambria Math"/>
              </a:rPr>
              <a:t>Functions </a:t>
            </a:r>
            <a:r>
              <a:rPr sz="2400" b="1" spc="5" dirty="0">
                <a:latin typeface="Cambria Math"/>
                <a:cs typeface="Cambria Math"/>
              </a:rPr>
              <a:t>for </a:t>
            </a:r>
            <a:r>
              <a:rPr sz="2400" b="1" spc="15" dirty="0">
                <a:latin typeface="Cambria Math"/>
                <a:cs typeface="Cambria Math"/>
              </a:rPr>
              <a:t>the </a:t>
            </a:r>
            <a:r>
              <a:rPr sz="2400" b="1" spc="5" dirty="0">
                <a:latin typeface="Cambria Math"/>
                <a:cs typeface="Cambria Math"/>
              </a:rPr>
              <a:t>output</a:t>
            </a:r>
            <a:r>
              <a:rPr sz="2400" b="1" spc="-240" dirty="0">
                <a:latin typeface="Cambria Math"/>
                <a:cs typeface="Cambria Math"/>
              </a:rPr>
              <a:t> </a:t>
            </a:r>
            <a:r>
              <a:rPr sz="2400" b="1" spc="5" dirty="0">
                <a:latin typeface="Cambria Math"/>
                <a:cs typeface="Cambria Math"/>
              </a:rPr>
              <a:t>pins:</a:t>
            </a:r>
            <a:endParaRPr sz="2400" dirty="0">
              <a:latin typeface="Cambria Math"/>
              <a:cs typeface="Cambria Math"/>
            </a:endParaRPr>
          </a:p>
          <a:p>
            <a:pPr algn="ctr">
              <a:lnSpc>
                <a:spcPts val="2870"/>
              </a:lnSpc>
            </a:pPr>
            <a:r>
              <a:rPr sz="2400" spc="35" dirty="0">
                <a:latin typeface="Cambria Math"/>
                <a:cs typeface="Cambria Math"/>
              </a:rPr>
              <a:t>𝐀</a:t>
            </a:r>
            <a:r>
              <a:rPr sz="2625" spc="52" baseline="-15873" dirty="0">
                <a:latin typeface="Cambria Math"/>
                <a:cs typeface="Cambria Math"/>
              </a:rPr>
              <a:t>𝟑 </a:t>
            </a:r>
            <a:r>
              <a:rPr sz="2400" dirty="0">
                <a:latin typeface="Cambria Math"/>
                <a:cs typeface="Cambria Math"/>
              </a:rPr>
              <a:t>= 𝟖 +</a:t>
            </a:r>
            <a:r>
              <a:rPr sz="2400" spc="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𝟗</a:t>
            </a:r>
          </a:p>
          <a:p>
            <a:pPr algn="ctr">
              <a:lnSpc>
                <a:spcPct val="100000"/>
              </a:lnSpc>
            </a:pPr>
            <a:r>
              <a:rPr sz="2400" spc="35" dirty="0">
                <a:latin typeface="Cambria Math"/>
                <a:cs typeface="Cambria Math"/>
              </a:rPr>
              <a:t>𝐀</a:t>
            </a:r>
            <a:r>
              <a:rPr sz="2625" spc="52" baseline="-15873" dirty="0">
                <a:latin typeface="Cambria Math"/>
                <a:cs typeface="Cambria Math"/>
              </a:rPr>
              <a:t>𝟐 </a:t>
            </a:r>
            <a:r>
              <a:rPr sz="2400" dirty="0">
                <a:latin typeface="Cambria Math"/>
                <a:cs typeface="Cambria Math"/>
              </a:rPr>
              <a:t>= 𝟒 + 𝟓 + 𝟔 +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𝟕</a:t>
            </a:r>
          </a:p>
          <a:p>
            <a:pPr algn="ctr">
              <a:lnSpc>
                <a:spcPct val="100000"/>
              </a:lnSpc>
            </a:pPr>
            <a:r>
              <a:rPr sz="2400" spc="35" dirty="0">
                <a:latin typeface="Cambria Math"/>
                <a:cs typeface="Cambria Math"/>
              </a:rPr>
              <a:t>𝐀</a:t>
            </a:r>
            <a:r>
              <a:rPr sz="2625" spc="52" baseline="-15873" dirty="0">
                <a:latin typeface="Cambria Math"/>
                <a:cs typeface="Cambria Math"/>
              </a:rPr>
              <a:t>𝟏 </a:t>
            </a:r>
            <a:r>
              <a:rPr sz="2400" dirty="0">
                <a:latin typeface="Cambria Math"/>
                <a:cs typeface="Cambria Math"/>
              </a:rPr>
              <a:t>= 𝟐 </a:t>
            </a:r>
            <a:r>
              <a:rPr lang="en-US" sz="2400" dirty="0">
                <a:latin typeface="Cambria Math"/>
                <a:cs typeface="Cambria Math"/>
              </a:rPr>
              <a:t>+3</a:t>
            </a:r>
            <a:r>
              <a:rPr sz="2400" dirty="0">
                <a:latin typeface="Cambria Math"/>
                <a:cs typeface="Cambria Math"/>
              </a:rPr>
              <a:t>+ 𝟔 +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𝟕</a:t>
            </a:r>
          </a:p>
          <a:p>
            <a:pPr algn="ctr">
              <a:lnSpc>
                <a:spcPct val="100000"/>
              </a:lnSpc>
            </a:pPr>
            <a:r>
              <a:rPr sz="2400" spc="35" dirty="0">
                <a:latin typeface="Cambria Math"/>
                <a:cs typeface="Cambria Math"/>
              </a:rPr>
              <a:t>𝐀</a:t>
            </a:r>
            <a:r>
              <a:rPr sz="2625" spc="52" baseline="-15873" dirty="0">
                <a:latin typeface="Cambria Math"/>
                <a:cs typeface="Cambria Math"/>
              </a:rPr>
              <a:t>𝟎 </a:t>
            </a:r>
            <a:r>
              <a:rPr sz="2400" dirty="0">
                <a:latin typeface="Cambria Math"/>
                <a:cs typeface="Cambria Math"/>
              </a:rPr>
              <a:t>= 𝟏 + 𝟑 + 𝟓 + 𝟕 +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𝟗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23875"/>
            <a:ext cx="1125220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Rockwell"/>
                <a:cs typeface="Rockwell"/>
              </a:rPr>
              <a:t>Octal </a:t>
            </a:r>
            <a:r>
              <a:rPr sz="2000" b="1" spc="-5" dirty="0">
                <a:latin typeface="Rockwell"/>
                <a:cs typeface="Rockwell"/>
              </a:rPr>
              <a:t>to </a:t>
            </a:r>
            <a:r>
              <a:rPr sz="2000" b="1" spc="15" dirty="0">
                <a:latin typeface="Rockwell"/>
                <a:cs typeface="Rockwell"/>
              </a:rPr>
              <a:t>Binary </a:t>
            </a:r>
            <a:r>
              <a:rPr sz="2000" b="1" dirty="0">
                <a:latin typeface="Rockwell"/>
                <a:cs typeface="Rockwell"/>
              </a:rPr>
              <a:t>Encoder: </a:t>
            </a:r>
            <a:r>
              <a:rPr sz="2000" spc="5" dirty="0">
                <a:latin typeface="Rockwell"/>
                <a:cs typeface="Rockwell"/>
              </a:rPr>
              <a:t>An </a:t>
            </a:r>
            <a:r>
              <a:rPr sz="2000" dirty="0">
                <a:latin typeface="Rockwell"/>
                <a:cs typeface="Rockwell"/>
              </a:rPr>
              <a:t>Octal to </a:t>
            </a:r>
            <a:r>
              <a:rPr sz="2000" spc="5" dirty="0">
                <a:latin typeface="Rockwell"/>
                <a:cs typeface="Rockwell"/>
              </a:rPr>
              <a:t>Binary </a:t>
            </a:r>
            <a:r>
              <a:rPr sz="2000" dirty="0">
                <a:latin typeface="Rockwell"/>
                <a:cs typeface="Rockwell"/>
              </a:rPr>
              <a:t>encoder encodes an octal </a:t>
            </a:r>
            <a:r>
              <a:rPr sz="2000" spc="-5" dirty="0">
                <a:latin typeface="Rockwell"/>
                <a:cs typeface="Rockwell"/>
              </a:rPr>
              <a:t>number </a:t>
            </a:r>
            <a:r>
              <a:rPr sz="2000" dirty="0">
                <a:latin typeface="Rockwell"/>
                <a:cs typeface="Rockwell"/>
              </a:rPr>
              <a:t>to its</a:t>
            </a:r>
            <a:r>
              <a:rPr sz="2000" spc="-155" dirty="0">
                <a:latin typeface="Rockwell"/>
                <a:cs typeface="Rockwell"/>
              </a:rPr>
              <a:t> </a:t>
            </a:r>
            <a:r>
              <a:rPr sz="2000" spc="-5" dirty="0">
                <a:latin typeface="Rockwell"/>
                <a:cs typeface="Rockwell"/>
              </a:rPr>
              <a:t>equivalent  </a:t>
            </a:r>
            <a:r>
              <a:rPr sz="2000" spc="5" dirty="0">
                <a:latin typeface="Rockwell"/>
                <a:cs typeface="Rockwell"/>
              </a:rPr>
              <a:t>binary</a:t>
            </a:r>
            <a:r>
              <a:rPr sz="2000" spc="-40" dirty="0">
                <a:latin typeface="Rockwell"/>
                <a:cs typeface="Rockwell"/>
              </a:rPr>
              <a:t> </a:t>
            </a:r>
            <a:r>
              <a:rPr sz="2000" spc="-5" dirty="0">
                <a:latin typeface="Rockwell"/>
                <a:cs typeface="Rockwell"/>
              </a:rPr>
              <a:t>code.</a:t>
            </a:r>
            <a:endParaRPr sz="2000">
              <a:latin typeface="Rockwell"/>
              <a:cs typeface="Rockwel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6031" y="1013619"/>
            <a:ext cx="6773187" cy="2929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83232" y="1238674"/>
            <a:ext cx="3875771" cy="2496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17290" y="4580001"/>
            <a:ext cx="513016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835"/>
              </a:lnSpc>
              <a:spcBef>
                <a:spcPts val="100"/>
              </a:spcBef>
            </a:pPr>
            <a:r>
              <a:rPr sz="3200" b="1" spc="-5" dirty="0">
                <a:latin typeface="Cambria Math"/>
                <a:cs typeface="Cambria Math"/>
              </a:rPr>
              <a:t>Functions </a:t>
            </a:r>
            <a:r>
              <a:rPr sz="3200" b="1" dirty="0">
                <a:latin typeface="Cambria Math"/>
                <a:cs typeface="Cambria Math"/>
              </a:rPr>
              <a:t>for </a:t>
            </a:r>
            <a:r>
              <a:rPr sz="3200" b="1" spc="15" dirty="0">
                <a:latin typeface="Cambria Math"/>
                <a:cs typeface="Cambria Math"/>
              </a:rPr>
              <a:t>the </a:t>
            </a:r>
            <a:r>
              <a:rPr sz="3200" b="1" spc="5" dirty="0">
                <a:latin typeface="Cambria Math"/>
                <a:cs typeface="Cambria Math"/>
              </a:rPr>
              <a:t>output</a:t>
            </a:r>
            <a:r>
              <a:rPr sz="3200" b="1" spc="-285" dirty="0">
                <a:latin typeface="Cambria Math"/>
                <a:cs typeface="Cambria Math"/>
              </a:rPr>
              <a:t> </a:t>
            </a:r>
            <a:r>
              <a:rPr sz="3200" b="1" spc="5" dirty="0">
                <a:latin typeface="Cambria Math"/>
                <a:cs typeface="Cambria Math"/>
              </a:rPr>
              <a:t>pins:</a:t>
            </a:r>
            <a:endParaRPr sz="3200">
              <a:latin typeface="Cambria Math"/>
              <a:cs typeface="Cambria Math"/>
            </a:endParaRPr>
          </a:p>
          <a:p>
            <a:pPr algn="ctr">
              <a:lnSpc>
                <a:spcPts val="3835"/>
              </a:lnSpc>
              <a:tabLst>
                <a:tab pos="595630" algn="l"/>
              </a:tabLst>
            </a:pPr>
            <a:r>
              <a:rPr sz="3200" spc="40" dirty="0">
                <a:latin typeface="Cambria Math"/>
                <a:cs typeface="Cambria Math"/>
              </a:rPr>
              <a:t>𝐀</a:t>
            </a:r>
            <a:r>
              <a:rPr sz="3525" spc="60" baseline="-15366" dirty="0">
                <a:latin typeface="Cambria Math"/>
                <a:cs typeface="Cambria Math"/>
              </a:rPr>
              <a:t>𝟑	</a:t>
            </a:r>
            <a:r>
              <a:rPr sz="3200" dirty="0">
                <a:latin typeface="Cambria Math"/>
                <a:cs typeface="Cambria Math"/>
              </a:rPr>
              <a:t>= 𝟒 + 𝟓 + 𝟔 +</a:t>
            </a:r>
            <a:r>
              <a:rPr sz="3200" spc="9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𝟕</a:t>
            </a:r>
            <a:endParaRPr sz="32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595630" algn="l"/>
              </a:tabLst>
            </a:pPr>
            <a:r>
              <a:rPr sz="3200" spc="40" dirty="0">
                <a:latin typeface="Cambria Math"/>
                <a:cs typeface="Cambria Math"/>
              </a:rPr>
              <a:t>𝐀</a:t>
            </a:r>
            <a:r>
              <a:rPr sz="3525" spc="60" baseline="-15366" dirty="0">
                <a:latin typeface="Cambria Math"/>
                <a:cs typeface="Cambria Math"/>
              </a:rPr>
              <a:t>𝟏	</a:t>
            </a:r>
            <a:r>
              <a:rPr sz="3200" dirty="0">
                <a:latin typeface="Cambria Math"/>
                <a:cs typeface="Cambria Math"/>
              </a:rPr>
              <a:t>= 𝟐 + 𝟑 + 𝟔 +</a:t>
            </a:r>
            <a:r>
              <a:rPr sz="3200" spc="8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𝟕</a:t>
            </a:r>
            <a:endParaRPr sz="32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tabLst>
                <a:tab pos="595630" algn="l"/>
              </a:tabLst>
            </a:pPr>
            <a:r>
              <a:rPr sz="3200" spc="40" dirty="0">
                <a:latin typeface="Cambria Math"/>
                <a:cs typeface="Cambria Math"/>
              </a:rPr>
              <a:t>𝐀</a:t>
            </a:r>
            <a:r>
              <a:rPr sz="3525" spc="60" baseline="-15366" dirty="0">
                <a:latin typeface="Cambria Math"/>
                <a:cs typeface="Cambria Math"/>
              </a:rPr>
              <a:t>𝟎	</a:t>
            </a:r>
            <a:r>
              <a:rPr sz="3200" dirty="0">
                <a:latin typeface="Cambria Math"/>
                <a:cs typeface="Cambria Math"/>
              </a:rPr>
              <a:t>= 𝟏 + 𝟑 + 𝟓 +</a:t>
            </a:r>
            <a:r>
              <a:rPr sz="3200" spc="8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𝟕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23875"/>
            <a:ext cx="1203452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Rockwell"/>
                <a:cs typeface="Rockwell"/>
              </a:rPr>
              <a:t>Priority </a:t>
            </a:r>
            <a:r>
              <a:rPr sz="2000" b="1" dirty="0">
                <a:latin typeface="Rockwell"/>
                <a:cs typeface="Rockwell"/>
              </a:rPr>
              <a:t>Encoder: </a:t>
            </a:r>
            <a:r>
              <a:rPr sz="2000" dirty="0">
                <a:latin typeface="Rockwell"/>
                <a:cs typeface="Rockwell"/>
              </a:rPr>
              <a:t>A </a:t>
            </a:r>
            <a:r>
              <a:rPr sz="2000" spc="5" dirty="0">
                <a:latin typeface="Rockwell"/>
                <a:cs typeface="Rockwell"/>
              </a:rPr>
              <a:t>priority </a:t>
            </a:r>
            <a:r>
              <a:rPr sz="2000" dirty="0">
                <a:latin typeface="Rockwell"/>
                <a:cs typeface="Rockwell"/>
              </a:rPr>
              <a:t>encoder also </a:t>
            </a:r>
            <a:r>
              <a:rPr sz="2000" spc="-5" dirty="0">
                <a:latin typeface="Rockwell"/>
                <a:cs typeface="Rockwell"/>
              </a:rPr>
              <a:t>encodes </a:t>
            </a:r>
            <a:r>
              <a:rPr sz="2000" dirty="0">
                <a:latin typeface="Rockwell"/>
                <a:cs typeface="Rockwell"/>
              </a:rPr>
              <a:t>a </a:t>
            </a:r>
            <a:r>
              <a:rPr sz="2000" spc="-20" dirty="0">
                <a:latin typeface="Rockwell"/>
                <a:cs typeface="Rockwell"/>
              </a:rPr>
              <a:t>given </a:t>
            </a:r>
            <a:r>
              <a:rPr sz="2000" spc="-10" dirty="0">
                <a:latin typeface="Rockwell"/>
                <a:cs typeface="Rockwell"/>
              </a:rPr>
              <a:t>input </a:t>
            </a:r>
            <a:r>
              <a:rPr sz="2000" spc="-50" dirty="0">
                <a:latin typeface="Rockwell"/>
                <a:cs typeface="Rockwell"/>
              </a:rPr>
              <a:t>however, </a:t>
            </a:r>
            <a:r>
              <a:rPr sz="2000" spc="-5" dirty="0">
                <a:latin typeface="Rockwell"/>
                <a:cs typeface="Rockwell"/>
              </a:rPr>
              <a:t>the </a:t>
            </a:r>
            <a:r>
              <a:rPr sz="2000" dirty="0">
                <a:latin typeface="Rockwell"/>
                <a:cs typeface="Rockwell"/>
              </a:rPr>
              <a:t>flexibility of a </a:t>
            </a:r>
            <a:r>
              <a:rPr sz="2000" spc="5" dirty="0">
                <a:latin typeface="Rockwell"/>
                <a:cs typeface="Rockwell"/>
              </a:rPr>
              <a:t>priority  </a:t>
            </a:r>
            <a:r>
              <a:rPr sz="2000" dirty="0">
                <a:latin typeface="Rockwell"/>
                <a:cs typeface="Rockwell"/>
              </a:rPr>
              <a:t>encoder is </a:t>
            </a:r>
            <a:r>
              <a:rPr sz="2000" spc="-5" dirty="0">
                <a:latin typeface="Rockwell"/>
                <a:cs typeface="Rockwell"/>
              </a:rPr>
              <a:t>that, </a:t>
            </a:r>
            <a:r>
              <a:rPr sz="2000" spc="-25" dirty="0">
                <a:latin typeface="Rockwell"/>
                <a:cs typeface="Rockwell"/>
              </a:rPr>
              <a:t>we </a:t>
            </a:r>
            <a:r>
              <a:rPr sz="2000" spc="-5" dirty="0">
                <a:latin typeface="Rockwell"/>
                <a:cs typeface="Rockwell"/>
              </a:rPr>
              <a:t>can </a:t>
            </a:r>
            <a:r>
              <a:rPr sz="2000" dirty="0">
                <a:latin typeface="Rockwell"/>
                <a:cs typeface="Rockwell"/>
              </a:rPr>
              <a:t>assign </a:t>
            </a:r>
            <a:r>
              <a:rPr sz="2000" spc="-5" dirty="0">
                <a:latin typeface="Rockwell"/>
                <a:cs typeface="Rockwell"/>
              </a:rPr>
              <a:t>the </a:t>
            </a:r>
            <a:r>
              <a:rPr sz="2000" spc="5" dirty="0">
                <a:latin typeface="Rockwell"/>
                <a:cs typeface="Rockwell"/>
              </a:rPr>
              <a:t>priority </a:t>
            </a:r>
            <a:r>
              <a:rPr sz="2000" dirty="0">
                <a:latin typeface="Rockwell"/>
                <a:cs typeface="Rockwell"/>
              </a:rPr>
              <a:t>of </a:t>
            </a:r>
            <a:r>
              <a:rPr sz="2000" spc="-5" dirty="0">
                <a:latin typeface="Rockwell"/>
                <a:cs typeface="Rockwell"/>
              </a:rPr>
              <a:t>inputs. </a:t>
            </a:r>
            <a:r>
              <a:rPr sz="2000" dirty="0">
                <a:latin typeface="Rockwell"/>
                <a:cs typeface="Rockwell"/>
              </a:rPr>
              <a:t>E.g </a:t>
            </a:r>
            <a:r>
              <a:rPr sz="2000" spc="-5" dirty="0">
                <a:latin typeface="Rockwell"/>
                <a:cs typeface="Rockwell"/>
              </a:rPr>
              <a:t>Highest </a:t>
            </a:r>
            <a:r>
              <a:rPr sz="2000" spc="5" dirty="0">
                <a:latin typeface="Rockwell"/>
                <a:cs typeface="Rockwell"/>
              </a:rPr>
              <a:t>Priority </a:t>
            </a:r>
            <a:r>
              <a:rPr sz="2000" spc="-15" dirty="0">
                <a:latin typeface="Rockwell"/>
                <a:cs typeface="Rockwell"/>
              </a:rPr>
              <a:t>Encoder, </a:t>
            </a:r>
            <a:r>
              <a:rPr sz="2000" spc="-30" dirty="0">
                <a:latin typeface="Rockwell"/>
                <a:cs typeface="Rockwell"/>
              </a:rPr>
              <a:t>Lowest </a:t>
            </a:r>
            <a:r>
              <a:rPr sz="2000" spc="5" dirty="0">
                <a:latin typeface="Rockwell"/>
                <a:cs typeface="Rockwell"/>
              </a:rPr>
              <a:t>Priority  </a:t>
            </a:r>
            <a:r>
              <a:rPr sz="2000" dirty="0">
                <a:latin typeface="Rockwell"/>
                <a:cs typeface="Rockwell"/>
              </a:rPr>
              <a:t>Encoders, </a:t>
            </a:r>
            <a:r>
              <a:rPr sz="2000" spc="-10" dirty="0">
                <a:latin typeface="Rockwell"/>
                <a:cs typeface="Rockwell"/>
              </a:rPr>
              <a:t>Irregular </a:t>
            </a:r>
            <a:r>
              <a:rPr sz="2000" dirty="0">
                <a:latin typeface="Rockwell"/>
                <a:cs typeface="Rockwell"/>
              </a:rPr>
              <a:t>Sequence</a:t>
            </a:r>
            <a:r>
              <a:rPr sz="2000" spc="-204" dirty="0">
                <a:latin typeface="Rockwell"/>
                <a:cs typeface="Rockwell"/>
              </a:rPr>
              <a:t> </a:t>
            </a:r>
            <a:r>
              <a:rPr sz="2000" dirty="0">
                <a:latin typeface="Rockwell"/>
                <a:cs typeface="Rockwell"/>
              </a:rPr>
              <a:t>Encoders.</a:t>
            </a:r>
            <a:endParaRPr sz="200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Rockwell"/>
                <a:cs typeface="Rockwell"/>
              </a:rPr>
              <a:t>Design a 4X2 Highest </a:t>
            </a:r>
            <a:r>
              <a:rPr sz="2000" spc="10" dirty="0">
                <a:latin typeface="Rockwell"/>
                <a:cs typeface="Rockwell"/>
              </a:rPr>
              <a:t>Priority</a:t>
            </a:r>
            <a:r>
              <a:rPr sz="2000" spc="-45" dirty="0">
                <a:latin typeface="Rockwell"/>
                <a:cs typeface="Rockwell"/>
              </a:rPr>
              <a:t> </a:t>
            </a:r>
            <a:r>
              <a:rPr sz="2000" spc="-15" dirty="0">
                <a:latin typeface="Rockwell"/>
                <a:cs typeface="Rockwell"/>
              </a:rPr>
              <a:t>Encoder.</a:t>
            </a:r>
            <a:endParaRPr sz="200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Rockwell"/>
                <a:cs typeface="Rockwell"/>
              </a:rPr>
              <a:t>Design a </a:t>
            </a:r>
            <a:r>
              <a:rPr sz="2000" spc="5" dirty="0">
                <a:latin typeface="Rockwell"/>
                <a:cs typeface="Rockwell"/>
              </a:rPr>
              <a:t>4X2 </a:t>
            </a:r>
            <a:r>
              <a:rPr sz="2000" spc="-25" dirty="0">
                <a:latin typeface="Rockwell"/>
                <a:cs typeface="Rockwell"/>
              </a:rPr>
              <a:t>Lowest </a:t>
            </a:r>
            <a:r>
              <a:rPr sz="2000" spc="10" dirty="0">
                <a:latin typeface="Rockwell"/>
                <a:cs typeface="Rockwell"/>
              </a:rPr>
              <a:t>Priority</a:t>
            </a:r>
            <a:r>
              <a:rPr sz="2000" spc="-70" dirty="0">
                <a:latin typeface="Rockwell"/>
                <a:cs typeface="Rockwell"/>
              </a:rPr>
              <a:t> </a:t>
            </a:r>
            <a:r>
              <a:rPr sz="2000" spc="-15" dirty="0">
                <a:latin typeface="Rockwell"/>
                <a:cs typeface="Rockwell"/>
              </a:rPr>
              <a:t>Encoder.</a:t>
            </a:r>
            <a:endParaRPr sz="200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Rockwell"/>
                <a:cs typeface="Rockwell"/>
              </a:rPr>
              <a:t>Design a Decimal to BCD Highest </a:t>
            </a:r>
            <a:r>
              <a:rPr sz="2000" spc="10" dirty="0">
                <a:latin typeface="Rockwell"/>
                <a:cs typeface="Rockwell"/>
              </a:rPr>
              <a:t>Priority</a:t>
            </a:r>
            <a:r>
              <a:rPr sz="2000" spc="-60" dirty="0">
                <a:latin typeface="Rockwell"/>
                <a:cs typeface="Rockwell"/>
              </a:rPr>
              <a:t> </a:t>
            </a:r>
            <a:r>
              <a:rPr sz="2000" spc="-15" dirty="0">
                <a:latin typeface="Rockwell"/>
                <a:cs typeface="Rockwell"/>
              </a:rPr>
              <a:t>Encoder.</a:t>
            </a:r>
            <a:endParaRPr sz="200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Rockwell"/>
                <a:cs typeface="Rockwell"/>
              </a:rPr>
              <a:t>Design a Decimal to BCD </a:t>
            </a:r>
            <a:r>
              <a:rPr sz="2000" spc="-25" dirty="0">
                <a:latin typeface="Rockwell"/>
                <a:cs typeface="Rockwell"/>
              </a:rPr>
              <a:t>Lowest </a:t>
            </a:r>
            <a:r>
              <a:rPr sz="2000" spc="10" dirty="0">
                <a:latin typeface="Rockwell"/>
                <a:cs typeface="Rockwell"/>
              </a:rPr>
              <a:t>Priority</a:t>
            </a:r>
            <a:r>
              <a:rPr sz="2000" spc="-60" dirty="0">
                <a:latin typeface="Rockwell"/>
                <a:cs typeface="Rockwell"/>
              </a:rPr>
              <a:t> </a:t>
            </a:r>
            <a:r>
              <a:rPr sz="2000" spc="-15" dirty="0">
                <a:latin typeface="Rockwell"/>
                <a:cs typeface="Rockwell"/>
              </a:rPr>
              <a:t>Encoder.</a:t>
            </a:r>
            <a:endParaRPr sz="200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Rockwell"/>
                <a:cs typeface="Rockwell"/>
              </a:rPr>
              <a:t>Design a Decimal to BCD </a:t>
            </a:r>
            <a:r>
              <a:rPr sz="2000" spc="-10" dirty="0">
                <a:latin typeface="Rockwell"/>
                <a:cs typeface="Rockwell"/>
              </a:rPr>
              <a:t>Irregular </a:t>
            </a:r>
            <a:r>
              <a:rPr sz="2000" dirty="0">
                <a:latin typeface="Rockwell"/>
                <a:cs typeface="Rockwell"/>
              </a:rPr>
              <a:t>Sequence Encoder with </a:t>
            </a:r>
            <a:r>
              <a:rPr sz="2000" spc="5" dirty="0">
                <a:latin typeface="Rockwell"/>
                <a:cs typeface="Rockwell"/>
              </a:rPr>
              <a:t>priority </a:t>
            </a:r>
            <a:r>
              <a:rPr sz="2000" dirty="0">
                <a:latin typeface="Rockwell"/>
                <a:cs typeface="Rockwell"/>
              </a:rPr>
              <a:t>sequence </a:t>
            </a:r>
            <a:r>
              <a:rPr sz="2000" spc="-5" dirty="0">
                <a:latin typeface="Rockwell"/>
                <a:cs typeface="Rockwell"/>
              </a:rPr>
              <a:t>of</a:t>
            </a:r>
            <a:r>
              <a:rPr sz="2000" spc="-15" dirty="0">
                <a:latin typeface="Rockwell"/>
                <a:cs typeface="Rockwell"/>
              </a:rPr>
              <a:t> </a:t>
            </a:r>
            <a:r>
              <a:rPr sz="2000" dirty="0">
                <a:latin typeface="Rockwell"/>
                <a:cs typeface="Rockwell"/>
              </a:rPr>
              <a:t>1,5,6,7,0,4,3,2,8,9.</a:t>
            </a:r>
            <a:endParaRPr sz="200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0626" y="4445889"/>
            <a:ext cx="5731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90" dirty="0">
                <a:latin typeface="Rockwell"/>
                <a:cs typeface="Rockwell"/>
              </a:rPr>
              <a:t>Follow </a:t>
            </a:r>
            <a:r>
              <a:rPr sz="4400" b="1" dirty="0">
                <a:latin typeface="Rockwell"/>
                <a:cs typeface="Rockwell"/>
              </a:rPr>
              <a:t>Class</a:t>
            </a:r>
            <a:r>
              <a:rPr sz="4400" b="1" spc="10" dirty="0">
                <a:latin typeface="Rockwell"/>
                <a:cs typeface="Rockwell"/>
              </a:rPr>
              <a:t> </a:t>
            </a:r>
            <a:r>
              <a:rPr sz="4400" b="1" dirty="0">
                <a:latin typeface="Rockwell"/>
                <a:cs typeface="Rockwell"/>
              </a:rPr>
              <a:t>Lecture</a:t>
            </a:r>
            <a:endParaRPr sz="44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82830"/>
            <a:ext cx="105156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highlight>
                  <a:srgbClr val="00FF00"/>
                </a:highlight>
              </a:rPr>
              <a:t>Multiplexer</a:t>
            </a:r>
            <a:r>
              <a:rPr sz="3200" spc="-5" dirty="0"/>
              <a:t>: </a:t>
            </a:r>
            <a:r>
              <a:rPr sz="3200" b="0" dirty="0">
                <a:latin typeface="Rockwell"/>
                <a:cs typeface="Rockwell"/>
              </a:rPr>
              <a:t>A </a:t>
            </a:r>
            <a:r>
              <a:rPr sz="3200" b="0" spc="-15" dirty="0">
                <a:latin typeface="Rockwell"/>
                <a:cs typeface="Rockwell"/>
              </a:rPr>
              <a:t>multiplexer </a:t>
            </a:r>
            <a:r>
              <a:rPr sz="3200" b="0" dirty="0">
                <a:latin typeface="Rockwell"/>
                <a:cs typeface="Rockwell"/>
              </a:rPr>
              <a:t>is a </a:t>
            </a:r>
            <a:r>
              <a:rPr sz="3200" b="0" spc="-5" dirty="0">
                <a:latin typeface="Rockwell"/>
                <a:cs typeface="Rockwell"/>
              </a:rPr>
              <a:t>combinational </a:t>
            </a:r>
            <a:r>
              <a:rPr sz="3200" b="0" spc="-15" dirty="0">
                <a:latin typeface="Rockwell"/>
                <a:cs typeface="Rockwell"/>
              </a:rPr>
              <a:t>circuit </a:t>
            </a:r>
            <a:r>
              <a:rPr sz="3200" b="0" spc="-10" dirty="0">
                <a:latin typeface="Rockwell"/>
                <a:cs typeface="Rockwell"/>
              </a:rPr>
              <a:t>which </a:t>
            </a:r>
            <a:r>
              <a:rPr sz="3200" b="0" spc="-5" dirty="0">
                <a:latin typeface="Rockwell"/>
                <a:cs typeface="Rockwell"/>
              </a:rPr>
              <a:t>selects </a:t>
            </a:r>
            <a:r>
              <a:rPr sz="3200" b="0" dirty="0">
                <a:latin typeface="Rockwell"/>
                <a:cs typeface="Rockwell"/>
              </a:rPr>
              <a:t>binary information </a:t>
            </a:r>
            <a:r>
              <a:rPr sz="3200" b="0" spc="-20" dirty="0">
                <a:latin typeface="Rockwell"/>
                <a:cs typeface="Rockwell"/>
              </a:rPr>
              <a:t>from </a:t>
            </a:r>
            <a:r>
              <a:rPr sz="3200" b="0" dirty="0">
                <a:latin typeface="Rockwell"/>
                <a:cs typeface="Rockwell"/>
              </a:rPr>
              <a:t>one of  </a:t>
            </a:r>
            <a:r>
              <a:rPr sz="3200" b="0" spc="-15" dirty="0">
                <a:latin typeface="Rockwell"/>
                <a:cs typeface="Rockwell"/>
              </a:rPr>
              <a:t>many </a:t>
            </a:r>
            <a:r>
              <a:rPr sz="3200" b="0" dirty="0">
                <a:latin typeface="Rockwell"/>
                <a:cs typeface="Rockwell"/>
              </a:rPr>
              <a:t>input lines and </a:t>
            </a:r>
            <a:r>
              <a:rPr sz="3200" b="0" spc="-15" dirty="0">
                <a:latin typeface="Rockwell"/>
                <a:cs typeface="Rockwell"/>
              </a:rPr>
              <a:t>directs </a:t>
            </a:r>
            <a:r>
              <a:rPr sz="3200" b="0" dirty="0">
                <a:latin typeface="Rockwell"/>
                <a:cs typeface="Rockwell"/>
              </a:rPr>
              <a:t>it </a:t>
            </a:r>
            <a:r>
              <a:rPr sz="3200" b="0" spc="-5" dirty="0">
                <a:latin typeface="Rockwell"/>
                <a:cs typeface="Rockwell"/>
              </a:rPr>
              <a:t>to </a:t>
            </a:r>
            <a:r>
              <a:rPr sz="3200" b="0" dirty="0">
                <a:latin typeface="Rockwell"/>
                <a:cs typeface="Rockwell"/>
              </a:rPr>
              <a:t>a single </a:t>
            </a:r>
            <a:r>
              <a:rPr sz="3200" b="0" spc="-5" dirty="0">
                <a:latin typeface="Rockwell"/>
                <a:cs typeface="Rockwell"/>
              </a:rPr>
              <a:t>output</a:t>
            </a:r>
            <a:r>
              <a:rPr sz="3200" b="0" spc="-60" dirty="0">
                <a:latin typeface="Rockwell"/>
                <a:cs typeface="Rockwell"/>
              </a:rPr>
              <a:t> </a:t>
            </a:r>
            <a:r>
              <a:rPr sz="3200" b="0" spc="-10" dirty="0">
                <a:latin typeface="Rockwell"/>
                <a:cs typeface="Rockwell"/>
              </a:rPr>
              <a:t>line.</a:t>
            </a:r>
          </a:p>
        </p:txBody>
      </p:sp>
      <p:sp>
        <p:nvSpPr>
          <p:cNvPr id="3" name="object 3"/>
          <p:cNvSpPr/>
          <p:nvPr/>
        </p:nvSpPr>
        <p:spPr>
          <a:xfrm>
            <a:off x="620067" y="1809967"/>
            <a:ext cx="4159752" cy="2734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6691" y="4682836"/>
            <a:ext cx="3699164" cy="2022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8185" y="2031640"/>
            <a:ext cx="5000998" cy="3438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98185" y="5825836"/>
            <a:ext cx="3857625" cy="219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6905" y="18999"/>
            <a:ext cx="115227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Cascading </a:t>
            </a:r>
            <a:r>
              <a:rPr sz="3200" spc="-30" dirty="0"/>
              <a:t>Lower </a:t>
            </a:r>
            <a:r>
              <a:rPr sz="3200" dirty="0"/>
              <a:t>Input </a:t>
            </a:r>
            <a:r>
              <a:rPr sz="3200" spc="5" dirty="0"/>
              <a:t>MUX </a:t>
            </a:r>
            <a:r>
              <a:rPr sz="3200" dirty="0"/>
              <a:t>to Design Higher Input</a:t>
            </a:r>
            <a:r>
              <a:rPr sz="3200" spc="-35" dirty="0"/>
              <a:t> </a:t>
            </a:r>
            <a:r>
              <a:rPr sz="3200" spc="5" dirty="0"/>
              <a:t>MUX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5154167" y="1050036"/>
            <a:ext cx="6598920" cy="4014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0811" y="1050036"/>
            <a:ext cx="3605784" cy="4014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18152" y="5587085"/>
            <a:ext cx="3157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Rockwell"/>
                <a:cs typeface="Rockwell"/>
              </a:rPr>
              <a:t>4X1 MUX with </a:t>
            </a:r>
            <a:r>
              <a:rPr sz="1800" b="1" spc="-20" dirty="0">
                <a:latin typeface="Rockwell"/>
                <a:cs typeface="Rockwell"/>
              </a:rPr>
              <a:t>two </a:t>
            </a:r>
            <a:r>
              <a:rPr sz="1800" b="1" dirty="0">
                <a:latin typeface="Rockwell"/>
                <a:cs typeface="Rockwell"/>
              </a:rPr>
              <a:t>2X1</a:t>
            </a:r>
            <a:r>
              <a:rPr sz="1800" b="1" spc="-80" dirty="0">
                <a:latin typeface="Rockwell"/>
                <a:cs typeface="Rockwell"/>
              </a:rPr>
              <a:t> </a:t>
            </a:r>
            <a:r>
              <a:rPr sz="1800" b="1" dirty="0">
                <a:latin typeface="Rockwell"/>
                <a:cs typeface="Rockwell"/>
              </a:rPr>
              <a:t>MUX</a:t>
            </a:r>
            <a:endParaRPr sz="18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6489" y="18999"/>
            <a:ext cx="89357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Boolean Function </a:t>
            </a:r>
            <a:r>
              <a:rPr sz="3200" dirty="0"/>
              <a:t>Implementation with</a:t>
            </a:r>
            <a:r>
              <a:rPr sz="3200" spc="-60" dirty="0"/>
              <a:t> </a:t>
            </a:r>
            <a:r>
              <a:rPr sz="3200" dirty="0"/>
              <a:t>MUX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339" y="952626"/>
            <a:ext cx="793178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Rockwell"/>
                <a:cs typeface="Rockwell"/>
              </a:rPr>
              <a:t>It is </a:t>
            </a:r>
            <a:r>
              <a:rPr sz="2000" b="1" spc="-10" dirty="0">
                <a:latin typeface="Rockwell"/>
                <a:cs typeface="Rockwell"/>
              </a:rPr>
              <a:t>possible </a:t>
            </a:r>
            <a:r>
              <a:rPr sz="2000" b="1" spc="-5" dirty="0">
                <a:latin typeface="Rockwell"/>
                <a:cs typeface="Rockwell"/>
              </a:rPr>
              <a:t>to </a:t>
            </a:r>
            <a:r>
              <a:rPr sz="2000" b="1" dirty="0">
                <a:latin typeface="Rockwell"/>
                <a:cs typeface="Rockwell"/>
              </a:rPr>
              <a:t>design a n+1 </a:t>
            </a:r>
            <a:r>
              <a:rPr sz="2000" b="1" spc="-5" dirty="0">
                <a:latin typeface="Rockwell"/>
                <a:cs typeface="Rockwell"/>
              </a:rPr>
              <a:t>variable Function </a:t>
            </a:r>
            <a:r>
              <a:rPr sz="2000" b="1" dirty="0">
                <a:latin typeface="Rockwell"/>
                <a:cs typeface="Rockwell"/>
              </a:rPr>
              <a:t>with </a:t>
            </a:r>
            <a:r>
              <a:rPr sz="2000" b="1" spc="10" dirty="0">
                <a:latin typeface="Rockwell"/>
                <a:cs typeface="Rockwell"/>
              </a:rPr>
              <a:t>2</a:t>
            </a:r>
            <a:r>
              <a:rPr sz="1950" b="1" spc="15" baseline="25641" dirty="0">
                <a:latin typeface="Rockwell"/>
                <a:cs typeface="Rockwell"/>
              </a:rPr>
              <a:t>N</a:t>
            </a:r>
            <a:r>
              <a:rPr sz="2000" b="1" spc="10" dirty="0">
                <a:latin typeface="Rockwell"/>
                <a:cs typeface="Rockwell"/>
              </a:rPr>
              <a:t>X1</a:t>
            </a:r>
            <a:r>
              <a:rPr sz="2000" b="1" spc="5" dirty="0">
                <a:latin typeface="Rockwell"/>
                <a:cs typeface="Rockwell"/>
              </a:rPr>
              <a:t> </a:t>
            </a:r>
            <a:r>
              <a:rPr sz="2000" b="1" dirty="0">
                <a:latin typeface="Rockwell"/>
                <a:cs typeface="Rockwell"/>
              </a:rPr>
              <a:t>MUX.</a:t>
            </a:r>
            <a:endParaRPr sz="2000">
              <a:latin typeface="Rockwell"/>
              <a:cs typeface="Rockwell"/>
            </a:endParaRPr>
          </a:p>
          <a:p>
            <a:pPr marL="38100">
              <a:lnSpc>
                <a:spcPct val="100000"/>
              </a:lnSpc>
            </a:pPr>
            <a:r>
              <a:rPr sz="2000" b="1" spc="-5" dirty="0">
                <a:latin typeface="Rockwell"/>
                <a:cs typeface="Rockwell"/>
              </a:rPr>
              <a:t>Implement </a:t>
            </a:r>
            <a:r>
              <a:rPr sz="2000" b="1" dirty="0">
                <a:latin typeface="Rockwell"/>
                <a:cs typeface="Rockwell"/>
              </a:rPr>
              <a:t>the </a:t>
            </a:r>
            <a:r>
              <a:rPr sz="2000" b="1" spc="-5" dirty="0">
                <a:latin typeface="Rockwell"/>
                <a:cs typeface="Rockwell"/>
              </a:rPr>
              <a:t>function </a:t>
            </a:r>
            <a:r>
              <a:rPr sz="2000" dirty="0">
                <a:latin typeface="Cambria Math"/>
                <a:cs typeface="Cambria Math"/>
              </a:rPr>
              <a:t>𝐅 =</a:t>
            </a:r>
            <a:r>
              <a:rPr sz="3000" baseline="2777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(𝟐, </a:t>
            </a:r>
            <a:r>
              <a:rPr sz="2000" dirty="0">
                <a:latin typeface="Cambria Math"/>
                <a:cs typeface="Cambria Math"/>
              </a:rPr>
              <a:t>𝟑, 𝟒, 𝟔) </a:t>
            </a:r>
            <a:r>
              <a:rPr sz="2000" b="1" spc="-5" dirty="0">
                <a:latin typeface="Rockwell"/>
                <a:cs typeface="Rockwell"/>
              </a:rPr>
              <a:t>using </a:t>
            </a:r>
            <a:r>
              <a:rPr sz="2000" b="1" dirty="0">
                <a:latin typeface="Rockwell"/>
                <a:cs typeface="Rockwell"/>
              </a:rPr>
              <a:t>a</a:t>
            </a:r>
            <a:r>
              <a:rPr sz="2000" b="1" spc="65" dirty="0">
                <a:latin typeface="Rockwell"/>
                <a:cs typeface="Rockwell"/>
              </a:rPr>
              <a:t> </a:t>
            </a:r>
            <a:r>
              <a:rPr sz="2000" b="1" dirty="0">
                <a:latin typeface="Rockwell"/>
                <a:cs typeface="Rockwell"/>
              </a:rPr>
              <a:t>MUX.</a:t>
            </a:r>
            <a:endParaRPr sz="2000">
              <a:latin typeface="Rockwell"/>
              <a:cs typeface="Rockwel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9100" y="1979676"/>
            <a:ext cx="2804160" cy="4258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9040" y="2842260"/>
            <a:ext cx="2752343" cy="2532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05471" y="1889760"/>
            <a:ext cx="3971544" cy="4437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A8A1FC-67B7-4F05-ADFF-6192FF8AEF57}"/>
              </a:ext>
            </a:extLst>
          </p:cNvPr>
          <p:cNvSpPr/>
          <p:nvPr/>
        </p:nvSpPr>
        <p:spPr>
          <a:xfrm>
            <a:off x="1352204" y="1000264"/>
            <a:ext cx="6096000" cy="10336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1764664">
              <a:lnSpc>
                <a:spcPct val="183000"/>
              </a:lnSpc>
              <a:spcBef>
                <a:spcPts val="15"/>
              </a:spcBef>
            </a:pPr>
            <a:r>
              <a:rPr lang="en-US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1-bit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Digital Magnitude Comparator</a:t>
            </a:r>
            <a:r>
              <a:rPr lang="en-US" b="1" spc="-5" dirty="0">
                <a:latin typeface="Times New Roman"/>
                <a:cs typeface="Times New Roman"/>
              </a:rPr>
              <a:t>:  </a:t>
            </a:r>
            <a:r>
              <a:rPr lang="en-US" b="1" dirty="0">
                <a:latin typeface="Times New Roman"/>
                <a:cs typeface="Times New Roman"/>
              </a:rPr>
              <a:t>Truth</a:t>
            </a:r>
            <a:r>
              <a:rPr lang="en-US" b="1" spc="-5" dirty="0">
                <a:latin typeface="Times New Roman"/>
                <a:cs typeface="Times New Roman"/>
              </a:rPr>
              <a:t> Table:</a:t>
            </a:r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7B0AF955-FDE3-42E1-B60E-A04C34C1B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17792"/>
              </p:ext>
            </p:extLst>
          </p:nvPr>
        </p:nvGraphicFramePr>
        <p:xfrm>
          <a:off x="1985610" y="2437384"/>
          <a:ext cx="2950210" cy="1394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410">
                <a:tc gridSpan="2"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Inputs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Outputs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48"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171"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648"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6B819499-2F71-4AF1-B664-928E76206AAE}"/>
              </a:ext>
            </a:extLst>
          </p:cNvPr>
          <p:cNvSpPr txBox="1"/>
          <p:nvPr/>
        </p:nvSpPr>
        <p:spPr>
          <a:xfrm>
            <a:off x="2151980" y="4321836"/>
            <a:ext cx="2783840" cy="1004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Logic </a:t>
            </a:r>
            <a:r>
              <a:rPr sz="1400" b="1" dirty="0">
                <a:latin typeface="Calibri"/>
                <a:cs typeface="Calibri"/>
              </a:rPr>
              <a:t>Expression: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100" baseline="3968" dirty="0">
                <a:latin typeface="Calibri"/>
                <a:cs typeface="Calibri"/>
              </a:rPr>
              <a:t>X</a:t>
            </a:r>
            <a:r>
              <a:rPr sz="900" dirty="0">
                <a:latin typeface="Calibri"/>
                <a:cs typeface="Calibri"/>
              </a:rPr>
              <a:t>0 </a:t>
            </a:r>
            <a:r>
              <a:rPr sz="2100" baseline="3968" dirty="0">
                <a:latin typeface="Calibri"/>
                <a:cs typeface="Calibri"/>
              </a:rPr>
              <a:t>=</a:t>
            </a:r>
            <a:r>
              <a:rPr sz="2100" spc="-22" baseline="3968" dirty="0">
                <a:latin typeface="Calibri"/>
                <a:cs typeface="Calibri"/>
              </a:rPr>
              <a:t> 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+A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’</a:t>
            </a:r>
            <a:endParaRPr sz="2100" baseline="3968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84045" algn="l"/>
              </a:tabLst>
            </a:pPr>
            <a:r>
              <a:rPr sz="2100" spc="-7" baseline="3968" dirty="0">
                <a:latin typeface="Calibri"/>
                <a:cs typeface="Calibri"/>
              </a:rPr>
              <a:t>(A=B)=X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,   </a:t>
            </a:r>
            <a:r>
              <a:rPr sz="2100" baseline="3968" dirty="0">
                <a:latin typeface="Calibri"/>
                <a:cs typeface="Calibri"/>
              </a:rPr>
              <a:t>(A&lt;B)=</a:t>
            </a:r>
            <a:r>
              <a:rPr sz="2100" spc="7" baseline="3968" dirty="0">
                <a:latin typeface="Calibri"/>
                <a:cs typeface="Calibri"/>
              </a:rPr>
              <a:t> </a:t>
            </a:r>
            <a:r>
              <a:rPr sz="2100" baseline="3968" dirty="0">
                <a:latin typeface="Calibri"/>
                <a:cs typeface="Calibri"/>
              </a:rPr>
              <a:t>A</a:t>
            </a:r>
            <a:r>
              <a:rPr sz="900" dirty="0">
                <a:latin typeface="Calibri"/>
                <a:cs typeface="Calibri"/>
              </a:rPr>
              <a:t>0</a:t>
            </a:r>
            <a:r>
              <a:rPr sz="2100" baseline="3968" dirty="0">
                <a:latin typeface="Calibri"/>
                <a:cs typeface="Calibri"/>
              </a:rPr>
              <a:t>’B</a:t>
            </a:r>
            <a:r>
              <a:rPr sz="900" dirty="0">
                <a:latin typeface="Calibri"/>
                <a:cs typeface="Calibri"/>
              </a:rPr>
              <a:t>0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,	</a:t>
            </a:r>
            <a:r>
              <a:rPr sz="2100" baseline="3968" dirty="0">
                <a:latin typeface="Calibri"/>
                <a:cs typeface="Calibri"/>
              </a:rPr>
              <a:t>(A&gt;B)=</a:t>
            </a:r>
            <a:r>
              <a:rPr sz="2100" spc="-97" baseline="3968" dirty="0">
                <a:latin typeface="Calibri"/>
                <a:cs typeface="Calibri"/>
              </a:rPr>
              <a:t> 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’</a:t>
            </a:r>
            <a:endParaRPr sz="2100" baseline="3968" dirty="0">
              <a:latin typeface="Calibri"/>
              <a:cs typeface="Calibri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99FE1CA-3A47-493B-94EC-A742E31FA65B}"/>
              </a:ext>
            </a:extLst>
          </p:cNvPr>
          <p:cNvSpPr/>
          <p:nvPr/>
        </p:nvSpPr>
        <p:spPr>
          <a:xfrm>
            <a:off x="6010933" y="3290595"/>
            <a:ext cx="4943475" cy="153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9BCA50F-F5A0-4311-9C06-63B9FBEE90FE}"/>
              </a:ext>
            </a:extLst>
          </p:cNvPr>
          <p:cNvSpPr txBox="1"/>
          <p:nvPr/>
        </p:nvSpPr>
        <p:spPr>
          <a:xfrm>
            <a:off x="7926092" y="2033880"/>
            <a:ext cx="11131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Logic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Diagram: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174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3689" y="18999"/>
            <a:ext cx="80270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0" dirty="0"/>
              <a:t>Quadruple </a:t>
            </a:r>
            <a:r>
              <a:rPr sz="3200" dirty="0"/>
              <a:t>2-Input Data Selector</a:t>
            </a:r>
            <a:r>
              <a:rPr sz="3200" spc="-105" dirty="0"/>
              <a:t> </a:t>
            </a:r>
            <a:r>
              <a:rPr sz="3200" spc="-5" dirty="0"/>
              <a:t>Design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702552" y="836675"/>
            <a:ext cx="4325111" cy="4771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93028" y="5887923"/>
            <a:ext cx="534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ckwell"/>
                <a:cs typeface="Rockwell"/>
              </a:rPr>
              <a:t>Logic Symbol </a:t>
            </a:r>
            <a:r>
              <a:rPr sz="1800" spc="-5" dirty="0">
                <a:latin typeface="Rockwell"/>
                <a:cs typeface="Rockwell"/>
              </a:rPr>
              <a:t>of </a:t>
            </a:r>
            <a:r>
              <a:rPr sz="1800" dirty="0">
                <a:latin typeface="Rockwell"/>
                <a:cs typeface="Rockwell"/>
              </a:rPr>
              <a:t>a Quadruple </a:t>
            </a:r>
            <a:r>
              <a:rPr sz="1800" spc="-5" dirty="0">
                <a:latin typeface="Rockwell"/>
                <a:cs typeface="Rockwell"/>
              </a:rPr>
              <a:t>2-input </a:t>
            </a:r>
            <a:r>
              <a:rPr sz="1800" dirty="0">
                <a:latin typeface="Rockwell"/>
                <a:cs typeface="Rockwell"/>
              </a:rPr>
              <a:t>Data</a:t>
            </a:r>
            <a:r>
              <a:rPr sz="1800" spc="-55" dirty="0">
                <a:latin typeface="Rockwell"/>
                <a:cs typeface="Rockwell"/>
              </a:rPr>
              <a:t> </a:t>
            </a:r>
            <a:r>
              <a:rPr sz="1800" spc="-5" dirty="0">
                <a:latin typeface="Rockwell"/>
                <a:cs typeface="Rockwell"/>
              </a:rPr>
              <a:t>Selector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913" y="862710"/>
            <a:ext cx="545909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ckwell"/>
                <a:cs typeface="Rockwell"/>
              </a:rPr>
              <a:t>A MUX can </a:t>
            </a:r>
            <a:r>
              <a:rPr sz="1800" spc="-5" dirty="0">
                <a:latin typeface="Rockwell"/>
                <a:cs typeface="Rockwell"/>
              </a:rPr>
              <a:t>also </a:t>
            </a:r>
            <a:r>
              <a:rPr sz="1800" dirty="0">
                <a:latin typeface="Rockwell"/>
                <a:cs typeface="Rockwell"/>
              </a:rPr>
              <a:t>be </a:t>
            </a:r>
            <a:r>
              <a:rPr sz="1800" spc="-10" dirty="0">
                <a:latin typeface="Rockwell"/>
                <a:cs typeface="Rockwell"/>
              </a:rPr>
              <a:t>considered </a:t>
            </a:r>
            <a:r>
              <a:rPr sz="1800" dirty="0">
                <a:latin typeface="Rockwell"/>
                <a:cs typeface="Rockwell"/>
              </a:rPr>
              <a:t>as a </a:t>
            </a:r>
            <a:r>
              <a:rPr sz="1800" spc="-5" dirty="0">
                <a:latin typeface="Rockwell"/>
                <a:cs typeface="Rockwell"/>
              </a:rPr>
              <a:t>data </a:t>
            </a:r>
            <a:r>
              <a:rPr sz="1800" spc="-20" dirty="0">
                <a:latin typeface="Rockwell"/>
                <a:cs typeface="Rockwell"/>
              </a:rPr>
              <a:t>selector. </a:t>
            </a:r>
            <a:r>
              <a:rPr sz="1800" dirty="0">
                <a:latin typeface="Rockwell"/>
                <a:cs typeface="Rockwell"/>
              </a:rPr>
              <a:t>A  </a:t>
            </a:r>
            <a:r>
              <a:rPr sz="1800" spc="-5" dirty="0">
                <a:latin typeface="Rockwell"/>
                <a:cs typeface="Rockwell"/>
              </a:rPr>
              <a:t>simple 2X1 MUX can </a:t>
            </a:r>
            <a:r>
              <a:rPr sz="1800" dirty="0">
                <a:latin typeface="Rockwell"/>
                <a:cs typeface="Rockwell"/>
              </a:rPr>
              <a:t>be </a:t>
            </a:r>
            <a:r>
              <a:rPr sz="1800" spc="-5" dirty="0">
                <a:latin typeface="Rockwell"/>
                <a:cs typeface="Rockwell"/>
              </a:rPr>
              <a:t>used to select </a:t>
            </a:r>
            <a:r>
              <a:rPr sz="1800" spc="-10" dirty="0">
                <a:latin typeface="Rockwell"/>
                <a:cs typeface="Rockwell"/>
              </a:rPr>
              <a:t>between </a:t>
            </a:r>
            <a:r>
              <a:rPr sz="1800" spc="-20" dirty="0">
                <a:latin typeface="Rockwell"/>
                <a:cs typeface="Rockwell"/>
              </a:rPr>
              <a:t>two  </a:t>
            </a:r>
            <a:r>
              <a:rPr sz="1800" spc="-5" dirty="0">
                <a:latin typeface="Rockwell"/>
                <a:cs typeface="Rockwell"/>
              </a:rPr>
              <a:t>1-bit data. </a:t>
            </a:r>
            <a:r>
              <a:rPr sz="1800" spc="-10" dirty="0">
                <a:latin typeface="Rockwell"/>
                <a:cs typeface="Rockwell"/>
              </a:rPr>
              <a:t>But </a:t>
            </a:r>
            <a:r>
              <a:rPr sz="1800" spc="-15" dirty="0">
                <a:latin typeface="Rockwell"/>
                <a:cs typeface="Rockwell"/>
              </a:rPr>
              <a:t>what </a:t>
            </a:r>
            <a:r>
              <a:rPr sz="1800" spc="20" dirty="0">
                <a:latin typeface="Rockwell"/>
                <a:cs typeface="Rockwell"/>
              </a:rPr>
              <a:t>if, </a:t>
            </a:r>
            <a:r>
              <a:rPr sz="1800" spc="-25" dirty="0">
                <a:latin typeface="Rockwell"/>
                <a:cs typeface="Rockwell"/>
              </a:rPr>
              <a:t>we </a:t>
            </a:r>
            <a:r>
              <a:rPr sz="1800" spc="-30" dirty="0">
                <a:latin typeface="Rockwell"/>
                <a:cs typeface="Rockwell"/>
              </a:rPr>
              <a:t>have </a:t>
            </a:r>
            <a:r>
              <a:rPr sz="1800" dirty="0">
                <a:latin typeface="Rockwell"/>
                <a:cs typeface="Rockwell"/>
              </a:rPr>
              <a:t>a </a:t>
            </a:r>
            <a:r>
              <a:rPr sz="1800" spc="-5" dirty="0">
                <a:latin typeface="Rockwell"/>
                <a:cs typeface="Rockwell"/>
              </a:rPr>
              <a:t>2-bit data </a:t>
            </a:r>
            <a:r>
              <a:rPr sz="1800" dirty="0">
                <a:latin typeface="Rockwell"/>
                <a:cs typeface="Rockwell"/>
              </a:rPr>
              <a:t>or a </a:t>
            </a:r>
            <a:r>
              <a:rPr sz="1800" spc="-5" dirty="0">
                <a:latin typeface="Rockwell"/>
                <a:cs typeface="Rockwell"/>
              </a:rPr>
              <a:t>4-bit  data. </a:t>
            </a:r>
            <a:r>
              <a:rPr sz="1800" dirty="0">
                <a:latin typeface="Rockwell"/>
                <a:cs typeface="Rockwell"/>
              </a:rPr>
              <a:t>So </a:t>
            </a:r>
            <a:r>
              <a:rPr sz="1800" spc="-25" dirty="0">
                <a:latin typeface="Rockwell"/>
                <a:cs typeface="Rockwell"/>
              </a:rPr>
              <a:t>we </a:t>
            </a:r>
            <a:r>
              <a:rPr sz="1800" spc="-5" dirty="0">
                <a:latin typeface="Rockwell"/>
                <a:cs typeface="Rockwell"/>
              </a:rPr>
              <a:t>can </a:t>
            </a:r>
            <a:r>
              <a:rPr sz="1800" spc="-10" dirty="0">
                <a:latin typeface="Rockwell"/>
                <a:cs typeface="Rockwell"/>
              </a:rPr>
              <a:t>integrate </a:t>
            </a:r>
            <a:r>
              <a:rPr sz="1800" spc="-30" dirty="0">
                <a:latin typeface="Rockwell"/>
                <a:cs typeface="Rockwell"/>
              </a:rPr>
              <a:t>several </a:t>
            </a:r>
            <a:r>
              <a:rPr sz="1800" spc="-5" dirty="0">
                <a:latin typeface="Rockwell"/>
                <a:cs typeface="Rockwell"/>
              </a:rPr>
              <a:t>2X1 MUX </a:t>
            </a:r>
            <a:r>
              <a:rPr sz="1800" dirty="0">
                <a:latin typeface="Rockwell"/>
                <a:cs typeface="Rockwell"/>
              </a:rPr>
              <a:t>and  design </a:t>
            </a:r>
            <a:r>
              <a:rPr sz="1800" spc="-5" dirty="0">
                <a:latin typeface="Rockwell"/>
                <a:cs typeface="Rockwell"/>
              </a:rPr>
              <a:t>multiple-bit </a:t>
            </a:r>
            <a:r>
              <a:rPr sz="1800" spc="-10" dirty="0">
                <a:latin typeface="Rockwell"/>
                <a:cs typeface="Rockwell"/>
              </a:rPr>
              <a:t>data </a:t>
            </a:r>
            <a:r>
              <a:rPr sz="1800" spc="-5" dirty="0">
                <a:latin typeface="Rockwell"/>
                <a:cs typeface="Rockwell"/>
              </a:rPr>
              <a:t>selectors. </a:t>
            </a:r>
            <a:r>
              <a:rPr sz="1800" spc="5" dirty="0">
                <a:latin typeface="Rockwell"/>
                <a:cs typeface="Rockwell"/>
              </a:rPr>
              <a:t>The </a:t>
            </a:r>
            <a:r>
              <a:rPr sz="1800" spc="-15" dirty="0">
                <a:latin typeface="Rockwell"/>
                <a:cs typeface="Rockwell"/>
              </a:rPr>
              <a:t>figure </a:t>
            </a:r>
            <a:r>
              <a:rPr sz="1800" spc="-20" dirty="0">
                <a:latin typeface="Rockwell"/>
                <a:cs typeface="Rockwell"/>
              </a:rPr>
              <a:t>shows  </a:t>
            </a:r>
            <a:r>
              <a:rPr sz="1800" dirty="0">
                <a:latin typeface="Rockwell"/>
                <a:cs typeface="Rockwell"/>
              </a:rPr>
              <a:t>the logical </a:t>
            </a:r>
            <a:r>
              <a:rPr sz="1800" spc="-5" dirty="0">
                <a:latin typeface="Rockwell"/>
                <a:cs typeface="Rockwell"/>
              </a:rPr>
              <a:t>symbol </a:t>
            </a:r>
            <a:r>
              <a:rPr sz="1800" dirty="0">
                <a:latin typeface="Rockwell"/>
                <a:cs typeface="Rockwell"/>
              </a:rPr>
              <a:t>of a </a:t>
            </a:r>
            <a:r>
              <a:rPr sz="1800" spc="-5" dirty="0">
                <a:latin typeface="Rockwell"/>
                <a:cs typeface="Rockwell"/>
              </a:rPr>
              <a:t>4-bit 2-input data selector  </a:t>
            </a:r>
            <a:r>
              <a:rPr sz="1800" dirty="0">
                <a:latin typeface="Rockwell"/>
                <a:cs typeface="Rockwell"/>
              </a:rPr>
              <a:t>with an </a:t>
            </a:r>
            <a:r>
              <a:rPr sz="1800" spc="-20" dirty="0">
                <a:latin typeface="Rockwell"/>
                <a:cs typeface="Rockwell"/>
              </a:rPr>
              <a:t>Active-Low </a:t>
            </a:r>
            <a:r>
              <a:rPr sz="1800" spc="-10" dirty="0">
                <a:latin typeface="Rockwell"/>
                <a:cs typeface="Rockwell"/>
              </a:rPr>
              <a:t>enable</a:t>
            </a:r>
            <a:r>
              <a:rPr sz="1800" spc="10" dirty="0">
                <a:latin typeface="Rockwell"/>
                <a:cs typeface="Rockwell"/>
              </a:rPr>
              <a:t> </a:t>
            </a:r>
            <a:r>
              <a:rPr sz="1800" spc="-5" dirty="0">
                <a:latin typeface="Rockwell"/>
                <a:cs typeface="Rockwell"/>
              </a:rPr>
              <a:t>input.</a:t>
            </a:r>
            <a:endParaRPr sz="180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Rockwell"/>
                <a:cs typeface="Rockwell"/>
              </a:rPr>
              <a:t>Design the logical </a:t>
            </a:r>
            <a:r>
              <a:rPr sz="1800" spc="-15" dirty="0">
                <a:latin typeface="Rockwell"/>
                <a:cs typeface="Rockwell"/>
              </a:rPr>
              <a:t>circuit </a:t>
            </a:r>
            <a:r>
              <a:rPr sz="1800" spc="5" dirty="0">
                <a:latin typeface="Rockwell"/>
                <a:cs typeface="Rockwell"/>
              </a:rPr>
              <a:t>for </a:t>
            </a:r>
            <a:r>
              <a:rPr sz="1800" dirty="0">
                <a:latin typeface="Rockwell"/>
                <a:cs typeface="Rockwell"/>
              </a:rPr>
              <a:t>a </a:t>
            </a:r>
            <a:r>
              <a:rPr sz="1800" spc="-5" dirty="0">
                <a:latin typeface="Rockwell"/>
                <a:cs typeface="Rockwell"/>
              </a:rPr>
              <a:t>4-bit 2-input </a:t>
            </a:r>
            <a:r>
              <a:rPr sz="1800" spc="-10" dirty="0">
                <a:latin typeface="Rockwell"/>
                <a:cs typeface="Rockwell"/>
              </a:rPr>
              <a:t>data  </a:t>
            </a:r>
            <a:r>
              <a:rPr sz="1800" spc="-15" dirty="0">
                <a:latin typeface="Rockwell"/>
                <a:cs typeface="Rockwell"/>
              </a:rPr>
              <a:t>selector.</a:t>
            </a:r>
            <a:endParaRPr sz="18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864" y="837074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Demultiplexer (DEMUX): </a:t>
            </a:r>
            <a:r>
              <a:rPr dirty="0"/>
              <a:t>A </a:t>
            </a:r>
            <a:r>
              <a:rPr spc="-5" dirty="0"/>
              <a:t>demultiplexer </a:t>
            </a:r>
            <a:r>
              <a:rPr spc="-10" dirty="0"/>
              <a:t>reverses </a:t>
            </a:r>
            <a:r>
              <a:rPr spc="-5" dirty="0"/>
              <a:t>the multiplexing </a:t>
            </a:r>
            <a:r>
              <a:rPr dirty="0"/>
              <a:t>function. </a:t>
            </a:r>
            <a:r>
              <a:rPr spc="-5" dirty="0"/>
              <a:t>It basically </a:t>
            </a:r>
            <a:r>
              <a:rPr spc="-20" dirty="0"/>
              <a:t>takes  </a:t>
            </a:r>
            <a:r>
              <a:rPr dirty="0"/>
              <a:t>input from a single </a:t>
            </a:r>
            <a:r>
              <a:rPr spc="-5" dirty="0"/>
              <a:t>line and </a:t>
            </a:r>
            <a:r>
              <a:rPr dirty="0"/>
              <a:t>distribute </a:t>
            </a:r>
            <a:r>
              <a:rPr spc="-5" dirty="0"/>
              <a:t>the incoming data to its respective data</a:t>
            </a:r>
            <a:r>
              <a:rPr spc="80" dirty="0"/>
              <a:t> </a:t>
            </a:r>
            <a:r>
              <a:rPr spc="-10" dirty="0"/>
              <a:t>line.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577" y="6127004"/>
            <a:ext cx="4712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Rockwell"/>
                <a:cs typeface="Rockwell"/>
              </a:rPr>
              <a:t>Design a </a:t>
            </a:r>
            <a:r>
              <a:rPr sz="1800" spc="-5" dirty="0">
                <a:latin typeface="Rockwell"/>
                <a:cs typeface="Rockwell"/>
              </a:rPr>
              <a:t>3X8 </a:t>
            </a:r>
            <a:r>
              <a:rPr sz="1800" dirty="0">
                <a:latin typeface="Rockwell"/>
                <a:cs typeface="Rockwell"/>
              </a:rPr>
              <a:t>Decoder </a:t>
            </a:r>
            <a:r>
              <a:rPr sz="1800" spc="-5" dirty="0">
                <a:latin typeface="Rockwell"/>
                <a:cs typeface="Rockwell"/>
              </a:rPr>
              <a:t>Using 1X8</a:t>
            </a:r>
            <a:r>
              <a:rPr sz="1800" spc="-75" dirty="0">
                <a:latin typeface="Rockwell"/>
                <a:cs typeface="Rockwell"/>
              </a:rPr>
              <a:t> </a:t>
            </a:r>
            <a:r>
              <a:rPr sz="1800" dirty="0">
                <a:latin typeface="Rockwell"/>
                <a:cs typeface="Rockwell"/>
              </a:rPr>
              <a:t>DEMUX.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039" y="3033130"/>
            <a:ext cx="4035962" cy="2938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60955" y="3030725"/>
            <a:ext cx="4044354" cy="309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D0B20685-4216-427C-ABA3-8136B01A5B42}"/>
              </a:ext>
            </a:extLst>
          </p:cNvPr>
          <p:cNvSpPr txBox="1"/>
          <p:nvPr/>
        </p:nvSpPr>
        <p:spPr>
          <a:xfrm>
            <a:off x="2302255" y="1405585"/>
            <a:ext cx="7269480" cy="285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>
              <a:spcBef>
                <a:spcPts val="100"/>
              </a:spcBef>
              <a:tabLst>
                <a:tab pos="3460750" algn="l"/>
                <a:tab pos="7179945" algn="l"/>
              </a:tabLst>
            </a:pP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 	</a:t>
            </a:r>
            <a:r>
              <a:rPr sz="5400" strike="sngStrike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	</a:t>
            </a:r>
            <a:endParaRPr sz="5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3710"/>
              </a:spcBef>
              <a:tabLst>
                <a:tab pos="926465" algn="l"/>
              </a:tabLst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spc="-12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[1]	Thomas L.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Floyd,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“Digital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Fundamentals”</a:t>
            </a:r>
            <a:r>
              <a:rPr sz="2400" spc="-25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11th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377825"/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edition,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Prentice</a:t>
            </a:r>
            <a:r>
              <a:rPr sz="2400" spc="25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Hall.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377825" marR="290830" indent="-365760">
              <a:spcBef>
                <a:spcPts val="575"/>
              </a:spcBef>
              <a:tabLst>
                <a:tab pos="926465" algn="l"/>
              </a:tabLst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spc="-12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[2]	M.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Morris Mano,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“Digital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Logic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&amp; Computer  Design” Prentice</a:t>
            </a:r>
            <a:r>
              <a:rPr sz="2400" spc="5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Hall.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B83E9AA-2A23-4733-9D5C-B80157DFAEA5}"/>
              </a:ext>
            </a:extLst>
          </p:cNvPr>
          <p:cNvSpPr txBox="1">
            <a:spLocks/>
          </p:cNvSpPr>
          <p:nvPr/>
        </p:nvSpPr>
        <p:spPr>
          <a:xfrm>
            <a:off x="4432935" y="191917"/>
            <a:ext cx="332612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5"/>
              <a:t>Textbooks: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7983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4E0A4965-8BF7-407D-80BD-B4CF2E0CDCC1}"/>
              </a:ext>
            </a:extLst>
          </p:cNvPr>
          <p:cNvSpPr txBox="1"/>
          <p:nvPr/>
        </p:nvSpPr>
        <p:spPr>
          <a:xfrm>
            <a:off x="793633" y="1989859"/>
            <a:ext cx="4659515" cy="17409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2-bit </a:t>
            </a:r>
            <a:r>
              <a:rPr sz="135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Digital Magnitude</a:t>
            </a:r>
            <a:r>
              <a:rPr sz="135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Comparator</a:t>
            </a:r>
            <a:r>
              <a:rPr sz="1350" b="1" spc="-5" dirty="0">
                <a:latin typeface="Times New Roman"/>
                <a:cs typeface="Times New Roman"/>
              </a:rPr>
              <a:t>:</a:t>
            </a:r>
            <a:endParaRPr sz="1350" dirty="0">
              <a:latin typeface="Times New Roman"/>
              <a:cs typeface="Times New Roman"/>
            </a:endParaRPr>
          </a:p>
          <a:p>
            <a:pPr marL="12700" marR="1487170">
              <a:lnSpc>
                <a:spcPct val="179300"/>
              </a:lnSpc>
              <a:spcBef>
                <a:spcPts val="35"/>
              </a:spcBef>
            </a:pPr>
            <a:r>
              <a:rPr sz="1400" b="1" spc="-5" dirty="0">
                <a:latin typeface="Calibri"/>
                <a:cs typeface="Calibri"/>
              </a:rPr>
              <a:t>Logic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Expression:  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= A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+A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’  </a:t>
            </a:r>
            <a:r>
              <a:rPr sz="2100" baseline="3968" dirty="0">
                <a:latin typeface="Calibri"/>
                <a:cs typeface="Calibri"/>
              </a:rPr>
              <a:t>(A=B)=</a:t>
            </a:r>
            <a:r>
              <a:rPr sz="2100" spc="-30" baseline="3968" dirty="0">
                <a:latin typeface="Calibri"/>
                <a:cs typeface="Calibri"/>
              </a:rPr>
              <a:t> 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0</a:t>
            </a:r>
            <a:endParaRPr sz="900" dirty="0">
              <a:latin typeface="Calibri"/>
              <a:cs typeface="Calibri"/>
            </a:endParaRPr>
          </a:p>
          <a:p>
            <a:pPr marL="12700" marR="1259840">
              <a:lnSpc>
                <a:spcPct val="176400"/>
              </a:lnSpc>
            </a:pPr>
            <a:r>
              <a:rPr sz="2100" baseline="3968" dirty="0">
                <a:latin typeface="Calibri"/>
                <a:cs typeface="Calibri"/>
              </a:rPr>
              <a:t>(A&lt;B)=</a:t>
            </a:r>
            <a:r>
              <a:rPr sz="2100" spc="-97" baseline="3968" dirty="0">
                <a:latin typeface="Calibri"/>
                <a:cs typeface="Calibri"/>
              </a:rPr>
              <a:t> 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+X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0  </a:t>
            </a:r>
            <a:r>
              <a:rPr sz="2100" baseline="3968" dirty="0">
                <a:latin typeface="Calibri"/>
                <a:cs typeface="Calibri"/>
              </a:rPr>
              <a:t>(A&gt;B)=</a:t>
            </a:r>
            <a:r>
              <a:rPr sz="2100" spc="-97" baseline="3968" dirty="0">
                <a:latin typeface="Calibri"/>
                <a:cs typeface="Calibri"/>
              </a:rPr>
              <a:t> 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’+X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’</a:t>
            </a:r>
            <a:endParaRPr sz="2100" baseline="3968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Calibri"/>
                <a:cs typeface="Calibri"/>
              </a:rPr>
              <a:t>Block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Diagram: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A364785-448A-405E-952E-57ADE9ECE0C5}"/>
              </a:ext>
            </a:extLst>
          </p:cNvPr>
          <p:cNvSpPr txBox="1"/>
          <p:nvPr/>
        </p:nvSpPr>
        <p:spPr>
          <a:xfrm>
            <a:off x="7690923" y="5479946"/>
            <a:ext cx="15246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Figure </a:t>
            </a:r>
            <a:r>
              <a:rPr sz="1100" dirty="0">
                <a:latin typeface="Calibri"/>
                <a:cs typeface="Calibri"/>
              </a:rPr>
              <a:t>2: 2 </a:t>
            </a:r>
            <a:r>
              <a:rPr sz="1100" spc="-5" dirty="0">
                <a:latin typeface="Calibri"/>
                <a:cs typeface="Calibri"/>
              </a:rPr>
              <a:t>Bit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Comparator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9027B1B0-DA92-4020-91BE-771289296E39}"/>
              </a:ext>
            </a:extLst>
          </p:cNvPr>
          <p:cNvSpPr/>
          <p:nvPr/>
        </p:nvSpPr>
        <p:spPr>
          <a:xfrm>
            <a:off x="5047360" y="1378054"/>
            <a:ext cx="5875563" cy="3676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808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2777D77-9E99-485D-BD18-420D41C61822}"/>
              </a:ext>
            </a:extLst>
          </p:cNvPr>
          <p:cNvSpPr txBox="1"/>
          <p:nvPr/>
        </p:nvSpPr>
        <p:spPr>
          <a:xfrm>
            <a:off x="3320704" y="486617"/>
            <a:ext cx="2766060" cy="2501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3-bit </a:t>
            </a:r>
            <a:r>
              <a:rPr sz="135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Digital Magnitude</a:t>
            </a:r>
            <a:r>
              <a:rPr sz="135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Comparator</a:t>
            </a:r>
            <a:r>
              <a:rPr sz="1350" b="1" spc="-5" dirty="0">
                <a:latin typeface="Times New Roman"/>
                <a:cs typeface="Times New Roman"/>
              </a:rPr>
              <a:t>: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Logic </a:t>
            </a:r>
            <a:r>
              <a:rPr sz="1400" b="1" dirty="0">
                <a:latin typeface="Calibri"/>
                <a:cs typeface="Calibri"/>
              </a:rPr>
              <a:t>Expression:</a:t>
            </a:r>
            <a:endParaRPr sz="1400">
              <a:latin typeface="Calibri"/>
              <a:cs typeface="Calibri"/>
            </a:endParaRPr>
          </a:p>
          <a:p>
            <a:pPr marL="12700" marR="1647189">
              <a:lnSpc>
                <a:spcPct val="176400"/>
              </a:lnSpc>
              <a:spcBef>
                <a:spcPts val="95"/>
              </a:spcBef>
            </a:pP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=</a:t>
            </a:r>
            <a:r>
              <a:rPr sz="2100" spc="-82" baseline="3968" dirty="0">
                <a:latin typeface="Calibri"/>
                <a:cs typeface="Calibri"/>
              </a:rPr>
              <a:t> 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+A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’  (A=B)=X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  <a:p>
            <a:pPr marL="12700" marR="551180">
              <a:lnSpc>
                <a:spcPct val="176400"/>
              </a:lnSpc>
            </a:pPr>
            <a:r>
              <a:rPr sz="2100" spc="-7" baseline="3968" dirty="0">
                <a:latin typeface="Calibri"/>
                <a:cs typeface="Calibri"/>
              </a:rPr>
              <a:t>(A&lt;B)=A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+X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+X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0  </a:t>
            </a:r>
            <a:r>
              <a:rPr sz="2100" spc="-7" baseline="3968" dirty="0">
                <a:latin typeface="Calibri"/>
                <a:cs typeface="Calibri"/>
              </a:rPr>
              <a:t>(A&gt;B)=A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’+X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’+X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’</a:t>
            </a:r>
            <a:endParaRPr sz="2100" baseline="3968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400" b="1" dirty="0">
                <a:latin typeface="Calibri"/>
                <a:cs typeface="Calibri"/>
              </a:rPr>
              <a:t>Block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Diagram: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0DA4D0E-42F7-4AE5-91A6-C16F1BE65A3C}"/>
              </a:ext>
            </a:extLst>
          </p:cNvPr>
          <p:cNvSpPr/>
          <p:nvPr/>
        </p:nvSpPr>
        <p:spPr>
          <a:xfrm>
            <a:off x="3721295" y="3155491"/>
            <a:ext cx="5819775" cy="3315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583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00BEE5A1-A394-4F15-B273-CA6E2C9ACD09}"/>
              </a:ext>
            </a:extLst>
          </p:cNvPr>
          <p:cNvSpPr txBox="1"/>
          <p:nvPr/>
        </p:nvSpPr>
        <p:spPr>
          <a:xfrm>
            <a:off x="610754" y="921385"/>
            <a:ext cx="4168775" cy="21087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35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135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-bit </a:t>
            </a:r>
            <a:r>
              <a:rPr sz="135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Digital Magnitude</a:t>
            </a:r>
            <a:r>
              <a:rPr sz="135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Comparator</a:t>
            </a:r>
            <a:r>
              <a:rPr sz="1350" b="1" spc="-5" dirty="0">
                <a:latin typeface="Times New Roman"/>
                <a:cs typeface="Times New Roman"/>
              </a:rPr>
              <a:t>:</a:t>
            </a:r>
            <a:endParaRPr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alibri"/>
                <a:cs typeface="Calibri"/>
              </a:rPr>
              <a:t>Logic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Expression:</a:t>
            </a:r>
            <a:endParaRPr sz="1400" dirty="0">
              <a:latin typeface="Calibri"/>
              <a:cs typeface="Calibri"/>
            </a:endParaRPr>
          </a:p>
          <a:p>
            <a:pPr marL="12700" marR="2870835">
              <a:lnSpc>
                <a:spcPct val="176400"/>
              </a:lnSpc>
              <a:spcBef>
                <a:spcPts val="95"/>
              </a:spcBef>
            </a:pP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= A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+A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’  (A=B)=X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900" spc="50" dirty="0">
                <a:latin typeface="Calibri"/>
                <a:cs typeface="Calibri"/>
              </a:rPr>
              <a:t> </a:t>
            </a:r>
            <a:r>
              <a:rPr sz="2100" baseline="3968" dirty="0">
                <a:latin typeface="Calibri"/>
                <a:cs typeface="Calibri"/>
              </a:rPr>
              <a:t>X</a:t>
            </a:r>
            <a:r>
              <a:rPr sz="900" dirty="0">
                <a:latin typeface="Calibri"/>
                <a:cs typeface="Calibri"/>
              </a:rPr>
              <a:t>0</a:t>
            </a:r>
          </a:p>
          <a:p>
            <a:pPr marL="12700" marR="5080">
              <a:lnSpc>
                <a:spcPct val="176400"/>
              </a:lnSpc>
            </a:pPr>
            <a:r>
              <a:rPr sz="2100" spc="-7" baseline="3968" dirty="0">
                <a:latin typeface="Calibri"/>
                <a:cs typeface="Calibri"/>
              </a:rPr>
              <a:t>(A&lt;B)=A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+X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+X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+X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+X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0  </a:t>
            </a:r>
            <a:r>
              <a:rPr sz="2100" spc="-7" baseline="3968" dirty="0">
                <a:latin typeface="Calibri"/>
                <a:cs typeface="Calibri"/>
              </a:rPr>
              <a:t>(A&gt;B)=A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’+X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’+X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’+X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’+X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’</a:t>
            </a:r>
            <a:endParaRPr sz="2100" baseline="3968" dirty="0">
              <a:latin typeface="Calibri"/>
              <a:cs typeface="Calibr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67F563F-A0A9-4B50-BA6B-5DC744982E3E}"/>
              </a:ext>
            </a:extLst>
          </p:cNvPr>
          <p:cNvSpPr/>
          <p:nvPr/>
        </p:nvSpPr>
        <p:spPr>
          <a:xfrm>
            <a:off x="5752664" y="1165812"/>
            <a:ext cx="5166550" cy="3728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56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0523"/>
            <a:ext cx="1389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Rockwell Condensed"/>
                <a:cs typeface="Rockwell Condensed"/>
              </a:rPr>
              <a:t>D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Rockwell Condensed"/>
                <a:cs typeface="Rockwell Condensed"/>
              </a:rPr>
              <a:t>E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Rockwell Condensed"/>
                <a:cs typeface="Rockwell Condensed"/>
              </a:rPr>
              <a:t>C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Rockwell Condensed"/>
                <a:cs typeface="Rockwell Condensed"/>
              </a:rPr>
              <a:t>O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Rockwell Condensed"/>
                <a:cs typeface="Rockwell Condensed"/>
              </a:rPr>
              <a:t>D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Rockwell Condensed"/>
                <a:cs typeface="Rockwell Condensed"/>
              </a:rPr>
              <a:t>E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Rockwell Condensed"/>
                <a:cs typeface="Rockwell Condensed"/>
              </a:rPr>
              <a:t>RS:</a:t>
            </a:r>
            <a:endParaRPr sz="2400">
              <a:latin typeface="Rockwell Condensed"/>
              <a:cs typeface="Rockwell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39" y="391414"/>
            <a:ext cx="120611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ckwell"/>
                <a:cs typeface="Rockwell"/>
              </a:rPr>
              <a:t>A </a:t>
            </a:r>
            <a:r>
              <a:rPr sz="1800" spc="-5" dirty="0">
                <a:latin typeface="Rockwell"/>
                <a:cs typeface="Rockwell"/>
              </a:rPr>
              <a:t>decoder </a:t>
            </a:r>
            <a:r>
              <a:rPr sz="1800" dirty="0">
                <a:latin typeface="Rockwell"/>
                <a:cs typeface="Rockwell"/>
              </a:rPr>
              <a:t>is a </a:t>
            </a:r>
            <a:r>
              <a:rPr sz="1800" spc="-5" dirty="0">
                <a:latin typeface="Rockwell"/>
                <a:cs typeface="Rockwell"/>
              </a:rPr>
              <a:t>digital </a:t>
            </a:r>
            <a:r>
              <a:rPr sz="1800" spc="-15" dirty="0">
                <a:latin typeface="Rockwell"/>
                <a:cs typeface="Rockwell"/>
              </a:rPr>
              <a:t>circuit </a:t>
            </a:r>
            <a:r>
              <a:rPr sz="1800" dirty="0">
                <a:latin typeface="Rockwell"/>
                <a:cs typeface="Rockwell"/>
              </a:rPr>
              <a:t>that detects the </a:t>
            </a:r>
            <a:r>
              <a:rPr sz="1800" spc="-15" dirty="0">
                <a:latin typeface="Rockwell"/>
                <a:cs typeface="Rockwell"/>
              </a:rPr>
              <a:t>presence </a:t>
            </a:r>
            <a:r>
              <a:rPr sz="1800" dirty="0">
                <a:latin typeface="Rockwell"/>
                <a:cs typeface="Rockwell"/>
              </a:rPr>
              <a:t>of a specified combination of </a:t>
            </a:r>
            <a:r>
              <a:rPr sz="1800" spc="-5" dirty="0">
                <a:latin typeface="Rockwell"/>
                <a:cs typeface="Rockwell"/>
              </a:rPr>
              <a:t>bits </a:t>
            </a:r>
            <a:r>
              <a:rPr sz="1800" dirty="0">
                <a:latin typeface="Rockwell"/>
                <a:cs typeface="Rockwell"/>
              </a:rPr>
              <a:t>on its </a:t>
            </a:r>
            <a:r>
              <a:rPr sz="1800" spc="-5" dirty="0">
                <a:latin typeface="Rockwell"/>
                <a:cs typeface="Rockwell"/>
              </a:rPr>
              <a:t>inputs </a:t>
            </a:r>
            <a:r>
              <a:rPr sz="1800" dirty="0">
                <a:latin typeface="Rockwell"/>
                <a:cs typeface="Rockwell"/>
              </a:rPr>
              <a:t>and </a:t>
            </a:r>
            <a:r>
              <a:rPr sz="1800" spc="-5" dirty="0">
                <a:latin typeface="Rockwell"/>
                <a:cs typeface="Rockwell"/>
              </a:rPr>
              <a:t>indicates  </a:t>
            </a:r>
            <a:r>
              <a:rPr sz="1800" dirty="0">
                <a:latin typeface="Rockwell"/>
                <a:cs typeface="Rockwell"/>
              </a:rPr>
              <a:t>the </a:t>
            </a:r>
            <a:r>
              <a:rPr sz="1800" spc="-15" dirty="0">
                <a:latin typeface="Rockwell"/>
                <a:cs typeface="Rockwell"/>
              </a:rPr>
              <a:t>presence </a:t>
            </a:r>
            <a:r>
              <a:rPr sz="1800" dirty="0">
                <a:latin typeface="Rockwell"/>
                <a:cs typeface="Rockwell"/>
              </a:rPr>
              <a:t>of that code </a:t>
            </a:r>
            <a:r>
              <a:rPr sz="1800" spc="-45" dirty="0">
                <a:latin typeface="Rockwell"/>
                <a:cs typeface="Rockwell"/>
              </a:rPr>
              <a:t>by </a:t>
            </a:r>
            <a:r>
              <a:rPr sz="1800" dirty="0">
                <a:latin typeface="Rockwell"/>
                <a:cs typeface="Rockwell"/>
              </a:rPr>
              <a:t>a specified </a:t>
            </a:r>
            <a:r>
              <a:rPr sz="1800" spc="-5" dirty="0">
                <a:latin typeface="Rockwell"/>
                <a:cs typeface="Rockwell"/>
              </a:rPr>
              <a:t>output </a:t>
            </a:r>
            <a:r>
              <a:rPr sz="1800" spc="-20" dirty="0">
                <a:latin typeface="Rockwell"/>
                <a:cs typeface="Rockwell"/>
              </a:rPr>
              <a:t>level. </a:t>
            </a:r>
            <a:r>
              <a:rPr sz="1800" dirty="0">
                <a:latin typeface="Rockwell"/>
                <a:cs typeface="Rockwell"/>
              </a:rPr>
              <a:t>In </a:t>
            </a:r>
            <a:r>
              <a:rPr sz="1800" spc="-15" dirty="0">
                <a:latin typeface="Rockwell"/>
                <a:cs typeface="Rockwell"/>
              </a:rPr>
              <a:t>general </a:t>
            </a:r>
            <a:r>
              <a:rPr sz="1800" spc="5" dirty="0">
                <a:latin typeface="Rockwell"/>
                <a:cs typeface="Rockwell"/>
              </a:rPr>
              <a:t>form, </a:t>
            </a:r>
            <a:r>
              <a:rPr sz="1800" dirty="0">
                <a:latin typeface="Rockwell"/>
                <a:cs typeface="Rockwell"/>
              </a:rPr>
              <a:t>a </a:t>
            </a:r>
            <a:r>
              <a:rPr sz="1800" spc="-5" dirty="0">
                <a:latin typeface="Rockwell"/>
                <a:cs typeface="Rockwell"/>
              </a:rPr>
              <a:t>decoder has n-input </a:t>
            </a:r>
            <a:r>
              <a:rPr sz="1800" dirty="0">
                <a:latin typeface="Rockwell"/>
                <a:cs typeface="Rockwell"/>
              </a:rPr>
              <a:t>lines </a:t>
            </a:r>
            <a:r>
              <a:rPr sz="1800" spc="-10" dirty="0">
                <a:latin typeface="Rockwell"/>
                <a:cs typeface="Rockwell"/>
              </a:rPr>
              <a:t>to </a:t>
            </a:r>
            <a:r>
              <a:rPr sz="1800" spc="-5" dirty="0">
                <a:latin typeface="Rockwell"/>
                <a:cs typeface="Rockwell"/>
              </a:rPr>
              <a:t>handle </a:t>
            </a:r>
            <a:r>
              <a:rPr sz="1800" spc="-10" dirty="0">
                <a:latin typeface="Rockwell"/>
                <a:cs typeface="Rockwell"/>
              </a:rPr>
              <a:t>n-bits  </a:t>
            </a:r>
            <a:r>
              <a:rPr sz="1800" dirty="0">
                <a:latin typeface="Rockwell"/>
                <a:cs typeface="Rockwell"/>
              </a:rPr>
              <a:t>and </a:t>
            </a:r>
            <a:r>
              <a:rPr sz="1800" spc="5" dirty="0">
                <a:latin typeface="Cambria Math"/>
                <a:cs typeface="Cambria Math"/>
              </a:rPr>
              <a:t>𝟐</a:t>
            </a:r>
            <a:r>
              <a:rPr sz="1950" spc="7" baseline="27777" dirty="0">
                <a:latin typeface="Cambria Math"/>
                <a:cs typeface="Cambria Math"/>
              </a:rPr>
              <a:t>𝐧 </a:t>
            </a:r>
            <a:r>
              <a:rPr sz="1800" spc="-5" dirty="0">
                <a:latin typeface="Rockwell"/>
                <a:cs typeface="Rockwell"/>
              </a:rPr>
              <a:t>outputs to </a:t>
            </a:r>
            <a:r>
              <a:rPr sz="1800" dirty="0">
                <a:latin typeface="Rockwell"/>
                <a:cs typeface="Rockwell"/>
              </a:rPr>
              <a:t>indicate </a:t>
            </a:r>
            <a:r>
              <a:rPr sz="1800" spc="5" dirty="0">
                <a:latin typeface="Cambria Math"/>
                <a:cs typeface="Cambria Math"/>
              </a:rPr>
              <a:t>𝟐</a:t>
            </a:r>
            <a:r>
              <a:rPr sz="1950" spc="7" baseline="27777" dirty="0">
                <a:latin typeface="Cambria Math"/>
                <a:cs typeface="Cambria Math"/>
              </a:rPr>
              <a:t>𝐧</a:t>
            </a:r>
            <a:r>
              <a:rPr sz="1950" spc="284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Rockwell"/>
                <a:cs typeface="Rockwell"/>
              </a:rPr>
              <a:t>combinations.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0" y="1292352"/>
            <a:ext cx="21590" cy="5565775"/>
          </a:xfrm>
          <a:custGeom>
            <a:avLst/>
            <a:gdLst/>
            <a:ahLst/>
            <a:cxnLst/>
            <a:rect l="l" t="t" r="r" b="b"/>
            <a:pathLst>
              <a:path w="21589" h="5565775">
                <a:moveTo>
                  <a:pt x="0" y="0"/>
                </a:moveTo>
                <a:lnTo>
                  <a:pt x="21462" y="556533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318386"/>
            <a:ext cx="5938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75715" algn="l"/>
                <a:tab pos="1751330" algn="l"/>
                <a:tab pos="2420620" algn="l"/>
                <a:tab pos="3474085" algn="l"/>
                <a:tab pos="3816985" algn="l"/>
                <a:tab pos="4757420" algn="l"/>
                <a:tab pos="5231130" algn="l"/>
              </a:tabLst>
            </a:pPr>
            <a:r>
              <a:rPr sz="1800" dirty="0">
                <a:latin typeface="Rockwell"/>
                <a:cs typeface="Rockwell"/>
              </a:rPr>
              <a:t>De</a:t>
            </a:r>
            <a:r>
              <a:rPr sz="1800" spc="-10" dirty="0">
                <a:latin typeface="Rockwell"/>
                <a:cs typeface="Rockwell"/>
              </a:rPr>
              <a:t>t</a:t>
            </a:r>
            <a:r>
              <a:rPr sz="1800" spc="-5" dirty="0">
                <a:latin typeface="Rockwell"/>
                <a:cs typeface="Rockwell"/>
              </a:rPr>
              <a:t>e</a:t>
            </a:r>
            <a:r>
              <a:rPr sz="180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mi</a:t>
            </a:r>
            <a:r>
              <a:rPr sz="1800" dirty="0">
                <a:latin typeface="Rockwell"/>
                <a:cs typeface="Rockwell"/>
              </a:rPr>
              <a:t>ne	t</a:t>
            </a:r>
            <a:r>
              <a:rPr sz="1800" spc="5" dirty="0">
                <a:latin typeface="Rockwell"/>
                <a:cs typeface="Rockwell"/>
              </a:rPr>
              <a:t>h</a:t>
            </a:r>
            <a:r>
              <a:rPr sz="1800" dirty="0">
                <a:latin typeface="Rockwell"/>
                <a:cs typeface="Rockwell"/>
              </a:rPr>
              <a:t>e	logic	</a:t>
            </a:r>
            <a:r>
              <a:rPr sz="1800" spc="-8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eq</a:t>
            </a:r>
            <a:r>
              <a:rPr sz="1800" spc="-10" dirty="0">
                <a:latin typeface="Rockwell"/>
                <a:cs typeface="Rockwell"/>
              </a:rPr>
              <a:t>u</a:t>
            </a:r>
            <a:r>
              <a:rPr sz="1800" dirty="0">
                <a:latin typeface="Rockwell"/>
                <a:cs typeface="Rockwell"/>
              </a:rPr>
              <a:t>i</a:t>
            </a:r>
            <a:r>
              <a:rPr sz="1800" spc="-8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e</a:t>
            </a:r>
            <a:r>
              <a:rPr sz="1800" dirty="0">
                <a:latin typeface="Rockwell"/>
                <a:cs typeface="Rockwell"/>
              </a:rPr>
              <a:t>d	</a:t>
            </a:r>
            <a:r>
              <a:rPr sz="1800" spc="-5" dirty="0">
                <a:latin typeface="Rockwell"/>
                <a:cs typeface="Rockwell"/>
              </a:rPr>
              <a:t>t</a:t>
            </a:r>
            <a:r>
              <a:rPr sz="1800" dirty="0">
                <a:latin typeface="Rockwell"/>
                <a:cs typeface="Rockwell"/>
              </a:rPr>
              <a:t>o	deco</a:t>
            </a:r>
            <a:r>
              <a:rPr sz="1800" spc="-10" dirty="0">
                <a:latin typeface="Rockwell"/>
                <a:cs typeface="Rockwell"/>
              </a:rPr>
              <a:t>d</a:t>
            </a:r>
            <a:r>
              <a:rPr sz="1800" dirty="0">
                <a:latin typeface="Rockwell"/>
                <a:cs typeface="Rockwell"/>
              </a:rPr>
              <a:t>e	the	bina</a:t>
            </a:r>
            <a:r>
              <a:rPr sz="1800" spc="20" dirty="0">
                <a:latin typeface="Rockwell"/>
                <a:cs typeface="Rockwell"/>
              </a:rPr>
              <a:t>r</a:t>
            </a:r>
            <a:r>
              <a:rPr sz="1800" dirty="0">
                <a:latin typeface="Rockwell"/>
                <a:cs typeface="Rockwell"/>
              </a:rPr>
              <a:t>y  </a:t>
            </a:r>
            <a:r>
              <a:rPr sz="1800" spc="-10" dirty="0">
                <a:latin typeface="Rockwell"/>
                <a:cs typeface="Rockwell"/>
              </a:rPr>
              <a:t>number </a:t>
            </a:r>
            <a:r>
              <a:rPr sz="1800" spc="-5" dirty="0">
                <a:latin typeface="Rockwell"/>
                <a:cs typeface="Rockwell"/>
              </a:rPr>
              <a:t>1001 </a:t>
            </a:r>
            <a:r>
              <a:rPr sz="1800" spc="-40" dirty="0">
                <a:latin typeface="Rockwell"/>
                <a:cs typeface="Rockwell"/>
              </a:rPr>
              <a:t>by </a:t>
            </a:r>
            <a:r>
              <a:rPr sz="1800" spc="-15" dirty="0">
                <a:latin typeface="Rockwell"/>
                <a:cs typeface="Rockwell"/>
              </a:rPr>
              <a:t>producing </a:t>
            </a:r>
            <a:r>
              <a:rPr sz="1800" dirty="0">
                <a:latin typeface="Rockwell"/>
                <a:cs typeface="Rockwell"/>
              </a:rPr>
              <a:t>a </a:t>
            </a:r>
            <a:r>
              <a:rPr sz="1800" spc="-5" dirty="0">
                <a:latin typeface="Rockwell"/>
                <a:cs typeface="Rockwell"/>
              </a:rPr>
              <a:t>HIGH </a:t>
            </a:r>
            <a:r>
              <a:rPr sz="1800" spc="-25" dirty="0">
                <a:latin typeface="Rockwell"/>
                <a:cs typeface="Rockwell"/>
              </a:rPr>
              <a:t>level </a:t>
            </a:r>
            <a:r>
              <a:rPr sz="1800" dirty="0">
                <a:latin typeface="Rockwell"/>
                <a:cs typeface="Rockwell"/>
              </a:rPr>
              <a:t>on the</a:t>
            </a:r>
            <a:r>
              <a:rPr sz="1800" spc="120" dirty="0">
                <a:latin typeface="Rockwell"/>
                <a:cs typeface="Rockwell"/>
              </a:rPr>
              <a:t> </a:t>
            </a:r>
            <a:r>
              <a:rPr sz="1800" spc="-5" dirty="0">
                <a:latin typeface="Rockwell"/>
                <a:cs typeface="Rockwell"/>
              </a:rPr>
              <a:t>output.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19399" y="2119133"/>
            <a:ext cx="3419104" cy="1743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3946397"/>
            <a:ext cx="5938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75715" algn="l"/>
                <a:tab pos="1751330" algn="l"/>
                <a:tab pos="2420620" algn="l"/>
                <a:tab pos="3474085" algn="l"/>
                <a:tab pos="3816985" algn="l"/>
                <a:tab pos="4757420" algn="l"/>
                <a:tab pos="5231130" algn="l"/>
              </a:tabLst>
            </a:pPr>
            <a:r>
              <a:rPr sz="1800" dirty="0">
                <a:latin typeface="Rockwell"/>
                <a:cs typeface="Rockwell"/>
              </a:rPr>
              <a:t>De</a:t>
            </a:r>
            <a:r>
              <a:rPr sz="1800" spc="-10" dirty="0">
                <a:latin typeface="Rockwell"/>
                <a:cs typeface="Rockwell"/>
              </a:rPr>
              <a:t>t</a:t>
            </a:r>
            <a:r>
              <a:rPr sz="1800" spc="-5" dirty="0">
                <a:latin typeface="Rockwell"/>
                <a:cs typeface="Rockwell"/>
              </a:rPr>
              <a:t>e</a:t>
            </a:r>
            <a:r>
              <a:rPr sz="180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mi</a:t>
            </a:r>
            <a:r>
              <a:rPr sz="1800" dirty="0">
                <a:latin typeface="Rockwell"/>
                <a:cs typeface="Rockwell"/>
              </a:rPr>
              <a:t>ne	t</a:t>
            </a:r>
            <a:r>
              <a:rPr sz="1800" spc="5" dirty="0">
                <a:latin typeface="Rockwell"/>
                <a:cs typeface="Rockwell"/>
              </a:rPr>
              <a:t>h</a:t>
            </a:r>
            <a:r>
              <a:rPr sz="1800" dirty="0">
                <a:latin typeface="Rockwell"/>
                <a:cs typeface="Rockwell"/>
              </a:rPr>
              <a:t>e	logic	</a:t>
            </a:r>
            <a:r>
              <a:rPr sz="1800" spc="-8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eq</a:t>
            </a:r>
            <a:r>
              <a:rPr sz="1800" spc="-10" dirty="0">
                <a:latin typeface="Rockwell"/>
                <a:cs typeface="Rockwell"/>
              </a:rPr>
              <a:t>u</a:t>
            </a:r>
            <a:r>
              <a:rPr sz="1800" dirty="0">
                <a:latin typeface="Rockwell"/>
                <a:cs typeface="Rockwell"/>
              </a:rPr>
              <a:t>i</a:t>
            </a:r>
            <a:r>
              <a:rPr sz="1800" spc="-8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e</a:t>
            </a:r>
            <a:r>
              <a:rPr sz="1800" dirty="0">
                <a:latin typeface="Rockwell"/>
                <a:cs typeface="Rockwell"/>
              </a:rPr>
              <a:t>d	</a:t>
            </a:r>
            <a:r>
              <a:rPr sz="1800" spc="-5" dirty="0">
                <a:latin typeface="Rockwell"/>
                <a:cs typeface="Rockwell"/>
              </a:rPr>
              <a:t>t</a:t>
            </a:r>
            <a:r>
              <a:rPr sz="1800" dirty="0">
                <a:latin typeface="Rockwell"/>
                <a:cs typeface="Rockwell"/>
              </a:rPr>
              <a:t>o	deco</a:t>
            </a:r>
            <a:r>
              <a:rPr sz="1800" spc="-10" dirty="0">
                <a:latin typeface="Rockwell"/>
                <a:cs typeface="Rockwell"/>
              </a:rPr>
              <a:t>d</a:t>
            </a:r>
            <a:r>
              <a:rPr sz="1800" dirty="0">
                <a:latin typeface="Rockwell"/>
                <a:cs typeface="Rockwell"/>
              </a:rPr>
              <a:t>e	the	bina</a:t>
            </a:r>
            <a:r>
              <a:rPr sz="1800" spc="20" dirty="0">
                <a:latin typeface="Rockwell"/>
                <a:cs typeface="Rockwell"/>
              </a:rPr>
              <a:t>r</a:t>
            </a:r>
            <a:r>
              <a:rPr sz="1800" dirty="0">
                <a:latin typeface="Rockwell"/>
                <a:cs typeface="Rockwell"/>
              </a:rPr>
              <a:t>y  </a:t>
            </a:r>
            <a:r>
              <a:rPr sz="1800" spc="-10" dirty="0">
                <a:latin typeface="Rockwell"/>
                <a:cs typeface="Rockwell"/>
              </a:rPr>
              <a:t>number </a:t>
            </a:r>
            <a:r>
              <a:rPr sz="1800" spc="-5" dirty="0">
                <a:latin typeface="Rockwell"/>
                <a:cs typeface="Rockwell"/>
              </a:rPr>
              <a:t>1011 </a:t>
            </a:r>
            <a:r>
              <a:rPr sz="1800" spc="-40" dirty="0">
                <a:latin typeface="Rockwell"/>
                <a:cs typeface="Rockwell"/>
              </a:rPr>
              <a:t>by </a:t>
            </a:r>
            <a:r>
              <a:rPr sz="1800" spc="-15" dirty="0">
                <a:latin typeface="Rockwell"/>
                <a:cs typeface="Rockwell"/>
              </a:rPr>
              <a:t>producing </a:t>
            </a:r>
            <a:r>
              <a:rPr sz="1800" dirty="0">
                <a:latin typeface="Rockwell"/>
                <a:cs typeface="Rockwell"/>
              </a:rPr>
              <a:t>a </a:t>
            </a:r>
            <a:r>
              <a:rPr sz="1800" spc="-5" dirty="0">
                <a:latin typeface="Rockwell"/>
                <a:cs typeface="Rockwell"/>
              </a:rPr>
              <a:t>HIGH </a:t>
            </a:r>
            <a:r>
              <a:rPr sz="1800" spc="-25" dirty="0">
                <a:latin typeface="Rockwell"/>
                <a:cs typeface="Rockwell"/>
              </a:rPr>
              <a:t>level </a:t>
            </a:r>
            <a:r>
              <a:rPr sz="1800" dirty="0">
                <a:latin typeface="Rockwell"/>
                <a:cs typeface="Rockwell"/>
              </a:rPr>
              <a:t>on the</a:t>
            </a:r>
            <a:r>
              <a:rPr sz="1800" spc="120" dirty="0">
                <a:latin typeface="Rockwell"/>
                <a:cs typeface="Rockwell"/>
              </a:rPr>
              <a:t> </a:t>
            </a:r>
            <a:r>
              <a:rPr sz="1800" spc="-5" dirty="0">
                <a:latin typeface="Rockwell"/>
                <a:cs typeface="Rockwell"/>
              </a:rPr>
              <a:t>output.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18644" y="5122164"/>
            <a:ext cx="3411071" cy="1209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75628" y="1289126"/>
            <a:ext cx="5938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5715" algn="l"/>
                <a:tab pos="1751330" algn="l"/>
                <a:tab pos="2420620" algn="l"/>
                <a:tab pos="3473450" algn="l"/>
                <a:tab pos="3816350" algn="l"/>
                <a:tab pos="4757420" algn="l"/>
                <a:tab pos="5231130" algn="l"/>
              </a:tabLst>
            </a:pPr>
            <a:r>
              <a:rPr sz="1800" spc="-10" dirty="0">
                <a:latin typeface="Rockwell"/>
                <a:cs typeface="Rockwell"/>
              </a:rPr>
              <a:t>D</a:t>
            </a:r>
            <a:r>
              <a:rPr sz="1800" spc="-5" dirty="0">
                <a:latin typeface="Rockwell"/>
                <a:cs typeface="Rockwell"/>
              </a:rPr>
              <a:t>et</a:t>
            </a:r>
            <a:r>
              <a:rPr sz="1800" spc="-10" dirty="0">
                <a:latin typeface="Rockwell"/>
                <a:cs typeface="Rockwell"/>
              </a:rPr>
              <a:t>e</a:t>
            </a:r>
            <a:r>
              <a:rPr sz="1800" dirty="0">
                <a:latin typeface="Rockwell"/>
                <a:cs typeface="Rockwell"/>
              </a:rPr>
              <a:t>rm</a:t>
            </a:r>
            <a:r>
              <a:rPr sz="1800" spc="5" dirty="0">
                <a:latin typeface="Rockwell"/>
                <a:cs typeface="Rockwell"/>
              </a:rPr>
              <a:t>i</a:t>
            </a:r>
            <a:r>
              <a:rPr sz="1800" spc="-5" dirty="0">
                <a:latin typeface="Rockwell"/>
                <a:cs typeface="Rockwell"/>
              </a:rPr>
              <a:t>n</a:t>
            </a:r>
            <a:r>
              <a:rPr sz="1800" dirty="0">
                <a:latin typeface="Rockwell"/>
                <a:cs typeface="Rockwell"/>
              </a:rPr>
              <a:t>e	t</a:t>
            </a:r>
            <a:r>
              <a:rPr sz="1800" spc="5" dirty="0">
                <a:latin typeface="Rockwell"/>
                <a:cs typeface="Rockwell"/>
              </a:rPr>
              <a:t>h</a:t>
            </a:r>
            <a:r>
              <a:rPr sz="1800" dirty="0">
                <a:latin typeface="Rockwell"/>
                <a:cs typeface="Rockwell"/>
              </a:rPr>
              <a:t>e	logic	</a:t>
            </a:r>
            <a:r>
              <a:rPr sz="1800" spc="-8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eq</a:t>
            </a:r>
            <a:r>
              <a:rPr sz="1800" spc="-15" dirty="0">
                <a:latin typeface="Rockwell"/>
                <a:cs typeface="Rockwell"/>
              </a:rPr>
              <a:t>u</a:t>
            </a:r>
            <a:r>
              <a:rPr sz="1800" dirty="0">
                <a:latin typeface="Rockwell"/>
                <a:cs typeface="Rockwell"/>
              </a:rPr>
              <a:t>i</a:t>
            </a:r>
            <a:r>
              <a:rPr sz="1800" spc="-8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e</a:t>
            </a:r>
            <a:r>
              <a:rPr sz="1800" dirty="0">
                <a:latin typeface="Rockwell"/>
                <a:cs typeface="Rockwell"/>
              </a:rPr>
              <a:t>d	</a:t>
            </a:r>
            <a:r>
              <a:rPr sz="1800" spc="-5" dirty="0">
                <a:latin typeface="Rockwell"/>
                <a:cs typeface="Rockwell"/>
              </a:rPr>
              <a:t>t</a:t>
            </a:r>
            <a:r>
              <a:rPr sz="1800" dirty="0">
                <a:latin typeface="Rockwell"/>
                <a:cs typeface="Rockwell"/>
              </a:rPr>
              <a:t>o	deco</a:t>
            </a:r>
            <a:r>
              <a:rPr sz="1800" spc="-15" dirty="0">
                <a:latin typeface="Rockwell"/>
                <a:cs typeface="Rockwell"/>
              </a:rPr>
              <a:t>d</a:t>
            </a:r>
            <a:r>
              <a:rPr sz="1800" dirty="0">
                <a:latin typeface="Rockwell"/>
                <a:cs typeface="Rockwell"/>
              </a:rPr>
              <a:t>e	the	bin</a:t>
            </a:r>
            <a:r>
              <a:rPr sz="1800" spc="-10" dirty="0">
                <a:latin typeface="Rockwell"/>
                <a:cs typeface="Rockwell"/>
              </a:rPr>
              <a:t>a</a:t>
            </a:r>
            <a:r>
              <a:rPr sz="1800" spc="25" dirty="0">
                <a:latin typeface="Rockwell"/>
                <a:cs typeface="Rockwell"/>
              </a:rPr>
              <a:t>r</a:t>
            </a:r>
            <a:r>
              <a:rPr sz="1800" dirty="0">
                <a:latin typeface="Rockwell"/>
                <a:cs typeface="Rockwell"/>
              </a:rPr>
              <a:t>y</a:t>
            </a:r>
            <a:endParaRPr sz="180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Rockwell"/>
                <a:cs typeface="Rockwell"/>
              </a:rPr>
              <a:t>number </a:t>
            </a:r>
            <a:r>
              <a:rPr sz="1800" spc="-5" dirty="0">
                <a:latin typeface="Rockwell"/>
                <a:cs typeface="Rockwell"/>
              </a:rPr>
              <a:t>1101 </a:t>
            </a:r>
            <a:r>
              <a:rPr sz="1800" dirty="0">
                <a:latin typeface="Rockwell"/>
                <a:cs typeface="Rockwell"/>
              </a:rPr>
              <a:t>and </a:t>
            </a:r>
            <a:r>
              <a:rPr sz="1800" spc="-15" dirty="0">
                <a:latin typeface="Rockwell"/>
                <a:cs typeface="Rockwell"/>
              </a:rPr>
              <a:t>produce </a:t>
            </a:r>
            <a:r>
              <a:rPr sz="1800" dirty="0">
                <a:latin typeface="Rockwell"/>
                <a:cs typeface="Rockwell"/>
              </a:rPr>
              <a:t>an </a:t>
            </a:r>
            <a:r>
              <a:rPr sz="1800" spc="-25" dirty="0">
                <a:latin typeface="Rockwell"/>
                <a:cs typeface="Rockwell"/>
              </a:rPr>
              <a:t>active-LOW</a:t>
            </a:r>
            <a:r>
              <a:rPr sz="1800" spc="20" dirty="0">
                <a:latin typeface="Rockwell"/>
                <a:cs typeface="Rockwell"/>
              </a:rPr>
              <a:t> </a:t>
            </a:r>
            <a:r>
              <a:rPr sz="1800" spc="-5" dirty="0">
                <a:latin typeface="Rockwell"/>
                <a:cs typeface="Rockwell"/>
              </a:rPr>
              <a:t>output.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6965" y="4039870"/>
            <a:ext cx="5939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76350" algn="l"/>
                <a:tab pos="1751330" algn="l"/>
                <a:tab pos="2420620" algn="l"/>
                <a:tab pos="3474085" algn="l"/>
                <a:tab pos="3816985" algn="l"/>
                <a:tab pos="4757420" algn="l"/>
                <a:tab pos="5231130" algn="l"/>
              </a:tabLst>
            </a:pPr>
            <a:r>
              <a:rPr sz="1800" dirty="0">
                <a:latin typeface="Rockwell"/>
                <a:cs typeface="Rockwell"/>
              </a:rPr>
              <a:t>De</a:t>
            </a:r>
            <a:r>
              <a:rPr sz="1800" spc="-10" dirty="0">
                <a:latin typeface="Rockwell"/>
                <a:cs typeface="Rockwell"/>
              </a:rPr>
              <a:t>t</a:t>
            </a:r>
            <a:r>
              <a:rPr sz="1800" spc="-5" dirty="0">
                <a:latin typeface="Rockwell"/>
                <a:cs typeface="Rockwell"/>
              </a:rPr>
              <a:t>e</a:t>
            </a:r>
            <a:r>
              <a:rPr sz="180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mi</a:t>
            </a:r>
            <a:r>
              <a:rPr sz="1800" dirty="0">
                <a:latin typeface="Rockwell"/>
                <a:cs typeface="Rockwell"/>
              </a:rPr>
              <a:t>ne	t</a:t>
            </a:r>
            <a:r>
              <a:rPr sz="1800" spc="5" dirty="0">
                <a:latin typeface="Rockwell"/>
                <a:cs typeface="Rockwell"/>
              </a:rPr>
              <a:t>h</a:t>
            </a:r>
            <a:r>
              <a:rPr sz="1800" dirty="0">
                <a:latin typeface="Rockwell"/>
                <a:cs typeface="Rockwell"/>
              </a:rPr>
              <a:t>e	logic	</a:t>
            </a:r>
            <a:r>
              <a:rPr sz="1800" spc="-8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eq</a:t>
            </a:r>
            <a:r>
              <a:rPr sz="1800" spc="-10" dirty="0">
                <a:latin typeface="Rockwell"/>
                <a:cs typeface="Rockwell"/>
              </a:rPr>
              <a:t>u</a:t>
            </a:r>
            <a:r>
              <a:rPr sz="1800" dirty="0">
                <a:latin typeface="Rockwell"/>
                <a:cs typeface="Rockwell"/>
              </a:rPr>
              <a:t>i</a:t>
            </a:r>
            <a:r>
              <a:rPr sz="1800" spc="-8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e</a:t>
            </a:r>
            <a:r>
              <a:rPr sz="1800" dirty="0">
                <a:latin typeface="Rockwell"/>
                <a:cs typeface="Rockwell"/>
              </a:rPr>
              <a:t>d	</a:t>
            </a:r>
            <a:r>
              <a:rPr sz="1800" spc="-5" dirty="0">
                <a:latin typeface="Rockwell"/>
                <a:cs typeface="Rockwell"/>
              </a:rPr>
              <a:t>t</a:t>
            </a:r>
            <a:r>
              <a:rPr sz="1800" dirty="0">
                <a:latin typeface="Rockwell"/>
                <a:cs typeface="Rockwell"/>
              </a:rPr>
              <a:t>o	deco</a:t>
            </a:r>
            <a:r>
              <a:rPr sz="1800" spc="-10" dirty="0">
                <a:latin typeface="Rockwell"/>
                <a:cs typeface="Rockwell"/>
              </a:rPr>
              <a:t>d</a:t>
            </a:r>
            <a:r>
              <a:rPr sz="1800" dirty="0">
                <a:latin typeface="Rockwell"/>
                <a:cs typeface="Rockwell"/>
              </a:rPr>
              <a:t>e	the	bi</a:t>
            </a:r>
            <a:r>
              <a:rPr sz="1800" spc="-5" dirty="0">
                <a:latin typeface="Rockwell"/>
                <a:cs typeface="Rockwell"/>
              </a:rPr>
              <a:t>na</a:t>
            </a:r>
            <a:r>
              <a:rPr sz="1800" spc="25" dirty="0">
                <a:latin typeface="Rockwell"/>
                <a:cs typeface="Rockwell"/>
              </a:rPr>
              <a:t>r</a:t>
            </a:r>
            <a:r>
              <a:rPr sz="1800" dirty="0">
                <a:latin typeface="Rockwell"/>
                <a:cs typeface="Rockwell"/>
              </a:rPr>
              <a:t>y  </a:t>
            </a:r>
            <a:r>
              <a:rPr sz="1800" spc="-10" dirty="0">
                <a:latin typeface="Rockwell"/>
                <a:cs typeface="Rockwell"/>
              </a:rPr>
              <a:t>number </a:t>
            </a:r>
            <a:r>
              <a:rPr sz="1800" spc="-5" dirty="0">
                <a:latin typeface="Rockwell"/>
                <a:cs typeface="Rockwell"/>
              </a:rPr>
              <a:t>1110 </a:t>
            </a:r>
            <a:r>
              <a:rPr sz="1800" dirty="0">
                <a:latin typeface="Rockwell"/>
                <a:cs typeface="Rockwell"/>
              </a:rPr>
              <a:t>and </a:t>
            </a:r>
            <a:r>
              <a:rPr sz="1800" spc="-15" dirty="0">
                <a:latin typeface="Rockwell"/>
                <a:cs typeface="Rockwell"/>
              </a:rPr>
              <a:t>produce </a:t>
            </a:r>
            <a:r>
              <a:rPr sz="1800" dirty="0">
                <a:latin typeface="Rockwell"/>
                <a:cs typeface="Rockwell"/>
              </a:rPr>
              <a:t>an </a:t>
            </a:r>
            <a:r>
              <a:rPr sz="1800" spc="-25" dirty="0">
                <a:latin typeface="Rockwell"/>
                <a:cs typeface="Rockwell"/>
              </a:rPr>
              <a:t>active-LOW</a:t>
            </a:r>
            <a:r>
              <a:rPr sz="1800" spc="25" dirty="0">
                <a:latin typeface="Rockwell"/>
                <a:cs typeface="Rockwell"/>
              </a:rPr>
              <a:t> </a:t>
            </a:r>
            <a:r>
              <a:rPr sz="1800" spc="-5" dirty="0">
                <a:latin typeface="Rockwell"/>
                <a:cs typeface="Rockwell"/>
              </a:rPr>
              <a:t>output.</a:t>
            </a:r>
            <a:endParaRPr sz="18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4147" y="1043939"/>
            <a:ext cx="9779508" cy="5344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0780" y="342138"/>
            <a:ext cx="9574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Rockwell"/>
                <a:cs typeface="Rockwell"/>
              </a:rPr>
              <a:t>3-Line </a:t>
            </a:r>
            <a:r>
              <a:rPr sz="2400" b="0" dirty="0">
                <a:latin typeface="Rockwell"/>
                <a:cs typeface="Rockwell"/>
              </a:rPr>
              <a:t>to </a:t>
            </a:r>
            <a:r>
              <a:rPr sz="2400" b="0" spc="-5" dirty="0">
                <a:latin typeface="Rockwell"/>
                <a:cs typeface="Rockwell"/>
              </a:rPr>
              <a:t>8-Line </a:t>
            </a:r>
            <a:r>
              <a:rPr sz="2400" b="0" dirty="0">
                <a:latin typeface="Rockwell"/>
                <a:cs typeface="Rockwell"/>
              </a:rPr>
              <a:t>Decoding </a:t>
            </a:r>
            <a:r>
              <a:rPr sz="2400" b="0" spc="-5" dirty="0">
                <a:latin typeface="Rockwell"/>
                <a:cs typeface="Rockwell"/>
              </a:rPr>
              <a:t>Function </a:t>
            </a:r>
            <a:r>
              <a:rPr sz="2400" b="0" spc="10" dirty="0">
                <a:latin typeface="Rockwell"/>
                <a:cs typeface="Rockwell"/>
              </a:rPr>
              <a:t>for </a:t>
            </a:r>
            <a:r>
              <a:rPr sz="2400" b="0" spc="-15" dirty="0">
                <a:latin typeface="Rockwell"/>
                <a:cs typeface="Rockwell"/>
              </a:rPr>
              <a:t>Active-HIGH </a:t>
            </a:r>
            <a:r>
              <a:rPr sz="2400" b="0" dirty="0">
                <a:latin typeface="Rockwell"/>
                <a:cs typeface="Rockwell"/>
              </a:rPr>
              <a:t>and</a:t>
            </a:r>
            <a:r>
              <a:rPr sz="2400" b="0" spc="40" dirty="0">
                <a:latin typeface="Rockwell"/>
                <a:cs typeface="Rockwell"/>
              </a:rPr>
              <a:t> </a:t>
            </a:r>
            <a:r>
              <a:rPr sz="2400" b="0" spc="-35" dirty="0">
                <a:latin typeface="Rockwell"/>
                <a:cs typeface="Rockwell"/>
              </a:rPr>
              <a:t>Active-LOW</a:t>
            </a:r>
            <a:endParaRPr sz="24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7358" y="431291"/>
            <a:ext cx="4195493" cy="5350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72071" y="431291"/>
            <a:ext cx="4058412" cy="5350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57145" y="6132372"/>
            <a:ext cx="2223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Rockwell"/>
                <a:cs typeface="Rockwell"/>
              </a:rPr>
              <a:t>Active-HIGH</a:t>
            </a:r>
            <a:r>
              <a:rPr sz="1800" b="1" spc="-25" dirty="0">
                <a:latin typeface="Rockwell"/>
                <a:cs typeface="Rockwell"/>
              </a:rPr>
              <a:t> </a:t>
            </a:r>
            <a:r>
              <a:rPr sz="1800" b="1" spc="-5" dirty="0">
                <a:latin typeface="Rockwell"/>
                <a:cs typeface="Rockwell"/>
              </a:rPr>
              <a:t>output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1683" y="6118352"/>
            <a:ext cx="2139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Rockwell"/>
                <a:cs typeface="Rockwell"/>
              </a:rPr>
              <a:t>Active-LOW</a:t>
            </a:r>
            <a:r>
              <a:rPr sz="1800" b="1" spc="-40" dirty="0">
                <a:latin typeface="Rockwell"/>
                <a:cs typeface="Rockwell"/>
              </a:rPr>
              <a:t> </a:t>
            </a:r>
            <a:r>
              <a:rPr sz="1800" b="1" spc="-5" dirty="0">
                <a:latin typeface="Rockwell"/>
                <a:cs typeface="Rockwell"/>
              </a:rPr>
              <a:t>output</a:t>
            </a:r>
            <a:endParaRPr sz="18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2122" y="545583"/>
            <a:ext cx="4095816" cy="5081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2716" y="5929376"/>
            <a:ext cx="23317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ckwell"/>
                <a:cs typeface="Rockwell"/>
              </a:rPr>
              <a:t>74HC154 Pin</a:t>
            </a:r>
            <a:r>
              <a:rPr sz="1800" spc="-35" dirty="0">
                <a:latin typeface="Rockwell"/>
                <a:cs typeface="Rockwell"/>
              </a:rPr>
              <a:t> </a:t>
            </a:r>
            <a:r>
              <a:rPr sz="1800" spc="-10" dirty="0">
                <a:latin typeface="Rockwell"/>
                <a:cs typeface="Rockwell"/>
              </a:rPr>
              <a:t>Diagram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14712" y="565735"/>
            <a:ext cx="2921096" cy="5192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33284" y="5929376"/>
            <a:ext cx="25177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ckwell"/>
                <a:cs typeface="Rockwell"/>
              </a:rPr>
              <a:t>7CHC154 </a:t>
            </a:r>
            <a:r>
              <a:rPr sz="1800" dirty="0">
                <a:latin typeface="Rockwell"/>
                <a:cs typeface="Rockwell"/>
              </a:rPr>
              <a:t>Logic</a:t>
            </a:r>
            <a:r>
              <a:rPr sz="1800" spc="-60" dirty="0">
                <a:latin typeface="Rockwell"/>
                <a:cs typeface="Rockwell"/>
              </a:rPr>
              <a:t> </a:t>
            </a:r>
            <a:r>
              <a:rPr sz="1800" dirty="0">
                <a:latin typeface="Rockwell"/>
                <a:cs typeface="Rockwell"/>
              </a:rPr>
              <a:t>Symbol</a:t>
            </a:r>
            <a:endParaRPr sz="18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1488</Words>
  <Application>Microsoft Office PowerPoint</Application>
  <PresentationFormat>Widescreen</PresentationFormat>
  <Paragraphs>135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Book Antiqua</vt:lpstr>
      <vt:lpstr>Calibri</vt:lpstr>
      <vt:lpstr>Calibri Light</vt:lpstr>
      <vt:lpstr>Cambria Math</vt:lpstr>
      <vt:lpstr>Rockwell</vt:lpstr>
      <vt:lpstr>Rockwell Condensed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DECODERS:</vt:lpstr>
      <vt:lpstr>3-Line to 8-Line Decoding Function for Active-HIGH and Active-LOW</vt:lpstr>
      <vt:lpstr>PowerPoint Presentation</vt:lpstr>
      <vt:lpstr>PowerPoint Presentation</vt:lpstr>
      <vt:lpstr>PowerPoint Presentation</vt:lpstr>
      <vt:lpstr>Implement a Full-Adder using 3-bit decoder.</vt:lpstr>
      <vt:lpstr>Implement the following function a  3-bit Decoder and necessary gates. 𝐅 = 𝐀 + 𝐁 𝐂</vt:lpstr>
      <vt:lpstr>ENCODERS: An encoder is a combinational circuit that detects the presence of an active level in its input and converts it to a  coded output. E.g. Decimal to Binary encoders, Decimal to BCD encoders, Octal to Binary encoders, Priority  Encoders, Irregular Sequence Encoder etc.</vt:lpstr>
      <vt:lpstr>PowerPoint Presentation</vt:lpstr>
      <vt:lpstr>PowerPoint Presentation</vt:lpstr>
      <vt:lpstr>PowerPoint Presentation</vt:lpstr>
      <vt:lpstr>Multiplexer: A multiplexer is a combinational circuit which selects binary information from one of  many input lines and directs it to a single output line.</vt:lpstr>
      <vt:lpstr>Cascading Lower Input MUX to Design Higher Input MUX</vt:lpstr>
      <vt:lpstr>Boolean Function Implementation with MUX</vt:lpstr>
      <vt:lpstr>Quadruple 2-Input Data Selector Design</vt:lpstr>
      <vt:lpstr>Demultiplexer (DEMUX): A demultiplexer reverses the multiplexing function. It basically takes  input from a single line and distribute the incoming data to its respective data line.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 Design</dc:title>
  <dc:creator>Tawsif Ibne Alam</dc:creator>
  <cp:lastModifiedBy>Yaarian Om</cp:lastModifiedBy>
  <cp:revision>12</cp:revision>
  <dcterms:created xsi:type="dcterms:W3CDTF">2020-06-11T07:31:12Z</dcterms:created>
  <dcterms:modified xsi:type="dcterms:W3CDTF">2022-02-21T16:57:01Z</dcterms:modified>
</cp:coreProperties>
</file>