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84" r:id="rId4"/>
    <p:sldId id="258" r:id="rId5"/>
    <p:sldId id="282" r:id="rId6"/>
    <p:sldId id="280" r:id="rId7"/>
    <p:sldId id="283" r:id="rId8"/>
    <p:sldId id="281"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265" r:id="rId34"/>
    <p:sldId id="267" r:id="rId35"/>
    <p:sldId id="268" r:id="rId36"/>
    <p:sldId id="269" r:id="rId37"/>
    <p:sldId id="270" r:id="rId38"/>
    <p:sldId id="271" r:id="rId39"/>
    <p:sldId id="272" r:id="rId40"/>
    <p:sldId id="273" r:id="rId41"/>
    <p:sldId id="274" r:id="rId42"/>
    <p:sldId id="275" r:id="rId43"/>
    <p:sldId id="276" r:id="rId44"/>
    <p:sldId id="309" r:id="rId45"/>
    <p:sldId id="310" r:id="rId46"/>
    <p:sldId id="260" r:id="rId47"/>
    <p:sldId id="261" r:id="rId48"/>
    <p:sldId id="262" r:id="rId49"/>
    <p:sldId id="263" r:id="rId50"/>
    <p:sldId id="311" r:id="rId51"/>
    <p:sldId id="312" r:id="rId52"/>
    <p:sldId id="266" r:id="rId53"/>
    <p:sldId id="313" r:id="rId54"/>
    <p:sldId id="314" r:id="rId55"/>
    <p:sldId id="315" r:id="rId56"/>
    <p:sldId id="316" r:id="rId57"/>
    <p:sldId id="317" r:id="rId58"/>
    <p:sldId id="318" r:id="rId59"/>
    <p:sldId id="26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7CDEE-21B0-4601-9F96-A232199FE149}" type="datetimeFigureOut">
              <a:rPr lang="en-US" smtClean="0"/>
              <a:t>11-Jun-20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5F2C1-BDB8-4A02-8A66-9C1CC5249C1B}" type="slidenum">
              <a:rPr lang="en-US" smtClean="0"/>
              <a:t>‹#›</a:t>
            </a:fld>
            <a:endParaRPr lang="en-US"/>
          </a:p>
        </p:txBody>
      </p:sp>
    </p:spTree>
    <p:extLst>
      <p:ext uri="{BB962C8B-B14F-4D97-AF65-F5344CB8AC3E}">
        <p14:creationId xmlns:p14="http://schemas.microsoft.com/office/powerpoint/2010/main" val="207358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C5F2C1-BDB8-4A02-8A66-9C1CC5249C1B}" type="slidenum">
              <a:rPr lang="en-US" smtClean="0"/>
              <a:t>1</a:t>
            </a:fld>
            <a:endParaRPr lang="en-US"/>
          </a:p>
        </p:txBody>
      </p:sp>
    </p:spTree>
    <p:extLst>
      <p:ext uri="{BB962C8B-B14F-4D97-AF65-F5344CB8AC3E}">
        <p14:creationId xmlns:p14="http://schemas.microsoft.com/office/powerpoint/2010/main" val="321293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C5F2C1-BDB8-4A02-8A66-9C1CC5249C1B}" type="slidenum">
              <a:rPr lang="en-US" smtClean="0"/>
              <a:t>8</a:t>
            </a:fld>
            <a:endParaRPr lang="en-US"/>
          </a:p>
        </p:txBody>
      </p:sp>
    </p:spTree>
    <p:extLst>
      <p:ext uri="{BB962C8B-B14F-4D97-AF65-F5344CB8AC3E}">
        <p14:creationId xmlns:p14="http://schemas.microsoft.com/office/powerpoint/2010/main" val="63561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C5F2C1-BDB8-4A02-8A66-9C1CC5249C1B}" type="slidenum">
              <a:rPr lang="en-US" smtClean="0"/>
              <a:t>15</a:t>
            </a:fld>
            <a:endParaRPr lang="en-US"/>
          </a:p>
        </p:txBody>
      </p:sp>
    </p:spTree>
    <p:extLst>
      <p:ext uri="{BB962C8B-B14F-4D97-AF65-F5344CB8AC3E}">
        <p14:creationId xmlns:p14="http://schemas.microsoft.com/office/powerpoint/2010/main" val="356496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C5F2C1-BDB8-4A02-8A66-9C1CC5249C1B}" type="slidenum">
              <a:rPr lang="en-US" smtClean="0"/>
              <a:t>30</a:t>
            </a:fld>
            <a:endParaRPr lang="en-US"/>
          </a:p>
        </p:txBody>
      </p:sp>
    </p:spTree>
    <p:extLst>
      <p:ext uri="{BB962C8B-B14F-4D97-AF65-F5344CB8AC3E}">
        <p14:creationId xmlns:p14="http://schemas.microsoft.com/office/powerpoint/2010/main" val="97125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C5F2C1-BDB8-4A02-8A66-9C1CC5249C1B}" type="slidenum">
              <a:rPr lang="en-US" smtClean="0"/>
              <a:t>41</a:t>
            </a:fld>
            <a:endParaRPr lang="en-US"/>
          </a:p>
        </p:txBody>
      </p:sp>
    </p:spTree>
    <p:extLst>
      <p:ext uri="{BB962C8B-B14F-4D97-AF65-F5344CB8AC3E}">
        <p14:creationId xmlns:p14="http://schemas.microsoft.com/office/powerpoint/2010/main" val="297491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A2D124-1C3B-4B8C-AAEF-E292B61E2A3B}" type="datetime1">
              <a:rPr lang="en-US" smtClean="0"/>
              <a:t>11-Jun-20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267416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098662-058C-48C8-BCCA-05213D471B2C}" type="datetime1">
              <a:rPr lang="en-US" smtClean="0"/>
              <a:t>11-Jun-20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130324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BD7CE-1585-4816-83B3-E8F8D10EAED1}" type="datetime1">
              <a:rPr lang="en-US" smtClean="0"/>
              <a:t>11-Jun-20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407985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0A80-0946-426D-8ED4-A5B0C7E63B54}" type="datetime1">
              <a:rPr lang="en-US" smtClean="0"/>
              <a:t>11-Jun-20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404248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D1BC8-A7E6-457F-A62D-06BA619D53E5}" type="datetime1">
              <a:rPr lang="en-US" smtClean="0"/>
              <a:t>11-Jun-20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81309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DB855C-8D70-4536-AF0B-632E042CA380}" type="datetime1">
              <a:rPr lang="en-US" smtClean="0"/>
              <a:t>11-Jun-20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127675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B6A1E-5516-4D12-94CE-EF4D4F3C4EF2}" type="datetime1">
              <a:rPr lang="en-US" smtClean="0"/>
              <a:t>11-Jun-20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330611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070C7B-8C22-40EE-8CE6-B781826CC054}" type="datetime1">
              <a:rPr lang="en-US" smtClean="0"/>
              <a:t>11-Jun-20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201379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A606E-2E5E-4463-9439-64C168584F3B}" type="datetime1">
              <a:rPr lang="en-US" smtClean="0"/>
              <a:t>11-Jun-20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311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D17AA-816E-46A0-AD78-0C5C81F51ACD}" type="datetime1">
              <a:rPr lang="en-US" smtClean="0"/>
              <a:t>11-Jun-20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257171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D6C00-4805-4619-A9DC-6AEC1FA8772E}" type="datetime1">
              <a:rPr lang="en-US" smtClean="0"/>
              <a:t>11-Jun-20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C3507-186B-4F1F-9A48-9A6671ACAC3F}" type="slidenum">
              <a:rPr lang="en-US" smtClean="0"/>
              <a:t>‹#›</a:t>
            </a:fld>
            <a:endParaRPr lang="en-US"/>
          </a:p>
        </p:txBody>
      </p:sp>
    </p:spTree>
    <p:extLst>
      <p:ext uri="{BB962C8B-B14F-4D97-AF65-F5344CB8AC3E}">
        <p14:creationId xmlns:p14="http://schemas.microsoft.com/office/powerpoint/2010/main" val="71173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A524-607A-412A-BEE8-4047ACFAE5AA}" type="datetime1">
              <a:rPr lang="en-US" smtClean="0"/>
              <a:t>11-Jun-20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C3507-186B-4F1F-9A48-9A6671ACAC3F}" type="slidenum">
              <a:rPr lang="en-US" smtClean="0"/>
              <a:t>‹#›</a:t>
            </a:fld>
            <a:endParaRPr lang="en-US"/>
          </a:p>
        </p:txBody>
      </p:sp>
    </p:spTree>
    <p:extLst>
      <p:ext uri="{BB962C8B-B14F-4D97-AF65-F5344CB8AC3E}">
        <p14:creationId xmlns:p14="http://schemas.microsoft.com/office/powerpoint/2010/main" val="35375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3111" y="640081"/>
            <a:ext cx="5138808" cy="3352473"/>
          </a:xfrm>
          <a:noFill/>
        </p:spPr>
        <p:txBody>
          <a:bodyPr>
            <a:normAutofit/>
          </a:bodyPr>
          <a:lstStyle/>
          <a:p>
            <a:r>
              <a:rPr lang="en-US" dirty="0"/>
              <a:t>Digital Logic </a:t>
            </a:r>
            <a:r>
              <a:rPr lang="en-US"/>
              <a:t>&amp; Circuits</a:t>
            </a:r>
            <a:endParaRPr lang="en-US" dirty="0"/>
          </a:p>
        </p:txBody>
      </p:sp>
      <p:sp>
        <p:nvSpPr>
          <p:cNvPr id="3" name="Subtitle 2"/>
          <p:cNvSpPr>
            <a:spLocks noGrp="1"/>
          </p:cNvSpPr>
          <p:nvPr>
            <p:ph type="subTitle" idx="1"/>
          </p:nvPr>
        </p:nvSpPr>
        <p:spPr>
          <a:xfrm>
            <a:off x="6413110" y="4157147"/>
            <a:ext cx="5138809" cy="2060774"/>
          </a:xfrm>
          <a:noFill/>
        </p:spPr>
        <p:txBody>
          <a:bodyPr>
            <a:normAutofit/>
          </a:bodyPr>
          <a:lstStyle/>
          <a:p>
            <a:r>
              <a:rPr lang="en-US" sz="1100"/>
              <a:t>            Logic Gates: using RTL 	</a:t>
            </a:r>
          </a:p>
          <a:p>
            <a:r>
              <a:rPr lang="en-US" sz="1100"/>
              <a:t>	</a:t>
            </a:r>
          </a:p>
          <a:p>
            <a:endParaRPr lang="en-US" sz="1100"/>
          </a:p>
          <a:p>
            <a:endParaRPr lang="en-US" sz="1100"/>
          </a:p>
          <a:p>
            <a:endParaRPr lang="en-US" sz="1100"/>
          </a:p>
          <a:p>
            <a:endParaRPr lang="en-US" sz="1100"/>
          </a:p>
          <a:p>
            <a:r>
              <a:rPr lang="en-US" sz="1100"/>
              <a:t>                                                                                Prepared by:  </a:t>
            </a:r>
            <a:r>
              <a:rPr lang="en-US" sz="1100" err="1"/>
              <a:t>Tawsif</a:t>
            </a:r>
            <a:r>
              <a:rPr lang="en-US" sz="1100"/>
              <a:t> </a:t>
            </a:r>
            <a:r>
              <a:rPr lang="en-US" sz="1100" err="1"/>
              <a:t>Ibne</a:t>
            </a:r>
            <a:r>
              <a:rPr lang="en-US" sz="1100"/>
              <a:t> </a:t>
            </a:r>
            <a:r>
              <a:rPr lang="en-US" sz="1100" err="1"/>
              <a:t>Alam</a:t>
            </a:r>
            <a:endParaRPr lang="en-US" sz="1100"/>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455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500" y="1344157"/>
            <a:ext cx="4169664" cy="4169664"/>
          </a:xfrm>
          <a:prstGeom prst="rect">
            <a:avLst/>
          </a:prstGeom>
          <a:effectLst/>
        </p:spPr>
      </p:pic>
      <p:sp>
        <p:nvSpPr>
          <p:cNvPr id="5" name="Slide Number Placeholder 4"/>
          <p:cNvSpPr>
            <a:spLocks noGrp="1"/>
          </p:cNvSpPr>
          <p:nvPr>
            <p:ph type="sldNum" sz="quarter" idx="12"/>
          </p:nvPr>
        </p:nvSpPr>
        <p:spPr>
          <a:xfrm>
            <a:off x="10849470" y="6356350"/>
            <a:ext cx="689322" cy="365125"/>
          </a:xfrm>
          <a:noFill/>
        </p:spPr>
        <p:txBody>
          <a:bodyPr>
            <a:normAutofit/>
          </a:bodyPr>
          <a:lstStyle/>
          <a:p>
            <a:pPr algn="l">
              <a:spcAft>
                <a:spcPts val="600"/>
              </a:spcAft>
            </a:pPr>
            <a:fld id="{202C3507-186B-4F1F-9A48-9A6671ACAC3F}" type="slidenum">
              <a:rPr lang="en-US" smtClean="0"/>
              <a:pPr algn="l">
                <a:spcAft>
                  <a:spcPts val="600"/>
                </a:spcAft>
              </a:pPr>
              <a:t>1</a:t>
            </a:fld>
            <a:endParaRPr lang="en-US"/>
          </a:p>
        </p:txBody>
      </p:sp>
    </p:spTree>
    <p:extLst>
      <p:ext uri="{BB962C8B-B14F-4D97-AF65-F5344CB8AC3E}">
        <p14:creationId xmlns:p14="http://schemas.microsoft.com/office/powerpoint/2010/main" val="88476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0;&#10;Description automatically generated">
            <a:extLst>
              <a:ext uri="{FF2B5EF4-FFF2-40B4-BE49-F238E27FC236}">
                <a16:creationId xmlns:a16="http://schemas.microsoft.com/office/drawing/2014/main" id="{3AE0F1E8-8EF6-4CC6-BB3A-40960AF76FAD}"/>
              </a:ext>
            </a:extLst>
          </p:cNvPr>
          <p:cNvPicPr>
            <a:picLocks noChangeAspect="1"/>
          </p:cNvPicPr>
          <p:nvPr/>
        </p:nvPicPr>
        <p:blipFill>
          <a:blip r:embed="rId2"/>
          <a:stretch>
            <a:fillRect/>
          </a:stretch>
        </p:blipFill>
        <p:spPr>
          <a:xfrm>
            <a:off x="2592184" y="643466"/>
            <a:ext cx="7007631" cy="5571067"/>
          </a:xfrm>
          <a:prstGeom prst="rect">
            <a:avLst/>
          </a:prstGeom>
        </p:spPr>
      </p:pic>
      <p:sp>
        <p:nvSpPr>
          <p:cNvPr id="7" name="Slide Number Placeholder 6">
            <a:extLst>
              <a:ext uri="{FF2B5EF4-FFF2-40B4-BE49-F238E27FC236}">
                <a16:creationId xmlns:a16="http://schemas.microsoft.com/office/drawing/2014/main" id="{478BE3E8-6C94-41C3-90ED-D8FF438CB83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389644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text on a white background&#10;&#10;Description automatically generated">
            <a:extLst>
              <a:ext uri="{FF2B5EF4-FFF2-40B4-BE49-F238E27FC236}">
                <a16:creationId xmlns:a16="http://schemas.microsoft.com/office/drawing/2014/main" id="{9173DFEB-B59F-4FC0-B9B5-012278F9922A}"/>
              </a:ext>
            </a:extLst>
          </p:cNvPr>
          <p:cNvPicPr>
            <a:picLocks noChangeAspect="1"/>
          </p:cNvPicPr>
          <p:nvPr/>
        </p:nvPicPr>
        <p:blipFill>
          <a:blip r:embed="rId2"/>
          <a:stretch>
            <a:fillRect/>
          </a:stretch>
        </p:blipFill>
        <p:spPr>
          <a:xfrm>
            <a:off x="2158850" y="643467"/>
            <a:ext cx="7874299" cy="5571066"/>
          </a:xfrm>
          <a:prstGeom prst="rect">
            <a:avLst/>
          </a:prstGeom>
        </p:spPr>
      </p:pic>
      <p:sp>
        <p:nvSpPr>
          <p:cNvPr id="7" name="Slide Number Placeholder 6">
            <a:extLst>
              <a:ext uri="{FF2B5EF4-FFF2-40B4-BE49-F238E27FC236}">
                <a16:creationId xmlns:a16="http://schemas.microsoft.com/office/drawing/2014/main" id="{EB0A7827-CAFA-4097-93FA-3830987534A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179612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0;&#10;Description automatically generated">
            <a:extLst>
              <a:ext uri="{FF2B5EF4-FFF2-40B4-BE49-F238E27FC236}">
                <a16:creationId xmlns:a16="http://schemas.microsoft.com/office/drawing/2014/main" id="{337ADEF9-0641-4994-BE94-64A5EE8CD826}"/>
              </a:ext>
            </a:extLst>
          </p:cNvPr>
          <p:cNvPicPr>
            <a:picLocks noChangeAspect="1"/>
          </p:cNvPicPr>
          <p:nvPr/>
        </p:nvPicPr>
        <p:blipFill rotWithShape="1">
          <a:blip r:embed="rId2"/>
          <a:srcRect t="12826" r="1" b="3767"/>
          <a:stretch/>
        </p:blipFill>
        <p:spPr>
          <a:xfrm>
            <a:off x="643467" y="643467"/>
            <a:ext cx="10905066" cy="5571066"/>
          </a:xfrm>
          <a:prstGeom prst="rect">
            <a:avLst/>
          </a:prstGeom>
        </p:spPr>
      </p:pic>
      <p:sp>
        <p:nvSpPr>
          <p:cNvPr id="7" name="Slide Number Placeholder 6">
            <a:extLst>
              <a:ext uri="{FF2B5EF4-FFF2-40B4-BE49-F238E27FC236}">
                <a16:creationId xmlns:a16="http://schemas.microsoft.com/office/drawing/2014/main" id="{7ED3F2EC-6DFB-4BE8-8351-DAA43F6B75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4623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text on a white background&#10;&#10;Description automatically generated">
            <a:extLst>
              <a:ext uri="{FF2B5EF4-FFF2-40B4-BE49-F238E27FC236}">
                <a16:creationId xmlns:a16="http://schemas.microsoft.com/office/drawing/2014/main" id="{0A6EA29B-D108-4FDF-AF7B-E358CC29DDDB}"/>
              </a:ext>
            </a:extLst>
          </p:cNvPr>
          <p:cNvPicPr>
            <a:picLocks noChangeAspect="1"/>
          </p:cNvPicPr>
          <p:nvPr/>
        </p:nvPicPr>
        <p:blipFill>
          <a:blip r:embed="rId2"/>
          <a:stretch>
            <a:fillRect/>
          </a:stretch>
        </p:blipFill>
        <p:spPr>
          <a:xfrm>
            <a:off x="3582057" y="643467"/>
            <a:ext cx="5027886" cy="5571066"/>
          </a:xfrm>
          <a:prstGeom prst="rect">
            <a:avLst/>
          </a:prstGeom>
        </p:spPr>
      </p:pic>
      <p:sp>
        <p:nvSpPr>
          <p:cNvPr id="7" name="Slide Number Placeholder 6">
            <a:extLst>
              <a:ext uri="{FF2B5EF4-FFF2-40B4-BE49-F238E27FC236}">
                <a16:creationId xmlns:a16="http://schemas.microsoft.com/office/drawing/2014/main" id="{5FE4CFAB-AF2E-4E01-8424-567882ED45F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313819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2570D74-43F1-4A10-8B2D-52218A4DCE51}"/>
              </a:ext>
            </a:extLst>
          </p:cNvPr>
          <p:cNvPicPr>
            <a:picLocks noChangeAspect="1"/>
          </p:cNvPicPr>
          <p:nvPr/>
        </p:nvPicPr>
        <p:blipFill rotWithShape="1">
          <a:blip r:embed="rId2"/>
          <a:srcRect r="170" b="-1"/>
          <a:stretch/>
        </p:blipFill>
        <p:spPr>
          <a:xfrm>
            <a:off x="643467" y="643467"/>
            <a:ext cx="10905066" cy="5571066"/>
          </a:xfrm>
          <a:prstGeom prst="rect">
            <a:avLst/>
          </a:prstGeom>
        </p:spPr>
      </p:pic>
      <p:sp>
        <p:nvSpPr>
          <p:cNvPr id="7" name="Slide Number Placeholder 6">
            <a:extLst>
              <a:ext uri="{FF2B5EF4-FFF2-40B4-BE49-F238E27FC236}">
                <a16:creationId xmlns:a16="http://schemas.microsoft.com/office/drawing/2014/main" id="{671A3372-CACC-43C3-B33B-722B66BD85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156039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44C6C8-3111-4B4C-9C14-04FBF2FF9EE3}"/>
              </a:ext>
            </a:extLst>
          </p:cNvPr>
          <p:cNvPicPr>
            <a:picLocks noChangeAspect="1"/>
          </p:cNvPicPr>
          <p:nvPr/>
        </p:nvPicPr>
        <p:blipFill>
          <a:blip r:embed="rId3"/>
          <a:stretch>
            <a:fillRect/>
          </a:stretch>
        </p:blipFill>
        <p:spPr>
          <a:xfrm>
            <a:off x="3519382" y="643467"/>
            <a:ext cx="5153235" cy="5571066"/>
          </a:xfrm>
          <a:prstGeom prst="rect">
            <a:avLst/>
          </a:prstGeom>
        </p:spPr>
      </p:pic>
      <p:sp>
        <p:nvSpPr>
          <p:cNvPr id="7" name="Slide Number Placeholder 6">
            <a:extLst>
              <a:ext uri="{FF2B5EF4-FFF2-40B4-BE49-F238E27FC236}">
                <a16:creationId xmlns:a16="http://schemas.microsoft.com/office/drawing/2014/main" id="{B1863D09-4C74-41F3-8B10-CCD478EA824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15</a:t>
            </a:fld>
            <a:endParaRPr lang="en-US">
              <a:solidFill>
                <a:srgbClr val="FFFFFF"/>
              </a:solidFill>
            </a:endParaRPr>
          </a:p>
        </p:txBody>
      </p:sp>
    </p:spTree>
    <p:extLst>
      <p:ext uri="{BB962C8B-B14F-4D97-AF65-F5344CB8AC3E}">
        <p14:creationId xmlns:p14="http://schemas.microsoft.com/office/powerpoint/2010/main" val="296404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b="1"/>
              <a:t>DTL Logic</a:t>
            </a:r>
            <a:endParaRPr lang="en-US"/>
          </a:p>
        </p:txBody>
      </p:sp>
      <p:sp>
        <p:nvSpPr>
          <p:cNvPr id="3" name="Content Placeholder 2"/>
          <p:cNvSpPr>
            <a:spLocks noGrp="1"/>
          </p:cNvSpPr>
          <p:nvPr>
            <p:ph idx="1"/>
          </p:nvPr>
        </p:nvSpPr>
        <p:spPr>
          <a:xfrm>
            <a:off x="1136429" y="2278173"/>
            <a:ext cx="6467867" cy="3450613"/>
          </a:xfrm>
        </p:spPr>
        <p:txBody>
          <a:bodyPr anchor="ctr">
            <a:normAutofit/>
          </a:bodyPr>
          <a:lstStyle/>
          <a:p>
            <a:r>
              <a:rPr lang="en-US" sz="1700"/>
              <a:t>The basic circuit in the DTL digital logic family is the NAND gate.</a:t>
            </a:r>
          </a:p>
          <a:p>
            <a:r>
              <a:rPr lang="en-US" sz="1700"/>
              <a:t>Each input is associated with one diode.</a:t>
            </a:r>
          </a:p>
          <a:p>
            <a:r>
              <a:rPr lang="en-US" sz="1700"/>
              <a:t>The diodes and the 5-k</a:t>
            </a:r>
            <a:r>
              <a:rPr lang="el-GR" sz="1700"/>
              <a:t>Ω</a:t>
            </a:r>
            <a:r>
              <a:rPr lang="en-US" sz="1700"/>
              <a:t> resistor form an AND gate.</a:t>
            </a:r>
          </a:p>
          <a:p>
            <a:r>
              <a:rPr lang="en-US" sz="1700"/>
              <a:t>The transistor serves as a current amplifier while inverting the digital signal.</a:t>
            </a:r>
          </a:p>
          <a:p>
            <a:r>
              <a:rPr lang="en-US" sz="1700"/>
              <a:t>The two voltage levels are 0.2 V for the low level and between 4 and 5 V for the high level.</a:t>
            </a:r>
          </a:p>
          <a:p>
            <a:r>
              <a:rPr lang="en-US" sz="1700"/>
              <a:t>The power dissipation of a DTL gate is about 12 mW.</a:t>
            </a:r>
          </a:p>
          <a:p>
            <a:r>
              <a:rPr lang="en-US" sz="1700"/>
              <a:t>The propagation delay averages 30 ns.</a:t>
            </a:r>
          </a:p>
          <a:p>
            <a:r>
              <a:rPr lang="en-US" sz="1700"/>
              <a:t>The noise margin is about I V and a fan-out as high as 8 is possible.</a:t>
            </a:r>
          </a:p>
          <a:p>
            <a:endParaRPr lang="en-US" sz="17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4" name="Slide Number Placeholder 3"/>
          <p:cNvSpPr>
            <a:spLocks noGrp="1"/>
          </p:cNvSpPr>
          <p:nvPr>
            <p:ph type="sldNum" sz="quarter" idx="12"/>
          </p:nvPr>
        </p:nvSpPr>
        <p:spPr>
          <a:xfrm>
            <a:off x="10341428" y="6356350"/>
            <a:ext cx="1012371" cy="365125"/>
          </a:xfrm>
        </p:spPr>
        <p:txBody>
          <a:bodyPr>
            <a:normAutofit/>
          </a:bodyPr>
          <a:lstStyle/>
          <a:p>
            <a:pPr>
              <a:spcAft>
                <a:spcPts val="600"/>
              </a:spcAft>
            </a:pPr>
            <a:fld id="{202C3507-186B-4F1F-9A48-9A6671ACAC3F}"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20297818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a:normAutofit/>
          </a:bodyPr>
          <a:lstStyle/>
          <a:p>
            <a:r>
              <a:rPr lang="en-US" b="1"/>
              <a:t>DTL Logic - Disadvantages</a:t>
            </a:r>
            <a:endParaRPr lang="en-US"/>
          </a:p>
        </p:txBody>
      </p:sp>
      <p:sp>
        <p:nvSpPr>
          <p:cNvPr id="3" name="Content Placeholder 2"/>
          <p:cNvSpPr>
            <a:spLocks noGrp="1"/>
          </p:cNvSpPr>
          <p:nvPr>
            <p:ph idx="1"/>
          </p:nvPr>
        </p:nvSpPr>
        <p:spPr>
          <a:xfrm>
            <a:off x="1571811" y="3060017"/>
            <a:ext cx="6066118" cy="2438546"/>
          </a:xfrm>
        </p:spPr>
        <p:txBody>
          <a:bodyPr>
            <a:normAutofit/>
          </a:bodyPr>
          <a:lstStyle/>
          <a:p>
            <a:r>
              <a:rPr lang="en-US" sz="2400"/>
              <a:t>Relatively lower speed.</a:t>
            </a:r>
          </a:p>
          <a:p>
            <a:r>
              <a:rPr lang="en-US" sz="2400"/>
              <a:t>Propagation is higher than RTL.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899" y="3191551"/>
            <a:ext cx="2194559" cy="2194559"/>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202C3507-186B-4F1F-9A48-9A6671ACAC3F}" type="slidenum">
              <a:rPr lang="en-US">
                <a:solidFill>
                  <a:prstClr val="black">
                    <a:tint val="75000"/>
                  </a:prstClr>
                </a:solidFill>
              </a:rPr>
              <a:pPr>
                <a:spcAft>
                  <a:spcPts val="600"/>
                </a:spcAft>
              </a:pPr>
              <a:t>17</a:t>
            </a:fld>
            <a:endParaRPr lang="en-US">
              <a:solidFill>
                <a:prstClr val="black">
                  <a:tint val="75000"/>
                </a:prstClr>
              </a:solidFill>
            </a:endParaRPr>
          </a:p>
        </p:txBody>
      </p:sp>
    </p:spTree>
    <p:extLst>
      <p:ext uri="{BB962C8B-B14F-4D97-AF65-F5344CB8AC3E}">
        <p14:creationId xmlns:p14="http://schemas.microsoft.com/office/powerpoint/2010/main" val="2592489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7762" y="1053711"/>
            <a:ext cx="5638994" cy="1424446"/>
          </a:xfrm>
        </p:spPr>
        <p:txBody>
          <a:bodyPr>
            <a:normAutofit/>
          </a:bodyPr>
          <a:lstStyle/>
          <a:p>
            <a:r>
              <a:rPr lang="en-US" dirty="0">
                <a:solidFill>
                  <a:srgbClr val="FF0000"/>
                </a:solidFill>
              </a:rPr>
              <a:t>NAND Gate Using DTL Logic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1200666" cy="1200666"/>
          </a:xfrm>
          <a:prstGeom prst="rect">
            <a:avLst/>
          </a:prstGeom>
        </p:spPr>
      </p:pic>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11" y="1678898"/>
            <a:ext cx="4302177" cy="4699889"/>
          </a:xfrm>
          <a:prstGeom prst="rect">
            <a:avLst/>
          </a:prstGeom>
        </p:spPr>
      </p:pic>
      <p:sp>
        <p:nvSpPr>
          <p:cNvPr id="3" name="Content Placeholder 2"/>
          <p:cNvSpPr>
            <a:spLocks noGrp="1"/>
          </p:cNvSpPr>
          <p:nvPr>
            <p:ph idx="1"/>
          </p:nvPr>
        </p:nvSpPr>
        <p:spPr>
          <a:xfrm>
            <a:off x="5297762" y="2799889"/>
            <a:ext cx="5747187" cy="2987543"/>
          </a:xfrm>
        </p:spPr>
        <p:txBody>
          <a:bodyPr anchor="t">
            <a:normAutofit/>
          </a:bodyPr>
          <a:lstStyle/>
          <a:p>
            <a:r>
              <a:rPr lang="en-US" sz="2400" dirty="0">
                <a:solidFill>
                  <a:srgbClr val="FF0000"/>
                </a:solidFill>
              </a:rPr>
              <a:t>If any input of the gate is low at 0.2 V, the corresponding input diode conducts current through </a:t>
            </a:r>
            <a:r>
              <a:rPr lang="en-US" sz="2400" i="1" dirty="0" err="1">
                <a:solidFill>
                  <a:srgbClr val="FF0000"/>
                </a:solidFill>
              </a:rPr>
              <a:t>Vcc</a:t>
            </a:r>
            <a:r>
              <a:rPr lang="en-US" sz="2400" i="1" dirty="0">
                <a:solidFill>
                  <a:srgbClr val="FF0000"/>
                </a:solidFill>
              </a:rPr>
              <a:t> </a:t>
            </a:r>
            <a:r>
              <a:rPr lang="en-US" sz="2400" dirty="0">
                <a:solidFill>
                  <a:srgbClr val="FF0000"/>
                </a:solidFill>
              </a:rPr>
              <a:t>and the 5-k</a:t>
            </a:r>
            <a:r>
              <a:rPr lang="el-GR" sz="2400" dirty="0">
                <a:solidFill>
                  <a:srgbClr val="FF0000"/>
                </a:solidFill>
              </a:rPr>
              <a:t>Ω</a:t>
            </a:r>
            <a:r>
              <a:rPr lang="en-US" sz="2400" dirty="0">
                <a:solidFill>
                  <a:srgbClr val="FF0000"/>
                </a:solidFill>
              </a:rPr>
              <a:t> resistor into the input node. </a:t>
            </a:r>
          </a:p>
          <a:p>
            <a:r>
              <a:rPr lang="en-US" sz="2400" dirty="0">
                <a:solidFill>
                  <a:srgbClr val="FF0000"/>
                </a:solidFill>
              </a:rPr>
              <a:t>The voltage at point </a:t>
            </a:r>
            <a:r>
              <a:rPr lang="en-US" sz="2400" i="1" dirty="0">
                <a:solidFill>
                  <a:srgbClr val="FF0000"/>
                </a:solidFill>
              </a:rPr>
              <a:t>P </a:t>
            </a:r>
            <a:r>
              <a:rPr lang="en-US" sz="2400" dirty="0">
                <a:solidFill>
                  <a:srgbClr val="FF0000"/>
                </a:solidFill>
              </a:rPr>
              <a:t>is equal to the input voltage of 0.2 V plus a diode drop of 0.7 V, for a total of 0.9 V. </a:t>
            </a:r>
          </a:p>
          <a:p>
            <a:pPr marL="0" indent="0">
              <a:buNone/>
            </a:pPr>
            <a:endParaRPr lang="en-US" sz="2400" dirty="0">
              <a:solidFill>
                <a:srgbClr val="FF0000"/>
              </a:solidFill>
            </a:endParaRPr>
          </a:p>
          <a:p>
            <a:pPr marL="0" indent="0">
              <a:buNone/>
            </a:pPr>
            <a:endParaRPr lang="en-US" sz="2400" dirty="0">
              <a:solidFill>
                <a:srgbClr val="FFFFFF"/>
              </a:solidFill>
            </a:endParaRPr>
          </a:p>
          <a:p>
            <a:pPr marL="0" indent="0">
              <a:buNone/>
            </a:pPr>
            <a:endParaRPr lang="en-US" sz="2400" dirty="0">
              <a:solidFill>
                <a:srgbClr val="FFFFFF"/>
              </a:solidFill>
            </a:endParaRPr>
          </a:p>
          <a:p>
            <a:pPr marL="0" indent="0">
              <a:buNone/>
            </a:pPr>
            <a:endParaRPr lang="en-US" sz="2400" dirty="0">
              <a:solidFill>
                <a:srgbClr val="FFFFFF"/>
              </a:solidFill>
            </a:endParaRPr>
          </a:p>
          <a:p>
            <a:pPr marL="0" indent="0">
              <a:buNone/>
            </a:pPr>
            <a:endParaRPr lang="en-US" sz="2400" dirty="0">
              <a:solidFill>
                <a:srgbClr val="FFFFFF"/>
              </a:solidFill>
            </a:endParaRPr>
          </a:p>
          <a:p>
            <a:endParaRPr lang="en-US" sz="2400" dirty="0">
              <a:solidFill>
                <a:srgbClr val="FFFFFF"/>
              </a:solidFill>
            </a:endParaRPr>
          </a:p>
        </p:txBody>
      </p:sp>
      <p:sp>
        <p:nvSpPr>
          <p:cNvPr id="4" name="Slide Number Placeholder 3"/>
          <p:cNvSpPr>
            <a:spLocks noGrp="1"/>
          </p:cNvSpPr>
          <p:nvPr>
            <p:ph type="sldNum" sz="quarter" idx="12"/>
          </p:nvPr>
        </p:nvSpPr>
        <p:spPr>
          <a:xfrm>
            <a:off x="11029121" y="6455503"/>
            <a:ext cx="649357" cy="365125"/>
          </a:xfrm>
        </p:spPr>
        <p:txBody>
          <a:bodyPr>
            <a:normAutofit/>
          </a:bodyPr>
          <a:lstStyle/>
          <a:p>
            <a:pPr>
              <a:spcAft>
                <a:spcPts val="600"/>
              </a:spcAft>
            </a:pPr>
            <a:fld id="{202C3507-186B-4F1F-9A48-9A6671ACAC3F}" type="slidenum">
              <a:rPr lang="en-US" smtClean="0"/>
              <a:pPr>
                <a:spcAft>
                  <a:spcPts val="600"/>
                </a:spcAft>
              </a:pPr>
              <a:t>18</a:t>
            </a:fld>
            <a:endParaRPr lang="en-US"/>
          </a:p>
        </p:txBody>
      </p:sp>
    </p:spTree>
    <p:extLst>
      <p:ext uri="{BB962C8B-B14F-4D97-AF65-F5344CB8AC3E}">
        <p14:creationId xmlns:p14="http://schemas.microsoft.com/office/powerpoint/2010/main" val="2498330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1EA685B7-95C7-4E89-8301-B3AF82BF2875}"/>
              </a:ext>
            </a:extLst>
          </p:cNvPr>
          <p:cNvPicPr>
            <a:picLocks noGrp="1" noChangeAspect="1"/>
          </p:cNvPicPr>
          <p:nvPr>
            <p:ph idx="1"/>
          </p:nvPr>
        </p:nvPicPr>
        <p:blipFill>
          <a:blip r:embed="rId2"/>
          <a:stretch>
            <a:fillRect/>
          </a:stretch>
        </p:blipFill>
        <p:spPr>
          <a:xfrm>
            <a:off x="643467" y="839046"/>
            <a:ext cx="10905066" cy="5179907"/>
          </a:xfrm>
          <a:prstGeom prst="rect">
            <a:avLst/>
          </a:prstGeom>
        </p:spPr>
      </p:pic>
      <p:sp>
        <p:nvSpPr>
          <p:cNvPr id="4" name="Slide Number Placeholder 3">
            <a:extLst>
              <a:ext uri="{FF2B5EF4-FFF2-40B4-BE49-F238E27FC236}">
                <a16:creationId xmlns:a16="http://schemas.microsoft.com/office/drawing/2014/main" id="{DD7112B3-3A8B-4E47-8F71-E7D61C6CEF2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19</a:t>
            </a:fld>
            <a:endParaRPr lang="en-US">
              <a:solidFill>
                <a:srgbClr val="FFFFFF"/>
              </a:solidFill>
            </a:endParaRPr>
          </a:p>
        </p:txBody>
      </p:sp>
    </p:spTree>
    <p:extLst>
      <p:ext uri="{BB962C8B-B14F-4D97-AF65-F5344CB8AC3E}">
        <p14:creationId xmlns:p14="http://schemas.microsoft.com/office/powerpoint/2010/main" val="125626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b="1"/>
              <a:t>RTL Logic</a:t>
            </a:r>
            <a:endParaRPr lang="en-US"/>
          </a:p>
        </p:txBody>
      </p:sp>
      <p:sp>
        <p:nvSpPr>
          <p:cNvPr id="3" name="Content Placeholder 2"/>
          <p:cNvSpPr>
            <a:spLocks noGrp="1"/>
          </p:cNvSpPr>
          <p:nvPr>
            <p:ph idx="1"/>
          </p:nvPr>
        </p:nvSpPr>
        <p:spPr>
          <a:xfrm>
            <a:off x="1136429" y="2278173"/>
            <a:ext cx="6467867" cy="3450613"/>
          </a:xfrm>
        </p:spPr>
        <p:txBody>
          <a:bodyPr anchor="ctr">
            <a:normAutofit/>
          </a:bodyPr>
          <a:lstStyle/>
          <a:p>
            <a:r>
              <a:rPr lang="en-US" sz="1700"/>
              <a:t>The basic circuit of the RTL digital logic family is the NOR gate.</a:t>
            </a:r>
          </a:p>
          <a:p>
            <a:r>
              <a:rPr lang="en-US" sz="1700"/>
              <a:t>The voltage levels for the circuit are 0.2 V for the low level and from 1 to 3.6 V for the high level.</a:t>
            </a:r>
          </a:p>
          <a:p>
            <a:r>
              <a:rPr lang="en-US" sz="1700"/>
              <a:t>The fan-out of the RTL gate is limited by the value of the output voltage when high.</a:t>
            </a:r>
          </a:p>
          <a:p>
            <a:r>
              <a:rPr lang="en-US" sz="1700"/>
              <a:t>As the output is loaded with inputs of other gates, more current is consumed by the load.</a:t>
            </a:r>
          </a:p>
          <a:p>
            <a:r>
              <a:rPr lang="en-US" sz="1700"/>
              <a:t>Any voltage below 1 V in the output may not drive the next transistor into saturation as required.</a:t>
            </a:r>
          </a:p>
          <a:p>
            <a:r>
              <a:rPr lang="en-US" sz="1700"/>
              <a:t>The power dissipation of the RTL gate is about 12 mW.</a:t>
            </a:r>
          </a:p>
          <a:p>
            <a:r>
              <a:rPr lang="en-US" sz="1700"/>
              <a:t>The propagation delay averages 25 ns.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9F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4" name="Slide Number Placeholder 3"/>
          <p:cNvSpPr>
            <a:spLocks noGrp="1"/>
          </p:cNvSpPr>
          <p:nvPr>
            <p:ph type="sldNum" sz="quarter" idx="12"/>
          </p:nvPr>
        </p:nvSpPr>
        <p:spPr>
          <a:xfrm>
            <a:off x="10341428" y="6356350"/>
            <a:ext cx="1012371" cy="365125"/>
          </a:xfrm>
        </p:spPr>
        <p:txBody>
          <a:bodyPr>
            <a:normAutofit/>
          </a:bodyPr>
          <a:lstStyle/>
          <a:p>
            <a:pPr>
              <a:spcAft>
                <a:spcPts val="600"/>
              </a:spcAft>
            </a:pPr>
            <a:fld id="{202C3507-186B-4F1F-9A48-9A6671ACAC3F}"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4163993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C52C5BC9-E308-4ADF-BA43-1A4279ABAA78}"/>
              </a:ext>
            </a:extLst>
          </p:cNvPr>
          <p:cNvPicPr>
            <a:picLocks noGrp="1" noChangeAspect="1"/>
          </p:cNvPicPr>
          <p:nvPr>
            <p:ph idx="1"/>
          </p:nvPr>
        </p:nvPicPr>
        <p:blipFill>
          <a:blip r:embed="rId2"/>
          <a:stretch>
            <a:fillRect/>
          </a:stretch>
        </p:blipFill>
        <p:spPr>
          <a:xfrm>
            <a:off x="3186827" y="643467"/>
            <a:ext cx="5818346" cy="5571066"/>
          </a:xfrm>
          <a:prstGeom prst="rect">
            <a:avLst/>
          </a:prstGeom>
        </p:spPr>
      </p:pic>
      <p:sp>
        <p:nvSpPr>
          <p:cNvPr id="4" name="Slide Number Placeholder 3">
            <a:extLst>
              <a:ext uri="{FF2B5EF4-FFF2-40B4-BE49-F238E27FC236}">
                <a16:creationId xmlns:a16="http://schemas.microsoft.com/office/drawing/2014/main" id="{7C7991AF-833D-40D0-834A-FFD3EF67EF2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246531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20" y="192849"/>
            <a:ext cx="7474172" cy="1325563"/>
          </a:xfrm>
        </p:spPr>
        <p:txBody>
          <a:bodyPr>
            <a:normAutofit/>
          </a:bodyPr>
          <a:lstStyle/>
          <a:p>
            <a:r>
              <a:rPr lang="en-US" dirty="0"/>
              <a:t>NAND Gate Using DTL Logic</a:t>
            </a:r>
          </a:p>
        </p:txBody>
      </p:sp>
      <p:sp>
        <p:nvSpPr>
          <p:cNvPr id="3" name="Content Placeholder 2"/>
          <p:cNvSpPr>
            <a:spLocks noGrp="1"/>
          </p:cNvSpPr>
          <p:nvPr>
            <p:ph idx="1"/>
          </p:nvPr>
        </p:nvSpPr>
        <p:spPr>
          <a:xfrm>
            <a:off x="1136428" y="1244184"/>
            <a:ext cx="7778971" cy="5291527"/>
          </a:xfrm>
        </p:spPr>
        <p:txBody>
          <a:bodyPr anchor="ctr">
            <a:normAutofit/>
          </a:bodyPr>
          <a:lstStyle/>
          <a:p>
            <a:pPr lvl="0"/>
            <a:r>
              <a:rPr lang="en-US" sz="1600" dirty="0"/>
              <a:t>In order for the transistor to start conducting, the voltage at point </a:t>
            </a:r>
            <a:r>
              <a:rPr lang="en-US" sz="1600" i="1" dirty="0"/>
              <a:t>P </a:t>
            </a:r>
            <a:r>
              <a:rPr lang="en-US" sz="1600" dirty="0"/>
              <a:t>must overcome a potential of one </a:t>
            </a:r>
            <a:r>
              <a:rPr lang="en-US" sz="1600" i="1" dirty="0"/>
              <a:t>V</a:t>
            </a:r>
            <a:r>
              <a:rPr lang="en-US" sz="1600" i="1" baseline="-25000" dirty="0"/>
              <a:t>BE</a:t>
            </a:r>
            <a:r>
              <a:rPr lang="en-US" sz="1600" i="1" dirty="0"/>
              <a:t> </a:t>
            </a:r>
            <a:r>
              <a:rPr lang="en-US" sz="1600" dirty="0"/>
              <a:t>drop in </a:t>
            </a:r>
            <a:r>
              <a:rPr lang="en-US" sz="1600" i="1" dirty="0"/>
              <a:t>Q </a:t>
            </a:r>
            <a:r>
              <a:rPr lang="en-US" sz="1600" dirty="0"/>
              <a:t>1 plus two diode drops across </a:t>
            </a:r>
            <a:r>
              <a:rPr lang="en-US" sz="1600" i="1" dirty="0"/>
              <a:t>D </a:t>
            </a:r>
            <a:r>
              <a:rPr lang="en-US" sz="1600" dirty="0"/>
              <a:t>1 and </a:t>
            </a:r>
            <a:r>
              <a:rPr lang="en-US" sz="1600" i="1" dirty="0"/>
              <a:t>D </a:t>
            </a:r>
            <a:r>
              <a:rPr lang="en-US" sz="1600" dirty="0"/>
              <a:t>2, or 3 X 0.6 = 1.8 V. </a:t>
            </a:r>
          </a:p>
          <a:p>
            <a:pPr lvl="0"/>
            <a:r>
              <a:rPr lang="en-US" sz="1600" dirty="0"/>
              <a:t>Since the voltage at </a:t>
            </a:r>
            <a:r>
              <a:rPr lang="en-US" sz="1600" i="1" dirty="0"/>
              <a:t>P </a:t>
            </a:r>
            <a:r>
              <a:rPr lang="en-US" sz="1600" dirty="0"/>
              <a:t>is maintained at 0.9 V by the input conducting diode, the transistor is cut off and the output voltage is high at 5 V.</a:t>
            </a:r>
          </a:p>
          <a:p>
            <a:r>
              <a:rPr lang="en-US" sz="1600" dirty="0"/>
              <a:t>If all inputs of the gate are high, the transistor is driven into the saturation region.</a:t>
            </a:r>
          </a:p>
          <a:p>
            <a:r>
              <a:rPr lang="en-US" sz="1600" dirty="0"/>
              <a:t>The voltage at </a:t>
            </a:r>
            <a:r>
              <a:rPr lang="en-US" sz="1600" i="1" dirty="0"/>
              <a:t>P </a:t>
            </a:r>
            <a:r>
              <a:rPr lang="en-US" sz="1600" dirty="0"/>
              <a:t>now is equal to </a:t>
            </a:r>
            <a:r>
              <a:rPr lang="en-US" sz="1600" i="1" dirty="0"/>
              <a:t>V</a:t>
            </a:r>
            <a:r>
              <a:rPr lang="en-US" sz="1600" i="1" baseline="-25000" dirty="0"/>
              <a:t>BE</a:t>
            </a:r>
            <a:r>
              <a:rPr lang="en-US" sz="1600" i="1" dirty="0"/>
              <a:t> </a:t>
            </a:r>
            <a:r>
              <a:rPr lang="en-US" sz="1600" dirty="0"/>
              <a:t>plus the two diode drops across </a:t>
            </a:r>
            <a:r>
              <a:rPr lang="en-US" sz="1600" i="1" dirty="0"/>
              <a:t>D </a:t>
            </a:r>
            <a:r>
              <a:rPr lang="en-US" sz="1600" dirty="0"/>
              <a:t>I and </a:t>
            </a:r>
            <a:r>
              <a:rPr lang="en-US" sz="1600" i="1" dirty="0"/>
              <a:t>D </a:t>
            </a:r>
            <a:r>
              <a:rPr lang="en-US" sz="1600" dirty="0"/>
              <a:t>2, or 0.7 x 3 = 2.1 V.</a:t>
            </a:r>
          </a:p>
          <a:p>
            <a:r>
              <a:rPr lang="en-US" sz="1600" dirty="0"/>
              <a:t>Since all inputs are high at 5 V and </a:t>
            </a:r>
            <a:r>
              <a:rPr lang="en-US" sz="1600" i="1" dirty="0"/>
              <a:t>V</a:t>
            </a:r>
            <a:r>
              <a:rPr lang="en-US" sz="1600" i="1" baseline="-25000" dirty="0"/>
              <a:t>P</a:t>
            </a:r>
            <a:r>
              <a:rPr lang="en-US" sz="1600" i="1" dirty="0"/>
              <a:t> </a:t>
            </a:r>
            <a:r>
              <a:rPr lang="en-US" sz="1600" dirty="0"/>
              <a:t>= 2.1 V, the input diodes are reverse biased and off.</a:t>
            </a:r>
          </a:p>
          <a:p>
            <a:r>
              <a:rPr lang="en-US" sz="1600" dirty="0"/>
              <a:t>The base current is equal to the difference of currents flowing in the two 5-k</a:t>
            </a:r>
            <a:r>
              <a:rPr lang="el-GR" sz="1600" dirty="0"/>
              <a:t>Ω</a:t>
            </a:r>
            <a:r>
              <a:rPr lang="en-US" sz="1600" dirty="0"/>
              <a:t> resistors and is sufficient to drive the transistor into saturation.</a:t>
            </a:r>
          </a:p>
          <a:p>
            <a:r>
              <a:rPr lang="en-US" sz="1600" dirty="0"/>
              <a:t>With the transistor saturated, the output drops to </a:t>
            </a:r>
            <a:r>
              <a:rPr lang="en-US" sz="1600" i="1" dirty="0"/>
              <a:t>VCE </a:t>
            </a:r>
            <a:r>
              <a:rPr lang="en-US" sz="1600" dirty="0"/>
              <a:t>of 0.2 V, which is the low level for the gate.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4" name="Slide Number Placeholder 3"/>
          <p:cNvSpPr>
            <a:spLocks noGrp="1"/>
          </p:cNvSpPr>
          <p:nvPr>
            <p:ph type="sldNum" sz="quarter" idx="12"/>
          </p:nvPr>
        </p:nvSpPr>
        <p:spPr>
          <a:xfrm>
            <a:off x="10341428" y="6356350"/>
            <a:ext cx="1012371" cy="365125"/>
          </a:xfrm>
        </p:spPr>
        <p:txBody>
          <a:bodyPr>
            <a:normAutofit/>
          </a:bodyPr>
          <a:lstStyle/>
          <a:p>
            <a:pPr>
              <a:spcAft>
                <a:spcPts val="600"/>
              </a:spcAft>
            </a:pPr>
            <a:fld id="{202C3507-186B-4F1F-9A48-9A6671ACAC3F}"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2642424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NAND Gate Using DTL Logic</a:t>
            </a:r>
            <a:endParaRPr lang="en-US" dirty="0"/>
          </a:p>
        </p:txBody>
      </p:sp>
      <p:sp>
        <p:nvSpPr>
          <p:cNvPr id="3" name="Text Placeholder 2"/>
          <p:cNvSpPr>
            <a:spLocks noGrp="1"/>
          </p:cNvSpPr>
          <p:nvPr>
            <p:ph type="body" idx="1"/>
          </p:nvPr>
        </p:nvSpPr>
        <p:spPr/>
        <p:txBody>
          <a:bodyPr/>
          <a:lstStyle/>
          <a:p>
            <a:r>
              <a:rPr lang="en-US" dirty="0"/>
              <a:t>Operation</a:t>
            </a:r>
          </a:p>
        </p:txBody>
      </p:sp>
      <p:graphicFrame>
        <p:nvGraphicFramePr>
          <p:cNvPr id="9" name="Content Placeholder 8"/>
          <p:cNvGraphicFramePr>
            <a:graphicFrameLocks noGrp="1"/>
          </p:cNvGraphicFramePr>
          <p:nvPr>
            <p:ph sz="half" idx="2"/>
          </p:nvPr>
        </p:nvGraphicFramePr>
        <p:xfrm>
          <a:off x="839787" y="3821113"/>
          <a:ext cx="5432825" cy="2103120"/>
        </p:xfrm>
        <a:graphic>
          <a:graphicData uri="http://schemas.openxmlformats.org/drawingml/2006/table">
            <a:tbl>
              <a:tblPr firstRow="1" bandRow="1">
                <a:tableStyleId>{5C22544A-7EE6-4342-B048-85BDC9FD1C3A}</a:tableStyleId>
              </a:tblPr>
              <a:tblGrid>
                <a:gridCol w="1356803">
                  <a:extLst>
                    <a:ext uri="{9D8B030D-6E8A-4147-A177-3AD203B41FA5}">
                      <a16:colId xmlns:a16="http://schemas.microsoft.com/office/drawing/2014/main" val="20000"/>
                    </a:ext>
                  </a:extLst>
                </a:gridCol>
                <a:gridCol w="2127582">
                  <a:extLst>
                    <a:ext uri="{9D8B030D-6E8A-4147-A177-3AD203B41FA5}">
                      <a16:colId xmlns:a16="http://schemas.microsoft.com/office/drawing/2014/main" val="20001"/>
                    </a:ext>
                  </a:extLst>
                </a:gridCol>
                <a:gridCol w="1948440">
                  <a:extLst>
                    <a:ext uri="{9D8B030D-6E8A-4147-A177-3AD203B41FA5}">
                      <a16:colId xmlns:a16="http://schemas.microsoft.com/office/drawing/2014/main" val="20002"/>
                    </a:ext>
                  </a:extLst>
                </a:gridCol>
              </a:tblGrid>
              <a:tr h="370840">
                <a:tc>
                  <a:txBody>
                    <a:bodyPr/>
                    <a:lstStyle/>
                    <a:p>
                      <a:r>
                        <a:rPr lang="en-US" sz="1200" dirty="0"/>
                        <a:t>Input</a:t>
                      </a:r>
                    </a:p>
                  </a:txBody>
                  <a:tcPr/>
                </a:tc>
                <a:tc>
                  <a:txBody>
                    <a:bodyPr/>
                    <a:lstStyle/>
                    <a:p>
                      <a:r>
                        <a:rPr lang="en-US" sz="1200" dirty="0"/>
                        <a:t>Transistor &amp; Diode</a:t>
                      </a:r>
                    </a:p>
                    <a:p>
                      <a:r>
                        <a:rPr lang="en-US" sz="1200" dirty="0"/>
                        <a:t>Status</a:t>
                      </a:r>
                    </a:p>
                  </a:txBody>
                  <a:tcPr/>
                </a:tc>
                <a:tc>
                  <a:txBody>
                    <a:bodyPr/>
                    <a:lstStyle/>
                    <a:p>
                      <a:r>
                        <a:rPr lang="en-US" sz="1200" dirty="0"/>
                        <a:t>Output</a:t>
                      </a:r>
                    </a:p>
                  </a:txBody>
                  <a:tcPr/>
                </a:tc>
                <a:extLst>
                  <a:ext uri="{0D108BD9-81ED-4DB2-BD59-A6C34878D82A}">
                    <a16:rowId xmlns:a16="http://schemas.microsoft.com/office/drawing/2014/main" val="10000"/>
                  </a:ext>
                </a:extLst>
              </a:tr>
              <a:tr h="370840">
                <a:tc>
                  <a:txBody>
                    <a:bodyPr/>
                    <a:lstStyle/>
                    <a:p>
                      <a:r>
                        <a:rPr lang="en-US" sz="1200" dirty="0"/>
                        <a:t>Any</a:t>
                      </a:r>
                      <a:r>
                        <a:rPr lang="en-US" sz="1200" baseline="0" dirty="0"/>
                        <a:t> Input = Low(0.2V)</a:t>
                      </a:r>
                      <a:endParaRPr lang="en-US" sz="1200" dirty="0"/>
                    </a:p>
                  </a:txBody>
                  <a:tcPr/>
                </a:tc>
                <a:tc>
                  <a:txBody>
                    <a:bodyPr/>
                    <a:lstStyle/>
                    <a:p>
                      <a:r>
                        <a:rPr lang="en-US" sz="1200" dirty="0"/>
                        <a:t>Corresponding input</a:t>
                      </a:r>
                      <a:r>
                        <a:rPr lang="en-US" sz="1200" baseline="0" dirty="0"/>
                        <a:t> diode forward biased.  V</a:t>
                      </a:r>
                      <a:r>
                        <a:rPr lang="en-US" sz="1200" baseline="-25000" dirty="0"/>
                        <a:t>P</a:t>
                      </a:r>
                      <a:r>
                        <a:rPr lang="en-US" sz="1200" baseline="0" dirty="0"/>
                        <a:t>= (0.2+0.7)V</a:t>
                      </a:r>
                      <a:endParaRPr lang="en-US" sz="1200" dirty="0"/>
                    </a:p>
                  </a:txBody>
                  <a:tcPr/>
                </a:tc>
                <a:tc>
                  <a:txBody>
                    <a:bodyPr/>
                    <a:lstStyle/>
                    <a:p>
                      <a:r>
                        <a:rPr lang="en-US" sz="1200" dirty="0"/>
                        <a:t>As V</a:t>
                      </a:r>
                      <a:r>
                        <a:rPr lang="en-US" sz="1200" baseline="-25000" dirty="0"/>
                        <a:t>P</a:t>
                      </a:r>
                      <a:r>
                        <a:rPr lang="en-US" sz="1200" dirty="0"/>
                        <a:t>&lt; 2.1V.Q1 is OFF. Cutoff region. </a:t>
                      </a:r>
                    </a:p>
                    <a:p>
                      <a:r>
                        <a:rPr lang="en-US" sz="1200" dirty="0"/>
                        <a:t>Y= </a:t>
                      </a:r>
                      <a:r>
                        <a:rPr lang="en-US" sz="1200" dirty="0" err="1"/>
                        <a:t>Vcc</a:t>
                      </a:r>
                      <a:r>
                        <a:rPr lang="en-US" sz="1200" dirty="0"/>
                        <a:t>=5V (High)</a:t>
                      </a:r>
                    </a:p>
                  </a:txBody>
                  <a:tcPr/>
                </a:tc>
                <a:extLst>
                  <a:ext uri="{0D108BD9-81ED-4DB2-BD59-A6C34878D82A}">
                    <a16:rowId xmlns:a16="http://schemas.microsoft.com/office/drawing/2014/main" val="10001"/>
                  </a:ext>
                </a:extLst>
              </a:tr>
              <a:tr h="370840">
                <a:tc>
                  <a:txBody>
                    <a:bodyPr/>
                    <a:lstStyle/>
                    <a:p>
                      <a:r>
                        <a:rPr lang="en-US" sz="1200" dirty="0"/>
                        <a:t>All input = </a:t>
                      </a:r>
                    </a:p>
                    <a:p>
                      <a:r>
                        <a:rPr lang="en-US" sz="1200" dirty="0"/>
                        <a:t>High (5 V)</a:t>
                      </a:r>
                    </a:p>
                  </a:txBody>
                  <a:tcPr/>
                </a:tc>
                <a:tc>
                  <a:txBody>
                    <a:bodyPr/>
                    <a:lstStyle/>
                    <a:p>
                      <a:r>
                        <a:rPr lang="en-US" sz="1200" dirty="0"/>
                        <a:t>All input diode reverse biased.</a:t>
                      </a:r>
                    </a:p>
                    <a:p>
                      <a:r>
                        <a:rPr lang="en-US" sz="1200" dirty="0"/>
                        <a:t>D1 &amp; D2 forward biased.</a:t>
                      </a:r>
                    </a:p>
                    <a:p>
                      <a:r>
                        <a:rPr lang="en-US" sz="1200" dirty="0"/>
                        <a:t>Q1 ON.</a:t>
                      </a:r>
                      <a:r>
                        <a:rPr lang="en-US" sz="1200" baseline="0" dirty="0"/>
                        <a:t> Saturation region.</a:t>
                      </a:r>
                    </a:p>
                    <a:p>
                      <a:r>
                        <a:rPr lang="en-US" sz="1200" baseline="0" dirty="0"/>
                        <a:t>V</a:t>
                      </a:r>
                      <a:r>
                        <a:rPr lang="en-US" sz="1200" baseline="-25000" dirty="0"/>
                        <a:t>P</a:t>
                      </a:r>
                      <a:r>
                        <a:rPr lang="en-US" sz="1200" baseline="0" dirty="0"/>
                        <a:t>= V</a:t>
                      </a:r>
                      <a:r>
                        <a:rPr lang="en-US" sz="1200" baseline="-25000" dirty="0"/>
                        <a:t>BE</a:t>
                      </a:r>
                      <a:r>
                        <a:rPr lang="en-US" sz="1200" baseline="0" dirty="0"/>
                        <a:t>(Q1)+ V</a:t>
                      </a:r>
                      <a:r>
                        <a:rPr lang="en-US" sz="1200" baseline="-25000" dirty="0"/>
                        <a:t>D1</a:t>
                      </a:r>
                      <a:r>
                        <a:rPr lang="en-US" sz="1200" baseline="0" dirty="0"/>
                        <a:t>+ V</a:t>
                      </a:r>
                      <a:r>
                        <a:rPr lang="en-US" sz="1200" baseline="-25000" dirty="0"/>
                        <a:t>D2</a:t>
                      </a:r>
                    </a:p>
                    <a:p>
                      <a:r>
                        <a:rPr lang="en-US" sz="1200" baseline="-25000" dirty="0"/>
                        <a:t>        </a:t>
                      </a:r>
                      <a:r>
                        <a:rPr lang="en-US" sz="1200" kern="1200" baseline="0" dirty="0">
                          <a:solidFill>
                            <a:schemeClr val="dk1"/>
                          </a:solidFill>
                          <a:latin typeface="+mn-lt"/>
                          <a:ea typeface="+mn-ea"/>
                          <a:cs typeface="+mn-cs"/>
                        </a:rPr>
                        <a:t>=  0.7+0.7+0.7 = 2.1 V</a:t>
                      </a:r>
                    </a:p>
                  </a:txBody>
                  <a:tcPr/>
                </a:tc>
                <a:tc>
                  <a:txBody>
                    <a:bodyPr/>
                    <a:lstStyle/>
                    <a:p>
                      <a:r>
                        <a:rPr lang="en-US" sz="1200" dirty="0"/>
                        <a:t>Q1 is ON.</a:t>
                      </a:r>
                      <a:r>
                        <a:rPr lang="en-US" sz="1200" baseline="0" dirty="0"/>
                        <a:t> Saturation region.</a:t>
                      </a:r>
                    </a:p>
                    <a:p>
                      <a:r>
                        <a:rPr lang="en-US" sz="1200" baseline="0" dirty="0"/>
                        <a:t>Y = V</a:t>
                      </a:r>
                      <a:r>
                        <a:rPr lang="en-US" sz="1200" baseline="-25000" dirty="0"/>
                        <a:t>CE</a:t>
                      </a:r>
                      <a:r>
                        <a:rPr lang="en-US" sz="1200" baseline="0" dirty="0"/>
                        <a:t> = 0.2 V (Low)</a:t>
                      </a:r>
                    </a:p>
                    <a:p>
                      <a:endParaRPr lang="en-US" sz="1200" dirty="0"/>
                    </a:p>
                  </a:txBody>
                  <a:tcPr/>
                </a:tc>
                <a:extLst>
                  <a:ext uri="{0D108BD9-81ED-4DB2-BD59-A6C34878D82A}">
                    <a16:rowId xmlns:a16="http://schemas.microsoft.com/office/drawing/2014/main" val="10002"/>
                  </a:ext>
                </a:extLst>
              </a:tr>
            </a:tbl>
          </a:graphicData>
        </a:graphic>
      </p:graphicFrame>
      <p:sp>
        <p:nvSpPr>
          <p:cNvPr id="5" name="Text Placeholder 4"/>
          <p:cNvSpPr>
            <a:spLocks noGrp="1"/>
          </p:cNvSpPr>
          <p:nvPr>
            <p:ph type="body" sz="quarter" idx="3"/>
          </p:nvPr>
        </p:nvSpPr>
        <p:spPr/>
        <p:txBody>
          <a:bodyPr/>
          <a:lstStyle/>
          <a:p>
            <a:r>
              <a:rPr lang="en-US" dirty="0"/>
              <a:t>Circuit</a:t>
            </a: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589377"/>
            <a:ext cx="5183188" cy="360028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10" name="TextBox 9"/>
          <p:cNvSpPr txBox="1"/>
          <p:nvPr/>
        </p:nvSpPr>
        <p:spPr>
          <a:xfrm>
            <a:off x="839788" y="2760292"/>
            <a:ext cx="5039719" cy="646331"/>
          </a:xfrm>
          <a:prstGeom prst="rect">
            <a:avLst/>
          </a:prstGeom>
          <a:noFill/>
        </p:spPr>
        <p:txBody>
          <a:bodyPr wrap="square" rtlCol="0">
            <a:spAutoFit/>
          </a:bodyPr>
          <a:lstStyle/>
          <a:p>
            <a:r>
              <a:rPr lang="en-US" dirty="0"/>
              <a:t>**For Q1 to conduct, V</a:t>
            </a:r>
            <a:r>
              <a:rPr lang="en-US" baseline="-25000" dirty="0"/>
              <a:t>P</a:t>
            </a:r>
            <a:r>
              <a:rPr lang="en-US" dirty="0"/>
              <a:t> &gt; V</a:t>
            </a:r>
            <a:r>
              <a:rPr lang="en-US" baseline="-25000" dirty="0"/>
              <a:t>BE</a:t>
            </a:r>
            <a:r>
              <a:rPr lang="en-US" dirty="0"/>
              <a:t>(Q1) + (2×0.7)</a:t>
            </a:r>
          </a:p>
          <a:p>
            <a:r>
              <a:rPr lang="en-US" dirty="0"/>
              <a:t>                                            =  0.7 V  +  1.4 V = 2.1 V</a:t>
            </a:r>
          </a:p>
        </p:txBody>
      </p:sp>
      <p:sp>
        <p:nvSpPr>
          <p:cNvPr id="11" name="Slide Number Placeholder 10"/>
          <p:cNvSpPr>
            <a:spLocks noGrp="1"/>
          </p:cNvSpPr>
          <p:nvPr>
            <p:ph type="sldNum" sz="quarter" idx="12"/>
          </p:nvPr>
        </p:nvSpPr>
        <p:spPr/>
        <p:txBody>
          <a:bodyPr/>
          <a:lstStyle/>
          <a:p>
            <a:fld id="{202C3507-186B-4F1F-9A48-9A6671ACAC3F}" type="slidenum">
              <a:rPr lang="en-US" smtClean="0"/>
              <a:t>22</a:t>
            </a:fld>
            <a:endParaRPr lang="en-US"/>
          </a:p>
        </p:txBody>
      </p:sp>
    </p:spTree>
    <p:extLst>
      <p:ext uri="{BB962C8B-B14F-4D97-AF65-F5344CB8AC3E}">
        <p14:creationId xmlns:p14="http://schemas.microsoft.com/office/powerpoint/2010/main" val="33065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236970-0038-479F-9360-A0C040C5D0A6}"/>
              </a:ext>
            </a:extLst>
          </p:cNvPr>
          <p:cNvPicPr>
            <a:picLocks noGrp="1" noChangeAspect="1"/>
          </p:cNvPicPr>
          <p:nvPr>
            <p:ph idx="1"/>
          </p:nvPr>
        </p:nvPicPr>
        <p:blipFill rotWithShape="1">
          <a:blip r:embed="rId2"/>
          <a:srcRect r="1" b="13413"/>
          <a:stretch/>
        </p:blipFill>
        <p:spPr>
          <a:xfrm>
            <a:off x="643467" y="643467"/>
            <a:ext cx="10905066" cy="5571066"/>
          </a:xfrm>
          <a:prstGeom prst="rect">
            <a:avLst/>
          </a:prstGeom>
        </p:spPr>
      </p:pic>
      <p:sp>
        <p:nvSpPr>
          <p:cNvPr id="4" name="Slide Number Placeholder 3">
            <a:extLst>
              <a:ext uri="{FF2B5EF4-FFF2-40B4-BE49-F238E27FC236}">
                <a16:creationId xmlns:a16="http://schemas.microsoft.com/office/drawing/2014/main" id="{B58B8A32-E57C-4DC5-9D20-ACDBDBBC18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23</a:t>
            </a:fld>
            <a:endParaRPr lang="en-US">
              <a:solidFill>
                <a:srgbClr val="FFFFFF"/>
              </a:solidFill>
            </a:endParaRPr>
          </a:p>
        </p:txBody>
      </p:sp>
    </p:spTree>
    <p:extLst>
      <p:ext uri="{BB962C8B-B14F-4D97-AF65-F5344CB8AC3E}">
        <p14:creationId xmlns:p14="http://schemas.microsoft.com/office/powerpoint/2010/main" val="122226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C0D3420B-8322-4398-A6D5-A5FCDAABDC41}"/>
              </a:ext>
            </a:extLst>
          </p:cNvPr>
          <p:cNvPicPr>
            <a:picLocks noGrp="1" noChangeAspect="1"/>
          </p:cNvPicPr>
          <p:nvPr>
            <p:ph idx="1"/>
          </p:nvPr>
        </p:nvPicPr>
        <p:blipFill>
          <a:blip r:embed="rId2"/>
          <a:stretch>
            <a:fillRect/>
          </a:stretch>
        </p:blipFill>
        <p:spPr>
          <a:xfrm>
            <a:off x="3275207" y="643467"/>
            <a:ext cx="5641586" cy="5571066"/>
          </a:xfrm>
          <a:prstGeom prst="rect">
            <a:avLst/>
          </a:prstGeom>
        </p:spPr>
      </p:pic>
      <p:sp>
        <p:nvSpPr>
          <p:cNvPr id="4" name="Slide Number Placeholder 3">
            <a:extLst>
              <a:ext uri="{FF2B5EF4-FFF2-40B4-BE49-F238E27FC236}">
                <a16:creationId xmlns:a16="http://schemas.microsoft.com/office/drawing/2014/main" id="{0D12BB0C-BC04-4683-90F5-7CF62A379E8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smtClean="0">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1520015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130F2B-7A5F-4F66-AE74-0083CFD73F70}"/>
              </a:ext>
            </a:extLst>
          </p:cNvPr>
          <p:cNvPicPr>
            <a:picLocks noGrp="1" noChangeAspect="1"/>
          </p:cNvPicPr>
          <p:nvPr>
            <p:ph idx="1"/>
          </p:nvPr>
        </p:nvPicPr>
        <p:blipFill>
          <a:blip r:embed="rId2"/>
          <a:stretch>
            <a:fillRect/>
          </a:stretch>
        </p:blipFill>
        <p:spPr>
          <a:xfrm>
            <a:off x="4452535" y="643467"/>
            <a:ext cx="3286929" cy="5571066"/>
          </a:xfrm>
          <a:prstGeom prst="rect">
            <a:avLst/>
          </a:prstGeom>
        </p:spPr>
      </p:pic>
      <p:sp>
        <p:nvSpPr>
          <p:cNvPr id="4" name="Slide Number Placeholder 3">
            <a:extLst>
              <a:ext uri="{FF2B5EF4-FFF2-40B4-BE49-F238E27FC236}">
                <a16:creationId xmlns:a16="http://schemas.microsoft.com/office/drawing/2014/main" id="{C7FCC12A-F13F-483E-B024-7F99DB28651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622844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344"/>
            <a:ext cx="10515600" cy="1325563"/>
          </a:xfrm>
        </p:spPr>
        <p:txBody>
          <a:bodyPr>
            <a:normAutofit/>
          </a:bodyPr>
          <a:lstStyle/>
          <a:p>
            <a:pPr algn="ctr"/>
            <a:r>
              <a:rPr lang="en-US" sz="3600" dirty="0">
                <a:solidFill>
                  <a:schemeClr val="accent2">
                    <a:lumMod val="75000"/>
                  </a:schemeClr>
                </a:solidFill>
              </a:rPr>
              <a:t>NAND Gate Using modified DTL Logic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3" name="Content Placeholder 2"/>
          <p:cNvSpPr>
            <a:spLocks noGrp="1"/>
          </p:cNvSpPr>
          <p:nvPr>
            <p:ph idx="1"/>
          </p:nvPr>
        </p:nvSpPr>
        <p:spPr/>
        <p:txBody>
          <a:bodyPr>
            <a:normAutofit/>
          </a:bodyPr>
          <a:lstStyle/>
          <a:p>
            <a:r>
              <a:rPr lang="en-US" sz="2000" dirty="0"/>
              <a:t>The fan-out of the DTL gate is limited by the maximum current that can flow in the collector of the saturated transistor.</a:t>
            </a:r>
          </a:p>
          <a:p>
            <a:r>
              <a:rPr lang="en-US" sz="2000" dirty="0"/>
              <a:t>The fan-out of a DTL gate may be increased by replacing one of the diodes in the base circuit with a transistor.</a:t>
            </a:r>
          </a:p>
          <a:p>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357" y="3072384"/>
            <a:ext cx="6442139" cy="3169920"/>
          </a:xfrm>
          <a:prstGeom prst="rect">
            <a:avLst/>
          </a:prstGeom>
        </p:spPr>
      </p:pic>
      <p:sp>
        <p:nvSpPr>
          <p:cNvPr id="4" name="Slide Number Placeholder 3"/>
          <p:cNvSpPr>
            <a:spLocks noGrp="1"/>
          </p:cNvSpPr>
          <p:nvPr>
            <p:ph type="sldNum" sz="quarter" idx="12"/>
          </p:nvPr>
        </p:nvSpPr>
        <p:spPr/>
        <p:txBody>
          <a:bodyPr/>
          <a:lstStyle/>
          <a:p>
            <a:fld id="{202C3507-186B-4F1F-9A48-9A6671ACAC3F}" type="slidenum">
              <a:rPr lang="en-US" smtClean="0"/>
              <a:t>26</a:t>
            </a:fld>
            <a:endParaRPr lang="en-US"/>
          </a:p>
        </p:txBody>
      </p:sp>
    </p:spTree>
    <p:extLst>
      <p:ext uri="{BB962C8B-B14F-4D97-AF65-F5344CB8AC3E}">
        <p14:creationId xmlns:p14="http://schemas.microsoft.com/office/powerpoint/2010/main" val="4194994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109" y="606751"/>
            <a:ext cx="10515600" cy="1203578"/>
          </a:xfrm>
        </p:spPr>
        <p:txBody>
          <a:bodyPr>
            <a:normAutofit/>
          </a:bodyPr>
          <a:lstStyle/>
          <a:p>
            <a:pPr algn="ctr"/>
            <a:r>
              <a:rPr lang="en-US" sz="3600" dirty="0">
                <a:solidFill>
                  <a:schemeClr val="accent2">
                    <a:lumMod val="75000"/>
                  </a:schemeClr>
                </a:solidFill>
              </a:rPr>
              <a:t>NAND Gate Using modified DTL Logic</a:t>
            </a:r>
          </a:p>
        </p:txBody>
      </p:sp>
      <p:sp>
        <p:nvSpPr>
          <p:cNvPr id="3" name="Content Placeholder 2"/>
          <p:cNvSpPr>
            <a:spLocks noGrp="1"/>
          </p:cNvSpPr>
          <p:nvPr>
            <p:ph idx="1"/>
          </p:nvPr>
        </p:nvSpPr>
        <p:spPr>
          <a:xfrm>
            <a:off x="903411" y="2028098"/>
            <a:ext cx="10515600" cy="4351338"/>
          </a:xfrm>
        </p:spPr>
        <p:txBody>
          <a:bodyPr>
            <a:normAutofit/>
          </a:bodyPr>
          <a:lstStyle/>
          <a:p>
            <a:r>
              <a:rPr lang="en-US" sz="2000" dirty="0"/>
              <a:t>Transistor </a:t>
            </a:r>
            <a:r>
              <a:rPr lang="en-US" sz="2000" i="1" dirty="0"/>
              <a:t>Q1 </a:t>
            </a:r>
            <a:r>
              <a:rPr lang="en-US" sz="2000" dirty="0"/>
              <a:t> is maintained in the </a:t>
            </a:r>
            <a:r>
              <a:rPr lang="en-US" sz="2000" dirty="0">
                <a:solidFill>
                  <a:schemeClr val="accent1">
                    <a:lumMod val="75000"/>
                  </a:schemeClr>
                </a:solidFill>
              </a:rPr>
              <a:t>active region </a:t>
            </a:r>
            <a:r>
              <a:rPr lang="en-US" sz="2000" dirty="0"/>
              <a:t>when output transistor </a:t>
            </a:r>
            <a:r>
              <a:rPr lang="en-US" sz="2000" i="1" dirty="0">
                <a:solidFill>
                  <a:schemeClr val="accent1">
                    <a:lumMod val="75000"/>
                  </a:schemeClr>
                </a:solidFill>
              </a:rPr>
              <a:t>Q</a:t>
            </a:r>
            <a:r>
              <a:rPr lang="en-US" sz="2000" dirty="0">
                <a:solidFill>
                  <a:schemeClr val="accent1">
                    <a:lumMod val="75000"/>
                  </a:schemeClr>
                </a:solidFill>
              </a:rPr>
              <a:t>2 is saturated.</a:t>
            </a:r>
          </a:p>
          <a:p>
            <a:r>
              <a:rPr lang="en-US" sz="2000" dirty="0">
                <a:solidFill>
                  <a:schemeClr val="accent1">
                    <a:lumMod val="75000"/>
                  </a:schemeClr>
                </a:solidFill>
              </a:rPr>
              <a:t>As a consequence, the modified circuit can supply a larger amount of base current to the output transistor</a:t>
            </a:r>
            <a:r>
              <a:rPr lang="en-US" sz="2000" dirty="0"/>
              <a:t>.</a:t>
            </a:r>
          </a:p>
          <a:p>
            <a:r>
              <a:rPr lang="en-US" sz="2000" dirty="0"/>
              <a:t>The output transistor can now draw a larger amount of collector current before it goes out of saturation.</a:t>
            </a:r>
          </a:p>
          <a:p>
            <a:r>
              <a:rPr lang="en-US" sz="2000" dirty="0"/>
              <a:t>Part of the collector current comes from the conducting diodes in the loading gates when </a:t>
            </a:r>
            <a:r>
              <a:rPr lang="en-US" sz="2000" i="1" dirty="0"/>
              <a:t>Q </a:t>
            </a:r>
            <a:r>
              <a:rPr lang="en-US" sz="2000" dirty="0"/>
              <a:t>2 is saturated.</a:t>
            </a:r>
          </a:p>
          <a:p>
            <a:r>
              <a:rPr lang="en-US" sz="2000" dirty="0"/>
              <a:t>Thus, an increase in allowable collector saturated current allows more loads to be connected to the output, which increases the fan-out capability of the gate.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4" name="Slide Number Placeholder 3"/>
          <p:cNvSpPr>
            <a:spLocks noGrp="1"/>
          </p:cNvSpPr>
          <p:nvPr>
            <p:ph type="sldNum" sz="quarter" idx="12"/>
          </p:nvPr>
        </p:nvSpPr>
        <p:spPr/>
        <p:txBody>
          <a:bodyPr/>
          <a:lstStyle/>
          <a:p>
            <a:fld id="{202C3507-186B-4F1F-9A48-9A6671ACAC3F}" type="slidenum">
              <a:rPr lang="en-US" smtClean="0"/>
              <a:t>27</a:t>
            </a:fld>
            <a:endParaRPr lang="en-US"/>
          </a:p>
        </p:txBody>
      </p:sp>
    </p:spTree>
    <p:extLst>
      <p:ext uri="{BB962C8B-B14F-4D97-AF65-F5344CB8AC3E}">
        <p14:creationId xmlns:p14="http://schemas.microsoft.com/office/powerpoint/2010/main" val="6672796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EE81EDF2-1F2B-41BF-B6B7-E4F39B14127B}"/>
              </a:ext>
            </a:extLst>
          </p:cNvPr>
          <p:cNvPicPr>
            <a:picLocks noGrp="1" noChangeAspect="1"/>
          </p:cNvPicPr>
          <p:nvPr>
            <p:ph idx="1"/>
          </p:nvPr>
        </p:nvPicPr>
        <p:blipFill>
          <a:blip r:embed="rId2"/>
          <a:stretch>
            <a:fillRect/>
          </a:stretch>
        </p:blipFill>
        <p:spPr>
          <a:xfrm>
            <a:off x="2058996" y="643467"/>
            <a:ext cx="8074008" cy="5571066"/>
          </a:xfrm>
          <a:prstGeom prst="rect">
            <a:avLst/>
          </a:prstGeom>
        </p:spPr>
      </p:pic>
      <p:sp>
        <p:nvSpPr>
          <p:cNvPr id="4" name="Slide Number Placeholder 3">
            <a:extLst>
              <a:ext uri="{FF2B5EF4-FFF2-40B4-BE49-F238E27FC236}">
                <a16:creationId xmlns:a16="http://schemas.microsoft.com/office/drawing/2014/main" id="{79AB93B4-1331-4486-B936-985CF1FD465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72675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3702EC-6283-4206-81F5-3A7676BB2829}"/>
              </a:ext>
            </a:extLst>
          </p:cNvPr>
          <p:cNvPicPr>
            <a:picLocks noGrp="1" noChangeAspect="1"/>
          </p:cNvPicPr>
          <p:nvPr>
            <p:ph idx="1"/>
          </p:nvPr>
        </p:nvPicPr>
        <p:blipFill>
          <a:blip r:embed="rId2"/>
          <a:stretch>
            <a:fillRect/>
          </a:stretch>
        </p:blipFill>
        <p:spPr>
          <a:xfrm>
            <a:off x="3100803" y="643467"/>
            <a:ext cx="5990393" cy="5571066"/>
          </a:xfrm>
          <a:prstGeom prst="rect">
            <a:avLst/>
          </a:prstGeom>
        </p:spPr>
      </p:pic>
      <p:sp>
        <p:nvSpPr>
          <p:cNvPr id="4" name="Slide Number Placeholder 3">
            <a:extLst>
              <a:ext uri="{FF2B5EF4-FFF2-40B4-BE49-F238E27FC236}">
                <a16:creationId xmlns:a16="http://schemas.microsoft.com/office/drawing/2014/main" id="{1AF2265B-3892-4C21-BECA-FCFE9F66CF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29</a:t>
            </a:fld>
            <a:endParaRPr lang="en-US">
              <a:solidFill>
                <a:srgbClr val="FFFFFF"/>
              </a:solidFill>
            </a:endParaRPr>
          </a:p>
        </p:txBody>
      </p:sp>
    </p:spTree>
    <p:extLst>
      <p:ext uri="{BB962C8B-B14F-4D97-AF65-F5344CB8AC3E}">
        <p14:creationId xmlns:p14="http://schemas.microsoft.com/office/powerpoint/2010/main" val="163418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b="1"/>
              <a:t>Disadvantages of RTL Logic</a:t>
            </a:r>
            <a:endParaRPr lang="en-US"/>
          </a:p>
        </p:txBody>
      </p:sp>
      <p:sp>
        <p:nvSpPr>
          <p:cNvPr id="3" name="Content Placeholder 2"/>
          <p:cNvSpPr>
            <a:spLocks noGrp="1"/>
          </p:cNvSpPr>
          <p:nvPr>
            <p:ph idx="1"/>
          </p:nvPr>
        </p:nvSpPr>
        <p:spPr>
          <a:xfrm>
            <a:off x="1136429" y="2278173"/>
            <a:ext cx="6467867" cy="3450613"/>
          </a:xfrm>
        </p:spPr>
        <p:txBody>
          <a:bodyPr anchor="ctr">
            <a:normAutofit/>
          </a:bodyPr>
          <a:lstStyle/>
          <a:p>
            <a:r>
              <a:rPr lang="en-US" sz="2400"/>
              <a:t>It’s relatively slow.</a:t>
            </a:r>
          </a:p>
          <a:p>
            <a:r>
              <a:rPr lang="en-US" sz="2400"/>
              <a:t>Low noise immunity and noise margin.</a:t>
            </a:r>
          </a:p>
          <a:p>
            <a:r>
              <a:rPr lang="en-US" sz="2400"/>
              <a:t>Low Fan-out (Approx. 3~5)</a:t>
            </a:r>
          </a:p>
          <a:p>
            <a:r>
              <a:rPr lang="en-US" sz="2400"/>
              <a:t>Expensive due to fabricated of resistor.</a:t>
            </a:r>
          </a:p>
          <a:p>
            <a:r>
              <a:rPr lang="en-US" sz="2400"/>
              <a:t>It can not operate above 4MHz.</a:t>
            </a:r>
          </a:p>
          <a:p>
            <a:endParaRPr lang="en-US" sz="24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9F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alphaModFix/>
            <a:extLst>
              <a:ext uri="{28A0092B-C50C-407E-A947-70E740481C1C}">
                <a14:useLocalDpi xmlns:a14="http://schemas.microsoft.com/office/drawing/2010/main" val="0"/>
              </a:ext>
            </a:extLst>
          </a:blip>
          <a:srcRect r="1" b="16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5" name="Slide Number Placeholder 4"/>
          <p:cNvSpPr>
            <a:spLocks noGrp="1"/>
          </p:cNvSpPr>
          <p:nvPr>
            <p:ph type="sldNum" sz="quarter" idx="12"/>
          </p:nvPr>
        </p:nvSpPr>
        <p:spPr>
          <a:xfrm>
            <a:off x="10341428" y="6356350"/>
            <a:ext cx="1012371" cy="365125"/>
          </a:xfrm>
        </p:spPr>
        <p:txBody>
          <a:bodyPr>
            <a:normAutofit/>
          </a:bodyPr>
          <a:lstStyle/>
          <a:p>
            <a:pPr>
              <a:spcAft>
                <a:spcPts val="600"/>
              </a:spcAft>
            </a:pPr>
            <a:fld id="{202C3507-186B-4F1F-9A48-9A6671ACAC3F}"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16419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chemeClr val="accent2">
                    <a:lumMod val="75000"/>
                  </a:schemeClr>
                </a:solidFill>
              </a:rPr>
              <a:t>NAND Gate Using HTL Logic</a:t>
            </a:r>
            <a:endParaRPr lang="en-US" sz="3600" dirty="0"/>
          </a:p>
        </p:txBody>
      </p:sp>
      <p:sp>
        <p:nvSpPr>
          <p:cNvPr id="3" name="Content Placeholder 2"/>
          <p:cNvSpPr>
            <a:spLocks noGrp="1"/>
          </p:cNvSpPr>
          <p:nvPr>
            <p:ph idx="1"/>
          </p:nvPr>
        </p:nvSpPr>
        <p:spPr/>
        <p:txBody>
          <a:bodyPr>
            <a:normAutofit/>
          </a:bodyPr>
          <a:lstStyle/>
          <a:p>
            <a:r>
              <a:rPr lang="en-US" sz="1800" dirty="0"/>
              <a:t>Due to presence of electrical motor’s on-off control circuits, High voltage switches etc. are used in industrial environment, Thereby noise level is very high.</a:t>
            </a:r>
          </a:p>
          <a:p>
            <a:r>
              <a:rPr lang="en-US" sz="1800" dirty="0"/>
              <a:t>So DTL redesigned with a power supply of 5V and the D2 is replaced by a </a:t>
            </a:r>
            <a:r>
              <a:rPr lang="en-US" sz="1800" dirty="0" err="1"/>
              <a:t>zener</a:t>
            </a:r>
            <a:r>
              <a:rPr lang="en-US" sz="1800" dirty="0"/>
              <a:t> diode with a breakdown voltage of 6.9 V.</a:t>
            </a:r>
          </a:p>
          <a:p>
            <a:r>
              <a:rPr lang="en-US" sz="1800" dirty="0"/>
              <a:t>So HTL posses a high threshold of noise immunity.</a:t>
            </a:r>
          </a:p>
          <a:p>
            <a:r>
              <a:rPr lang="en-US" sz="1800" dirty="0"/>
              <a:t>To conduct Q2, the emitter of Q1 must rise to a potential,</a:t>
            </a:r>
          </a:p>
          <a:p>
            <a:pPr marL="0" indent="0">
              <a:buNone/>
            </a:pPr>
            <a:r>
              <a:rPr lang="en-US" sz="1800" dirty="0"/>
              <a:t>                           V</a:t>
            </a:r>
            <a:r>
              <a:rPr lang="en-US" sz="1800" baseline="-25000" dirty="0"/>
              <a:t>BE</a:t>
            </a:r>
            <a:r>
              <a:rPr lang="en-US" sz="1800" dirty="0"/>
              <a:t> (Q2) + V</a:t>
            </a:r>
            <a:r>
              <a:rPr lang="en-US" sz="1800" baseline="-25000" dirty="0"/>
              <a:t>Z</a:t>
            </a:r>
            <a:r>
              <a:rPr lang="en-US" sz="1800" dirty="0"/>
              <a:t> = 0.7+6.9 = 7.6 V</a:t>
            </a:r>
          </a:p>
          <a:p>
            <a:r>
              <a:rPr lang="en-US" sz="1800" dirty="0"/>
              <a:t>So, Only if the noise signal is greater than 7.6 V , then it will </a:t>
            </a:r>
          </a:p>
          <a:p>
            <a:pPr marL="0" indent="0">
              <a:buNone/>
            </a:pPr>
            <a:r>
              <a:rPr lang="en-US" sz="1800" dirty="0"/>
              <a:t>    be able to change the state. Higher noise immunity. </a:t>
            </a:r>
          </a:p>
          <a:p>
            <a:pPr marL="0" indent="0">
              <a:buNone/>
            </a:pPr>
            <a:endParaRPr lang="en-US" sz="1800" dirty="0"/>
          </a:p>
          <a:p>
            <a:pPr marL="0" indent="0">
              <a:buNone/>
            </a:pPr>
            <a:r>
              <a:rPr lang="en-US" sz="1800"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214" y="2837205"/>
            <a:ext cx="4007220" cy="2989381"/>
          </a:xfrm>
          <a:prstGeom prst="rect">
            <a:avLst/>
          </a:prstGeom>
        </p:spPr>
      </p:pic>
      <p:sp>
        <p:nvSpPr>
          <p:cNvPr id="6" name="TextBox 5"/>
          <p:cNvSpPr txBox="1"/>
          <p:nvPr/>
        </p:nvSpPr>
        <p:spPr>
          <a:xfrm>
            <a:off x="8149126" y="5890486"/>
            <a:ext cx="2965391" cy="307777"/>
          </a:xfrm>
          <a:prstGeom prst="rect">
            <a:avLst/>
          </a:prstGeom>
          <a:noFill/>
        </p:spPr>
        <p:txBody>
          <a:bodyPr wrap="square" rtlCol="0">
            <a:spAutoFit/>
          </a:bodyPr>
          <a:lstStyle/>
          <a:p>
            <a:r>
              <a:rPr lang="en-US" sz="1400" b="1" dirty="0"/>
              <a:t>Figure: </a:t>
            </a:r>
            <a:r>
              <a:rPr lang="en-US" sz="1400" dirty="0"/>
              <a:t>3 Input HTL NAND</a:t>
            </a:r>
          </a:p>
        </p:txBody>
      </p:sp>
      <p:sp>
        <p:nvSpPr>
          <p:cNvPr id="7" name="Slide Number Placeholder 6"/>
          <p:cNvSpPr>
            <a:spLocks noGrp="1"/>
          </p:cNvSpPr>
          <p:nvPr>
            <p:ph type="sldNum" sz="quarter" idx="12"/>
          </p:nvPr>
        </p:nvSpPr>
        <p:spPr/>
        <p:txBody>
          <a:bodyPr/>
          <a:lstStyle/>
          <a:p>
            <a:fld id="{202C3507-186B-4F1F-9A48-9A6671ACAC3F}" type="slidenum">
              <a:rPr lang="en-US" smtClean="0"/>
              <a:t>30</a:t>
            </a:fld>
            <a:endParaRPr lang="en-US" dirty="0"/>
          </a:p>
        </p:txBody>
      </p:sp>
    </p:spTree>
    <p:extLst>
      <p:ext uri="{BB962C8B-B14F-4D97-AF65-F5344CB8AC3E}">
        <p14:creationId xmlns:p14="http://schemas.microsoft.com/office/powerpoint/2010/main" val="3011395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ACBF33-2CA1-41CB-A6D0-AA0920AB73F6}"/>
              </a:ext>
            </a:extLst>
          </p:cNvPr>
          <p:cNvPicPr>
            <a:picLocks noGrp="1" noChangeAspect="1"/>
          </p:cNvPicPr>
          <p:nvPr>
            <p:ph idx="1"/>
          </p:nvPr>
        </p:nvPicPr>
        <p:blipFill>
          <a:blip r:embed="rId2"/>
          <a:stretch>
            <a:fillRect/>
          </a:stretch>
        </p:blipFill>
        <p:spPr>
          <a:xfrm>
            <a:off x="3387069" y="643467"/>
            <a:ext cx="5417861" cy="5571066"/>
          </a:xfrm>
          <a:prstGeom prst="rect">
            <a:avLst/>
          </a:prstGeom>
        </p:spPr>
      </p:pic>
      <p:sp>
        <p:nvSpPr>
          <p:cNvPr id="4" name="Slide Number Placeholder 3">
            <a:extLst>
              <a:ext uri="{FF2B5EF4-FFF2-40B4-BE49-F238E27FC236}">
                <a16:creationId xmlns:a16="http://schemas.microsoft.com/office/drawing/2014/main" id="{0890B77A-D8C6-4E84-B1FE-787EE5D500E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02C3507-186B-4F1F-9A48-9A6671ACAC3F}" type="slidenum">
              <a:rPr lang="en-US">
                <a:solidFill>
                  <a:srgbClr val="FFFFFF"/>
                </a:solidFill>
              </a:rPr>
              <a:pPr>
                <a:spcAft>
                  <a:spcPts val="600"/>
                </a:spcAft>
              </a:pPr>
              <a:t>31</a:t>
            </a:fld>
            <a:endParaRPr lang="en-US">
              <a:solidFill>
                <a:srgbClr val="FFFFFF"/>
              </a:solidFill>
            </a:endParaRPr>
          </a:p>
        </p:txBody>
      </p:sp>
    </p:spTree>
    <p:extLst>
      <p:ext uri="{BB962C8B-B14F-4D97-AF65-F5344CB8AC3E}">
        <p14:creationId xmlns:p14="http://schemas.microsoft.com/office/powerpoint/2010/main" val="144577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109" y="606751"/>
            <a:ext cx="10515600" cy="1203578"/>
          </a:xfrm>
        </p:spPr>
        <p:txBody>
          <a:bodyPr/>
          <a:lstStyle/>
          <a:p>
            <a:pPr algn="ctr"/>
            <a:r>
              <a:rPr lang="en-US" b="1" dirty="0">
                <a:solidFill>
                  <a:schemeClr val="accent2">
                    <a:lumMod val="75000"/>
                  </a:schemeClr>
                </a:solidFill>
              </a:rPr>
              <a:t>TTL Logic</a:t>
            </a:r>
            <a:endParaRPr lang="en-US" dirty="0">
              <a:solidFill>
                <a:schemeClr val="accent2">
                  <a:lumMod val="75000"/>
                </a:schemeClr>
              </a:solidFill>
            </a:endParaRPr>
          </a:p>
        </p:txBody>
      </p:sp>
      <p:sp>
        <p:nvSpPr>
          <p:cNvPr id="3" name="Content Placeholder 2"/>
          <p:cNvSpPr>
            <a:spLocks noGrp="1"/>
          </p:cNvSpPr>
          <p:nvPr>
            <p:ph idx="1"/>
          </p:nvPr>
        </p:nvSpPr>
        <p:spPr>
          <a:xfrm>
            <a:off x="903411" y="2028098"/>
            <a:ext cx="10515600" cy="4351338"/>
          </a:xfrm>
        </p:spPr>
        <p:txBody>
          <a:bodyPr>
            <a:normAutofit/>
          </a:bodyPr>
          <a:lstStyle/>
          <a:p>
            <a:r>
              <a:rPr lang="en-US" sz="1800" dirty="0">
                <a:latin typeface="Times New Roman" panose="02020603050405020304" pitchFamily="18" charset="0"/>
              </a:rPr>
              <a:t>The original basic TTL gate was a slight improvement over the DTL gate.</a:t>
            </a:r>
          </a:p>
          <a:p>
            <a:r>
              <a:rPr lang="en-US" sz="1800" dirty="0">
                <a:latin typeface="Times New Roman" panose="02020603050405020304" pitchFamily="18" charset="0"/>
              </a:rPr>
              <a:t>As the TTL technology progressed, additional improvements were added to the point where this logic family became the most widely used family in the design of digital systems.</a:t>
            </a:r>
          </a:p>
          <a:p>
            <a:r>
              <a:rPr lang="en-US" sz="1800" dirty="0">
                <a:latin typeface="Times New Roman" panose="02020603050405020304" pitchFamily="18" charset="0"/>
              </a:rPr>
              <a:t>The propagation delay of a transistor circuit that goes into saturation depends mostly on two factors: </a:t>
            </a:r>
            <a:r>
              <a:rPr lang="en-US" sz="1800" dirty="0">
                <a:solidFill>
                  <a:srgbClr val="00B0F0"/>
                </a:solidFill>
                <a:latin typeface="Times New Roman" panose="02020603050405020304" pitchFamily="18" charset="0"/>
              </a:rPr>
              <a:t>storage time and </a:t>
            </a:r>
            <a:r>
              <a:rPr lang="en-US" sz="1800" i="1" dirty="0">
                <a:solidFill>
                  <a:srgbClr val="00B0F0"/>
                </a:solidFill>
                <a:latin typeface="Times New Roman" panose="02020603050405020304" pitchFamily="18" charset="0"/>
              </a:rPr>
              <a:t>RC </a:t>
            </a:r>
            <a:r>
              <a:rPr lang="en-US" sz="1800" dirty="0">
                <a:solidFill>
                  <a:srgbClr val="00B0F0"/>
                </a:solidFill>
                <a:latin typeface="Times New Roman" panose="02020603050405020304" pitchFamily="18" charset="0"/>
              </a:rPr>
              <a:t>time constants.</a:t>
            </a:r>
          </a:p>
          <a:p>
            <a:r>
              <a:rPr lang="en-US" sz="1800" dirty="0">
                <a:latin typeface="Times New Roman" panose="02020603050405020304" pitchFamily="18" charset="0"/>
              </a:rPr>
              <a:t>Reducing the storage time decreases the propagation delay. [  RC   T</a:t>
            </a:r>
            <a:r>
              <a:rPr lang="en-US" sz="1800" baseline="-25000" dirty="0">
                <a:latin typeface="Times New Roman" panose="02020603050405020304" pitchFamily="18" charset="0"/>
              </a:rPr>
              <a:t>P    </a:t>
            </a:r>
            <a:r>
              <a:rPr lang="en-US" sz="1800" dirty="0">
                <a:latin typeface="Times New Roman" panose="02020603050405020304" pitchFamily="18" charset="0"/>
              </a:rPr>
              <a:t> ]</a:t>
            </a:r>
          </a:p>
          <a:p>
            <a:r>
              <a:rPr lang="en-US" sz="1800" dirty="0">
                <a:latin typeface="Times New Roman" panose="02020603050405020304" pitchFamily="18" charset="0"/>
              </a:rPr>
              <a:t>Reducing resistor values in the circuit reduces the </a:t>
            </a:r>
            <a:r>
              <a:rPr lang="en-US" sz="1800" i="1" dirty="0">
                <a:latin typeface="Times New Roman" panose="02020603050405020304" pitchFamily="18" charset="0"/>
              </a:rPr>
              <a:t>RC </a:t>
            </a:r>
            <a:r>
              <a:rPr lang="en-US" sz="1800" dirty="0">
                <a:latin typeface="Times New Roman" panose="02020603050405020304" pitchFamily="18" charset="0"/>
              </a:rPr>
              <a:t>time constants and decreases the propagation delay.</a:t>
            </a:r>
          </a:p>
          <a:p>
            <a:r>
              <a:rPr lang="en-US" sz="2000" dirty="0">
                <a:latin typeface="Times New Roman" panose="02020603050405020304" pitchFamily="18" charset="0"/>
              </a:rPr>
              <a:t>Of course, </a:t>
            </a:r>
            <a:r>
              <a:rPr lang="en-US" sz="1800" dirty="0">
                <a:latin typeface="Times New Roman" panose="02020603050405020304" pitchFamily="18" charset="0"/>
              </a:rPr>
              <a:t>the trade-off is higher power dissipation because lower resistances draw more current </a:t>
            </a:r>
            <a:r>
              <a:rPr lang="en-US" sz="1800" dirty="0"/>
              <a:t>from the power supply. </a:t>
            </a:r>
            <a:r>
              <a:rPr lang="en-US" sz="1800" dirty="0">
                <a:solidFill>
                  <a:srgbClr val="00B0F0"/>
                </a:solidFill>
              </a:rPr>
              <a:t>The speed of the gate is inversely proportional to the propagation delay. </a:t>
            </a:r>
          </a:p>
          <a:p>
            <a:r>
              <a:rPr lang="en-US" sz="1800" dirty="0">
                <a:latin typeface="Times New Roman" panose="02020603050405020304" pitchFamily="18" charset="0"/>
              </a:rPr>
              <a:t>In the </a:t>
            </a:r>
            <a:r>
              <a:rPr lang="en-US" sz="1800" dirty="0">
                <a:solidFill>
                  <a:srgbClr val="00B0F0"/>
                </a:solidFill>
                <a:latin typeface="Times New Roman" panose="02020603050405020304" pitchFamily="18" charset="0"/>
              </a:rPr>
              <a:t>low-power TTL gate</a:t>
            </a:r>
            <a:r>
              <a:rPr lang="en-US" sz="1800" dirty="0">
                <a:latin typeface="Times New Roman" panose="02020603050405020304" pitchFamily="18" charset="0"/>
              </a:rPr>
              <a:t>, the resistor values are higher than in the standard gate to reduce the power dissipation, but the propagation delay is increased.   [ R   so P</a:t>
            </a:r>
            <a:r>
              <a:rPr lang="en-US" sz="1800" baseline="-25000" dirty="0">
                <a:latin typeface="Times New Roman" panose="02020603050405020304" pitchFamily="18" charset="0"/>
              </a:rPr>
              <a:t>D</a:t>
            </a:r>
            <a:r>
              <a:rPr lang="en-US" sz="1800" dirty="0">
                <a:latin typeface="Times New Roman" panose="02020603050405020304" pitchFamily="18" charset="0"/>
              </a:rPr>
              <a:t>    but T</a:t>
            </a:r>
            <a:r>
              <a:rPr lang="en-US" sz="1800" baseline="-25000" dirty="0">
                <a:latin typeface="Times New Roman" panose="02020603050405020304" pitchFamily="18" charset="0"/>
              </a:rPr>
              <a:t>P</a:t>
            </a:r>
            <a:r>
              <a:rPr lang="en-US" sz="1800" dirty="0">
                <a:latin typeface="Times New Roman" panose="02020603050405020304" pitchFamily="18" charset="0"/>
              </a:rPr>
              <a:t>   ] </a:t>
            </a:r>
          </a:p>
          <a:p>
            <a:r>
              <a:rPr lang="en-US" sz="1800" dirty="0">
                <a:latin typeface="Times New Roman" panose="02020603050405020304" pitchFamily="18" charset="0"/>
              </a:rPr>
              <a:t>In the </a:t>
            </a:r>
            <a:r>
              <a:rPr lang="en-US" sz="1800" dirty="0">
                <a:solidFill>
                  <a:srgbClr val="00B0F0"/>
                </a:solidFill>
                <a:latin typeface="Times New Roman" panose="02020603050405020304" pitchFamily="18" charset="0"/>
              </a:rPr>
              <a:t>high-speed TTL gate</a:t>
            </a:r>
            <a:r>
              <a:rPr lang="en-US" sz="1800" dirty="0">
                <a:latin typeface="Times New Roman" panose="02020603050405020304" pitchFamily="18" charset="0"/>
              </a:rPr>
              <a:t>, resistor values are lowered to reduce the propagation delay, but the power dissipation is increased. .   [ R   so T</a:t>
            </a:r>
            <a:r>
              <a:rPr lang="en-US" sz="1800" baseline="-25000" dirty="0">
                <a:latin typeface="Times New Roman" panose="02020603050405020304" pitchFamily="18" charset="0"/>
              </a:rPr>
              <a:t>P</a:t>
            </a:r>
            <a:r>
              <a:rPr lang="en-US" sz="1800" dirty="0">
                <a:latin typeface="Times New Roman" panose="02020603050405020304" pitchFamily="18" charset="0"/>
              </a:rPr>
              <a:t>    but P</a:t>
            </a:r>
            <a:r>
              <a:rPr lang="en-US" sz="1800" baseline="-25000" dirty="0">
                <a:latin typeface="Times New Roman" panose="02020603050405020304" pitchFamily="18" charset="0"/>
              </a:rPr>
              <a:t>D</a:t>
            </a:r>
            <a:r>
              <a:rPr lang="en-US" sz="1800" dirty="0">
                <a:latin typeface="Times New Roman" panose="02020603050405020304" pitchFamily="18" charset="0"/>
              </a:rPr>
              <a:t>   ]  </a:t>
            </a:r>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cxnSp>
        <p:nvCxnSpPr>
          <p:cNvPr id="8" name="Straight Arrow Connector 7"/>
          <p:cNvCxnSpPr/>
          <p:nvPr/>
        </p:nvCxnSpPr>
        <p:spPr>
          <a:xfrm flipV="1">
            <a:off x="6349525" y="5341121"/>
            <a:ext cx="0" cy="196555"/>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894890" y="5341121"/>
            <a:ext cx="0" cy="1965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048853" y="5362485"/>
            <a:ext cx="2" cy="1965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39310" y="5993449"/>
            <a:ext cx="2" cy="19655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738641" y="5993448"/>
            <a:ext cx="2" cy="19655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551918" y="5993447"/>
            <a:ext cx="0" cy="1965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243982" y="3720269"/>
            <a:ext cx="2" cy="1965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669847" y="3720268"/>
            <a:ext cx="2" cy="1965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02C3507-186B-4F1F-9A48-9A6671ACAC3F}" type="slidenum">
              <a:rPr lang="en-US" smtClean="0"/>
              <a:t>32</a:t>
            </a:fld>
            <a:endParaRPr lang="en-US"/>
          </a:p>
        </p:txBody>
      </p:sp>
    </p:spTree>
    <p:extLst>
      <p:ext uri="{BB962C8B-B14F-4D97-AF65-F5344CB8AC3E}">
        <p14:creationId xmlns:p14="http://schemas.microsoft.com/office/powerpoint/2010/main" val="25244448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109" y="606751"/>
            <a:ext cx="10515600" cy="1203578"/>
          </a:xfrm>
        </p:spPr>
        <p:txBody>
          <a:bodyPr/>
          <a:lstStyle/>
          <a:p>
            <a:pPr algn="ctr"/>
            <a:r>
              <a:rPr lang="en-US" b="1" dirty="0">
                <a:solidFill>
                  <a:schemeClr val="accent2">
                    <a:lumMod val="75000"/>
                  </a:schemeClr>
                </a:solidFill>
              </a:rPr>
              <a:t>TTL Logic </a:t>
            </a:r>
            <a:endParaRPr lang="en-US" dirty="0">
              <a:solidFill>
                <a:schemeClr val="accent2">
                  <a:lumMod val="75000"/>
                </a:schemeClr>
              </a:solidFill>
            </a:endParaRPr>
          </a:p>
        </p:txBody>
      </p:sp>
      <p:sp>
        <p:nvSpPr>
          <p:cNvPr id="3" name="Content Placeholder 2"/>
          <p:cNvSpPr>
            <a:spLocks noGrp="1"/>
          </p:cNvSpPr>
          <p:nvPr>
            <p:ph idx="1"/>
          </p:nvPr>
        </p:nvSpPr>
        <p:spPr>
          <a:xfrm>
            <a:off x="903411" y="2028098"/>
            <a:ext cx="10515600" cy="4351338"/>
          </a:xfrm>
        </p:spPr>
        <p:txBody>
          <a:bodyPr>
            <a:normAutofit/>
          </a:bodyPr>
          <a:lstStyle/>
          <a:p>
            <a:r>
              <a:rPr lang="en-US" sz="1800" dirty="0">
                <a:latin typeface="Times New Roman" panose="02020603050405020304" pitchFamily="18" charset="0"/>
              </a:rPr>
              <a:t>The </a:t>
            </a:r>
            <a:r>
              <a:rPr lang="en-US" sz="1800" dirty="0" err="1">
                <a:latin typeface="Times New Roman" panose="02020603050405020304" pitchFamily="18" charset="0"/>
              </a:rPr>
              <a:t>Schottky</a:t>
            </a:r>
            <a:r>
              <a:rPr lang="en-US" sz="1800" dirty="0">
                <a:latin typeface="Times New Roman" panose="02020603050405020304" pitchFamily="18" charset="0"/>
              </a:rPr>
              <a:t> TTL gate was the next improvement in the technology.</a:t>
            </a:r>
          </a:p>
          <a:p>
            <a:r>
              <a:rPr lang="en-US" sz="1800" dirty="0">
                <a:latin typeface="Times New Roman" panose="02020603050405020304" pitchFamily="18" charset="0"/>
              </a:rPr>
              <a:t>The effect of the </a:t>
            </a:r>
            <a:r>
              <a:rPr lang="en-US" sz="1800" dirty="0" err="1">
                <a:latin typeface="Times New Roman" panose="02020603050405020304" pitchFamily="18" charset="0"/>
              </a:rPr>
              <a:t>Schottky</a:t>
            </a:r>
            <a:r>
              <a:rPr lang="en-US" sz="1800" dirty="0">
                <a:latin typeface="Times New Roman" panose="02020603050405020304" pitchFamily="18" charset="0"/>
              </a:rPr>
              <a:t> transistor is to remove the storage time delay by preventing the transistor from going into saturation.</a:t>
            </a:r>
          </a:p>
          <a:p>
            <a:r>
              <a:rPr lang="en-US" sz="1800" dirty="0">
                <a:latin typeface="Times New Roman" panose="02020603050405020304" pitchFamily="18" charset="0"/>
              </a:rPr>
              <a:t>The low-power </a:t>
            </a:r>
            <a:r>
              <a:rPr lang="en-US" sz="1800" dirty="0" err="1">
                <a:latin typeface="Times New Roman" panose="02020603050405020304" pitchFamily="18" charset="0"/>
              </a:rPr>
              <a:t>Schottky</a:t>
            </a:r>
            <a:r>
              <a:rPr lang="en-US" sz="1800" dirty="0">
                <a:latin typeface="Times New Roman" panose="02020603050405020304" pitchFamily="18" charset="0"/>
              </a:rPr>
              <a:t> TTL sacrifices some speed for reduced power dissipation.</a:t>
            </a:r>
          </a:p>
          <a:p>
            <a:r>
              <a:rPr lang="en-US" sz="1600" dirty="0">
                <a:latin typeface="Arial" panose="020B0604020202020204" pitchFamily="34" charset="0"/>
              </a:rPr>
              <a:t>It </a:t>
            </a:r>
            <a:r>
              <a:rPr lang="en-US" sz="1800" dirty="0">
                <a:latin typeface="Times New Roman" panose="02020603050405020304" pitchFamily="18" charset="0"/>
              </a:rPr>
              <a:t>is equal to the standard TTL in propagation delay, but has only one fifth the power dissipation</a:t>
            </a:r>
          </a:p>
          <a:p>
            <a:r>
              <a:rPr lang="en-US" sz="1800" dirty="0">
                <a:latin typeface="Times New Roman" panose="02020603050405020304" pitchFamily="18" charset="0"/>
              </a:rPr>
              <a:t>Recent innovations have led to the development of the advanced </a:t>
            </a:r>
            <a:r>
              <a:rPr lang="en-US" sz="1800" dirty="0" err="1">
                <a:latin typeface="Times New Roman" panose="02020603050405020304" pitchFamily="18" charset="0"/>
              </a:rPr>
              <a:t>Schottky</a:t>
            </a:r>
            <a:r>
              <a:rPr lang="en-US" sz="1800" dirty="0">
                <a:latin typeface="Times New Roman" panose="02020603050405020304" pitchFamily="18" charset="0"/>
              </a:rPr>
              <a:t> series.</a:t>
            </a:r>
          </a:p>
          <a:p>
            <a:r>
              <a:rPr lang="en-US" sz="1800" dirty="0">
                <a:latin typeface="Times New Roman" panose="02020603050405020304" pitchFamily="18" charset="0"/>
              </a:rPr>
              <a:t>The advanced low-power </a:t>
            </a:r>
            <a:r>
              <a:rPr lang="en-US" sz="1800" dirty="0" err="1">
                <a:latin typeface="Times New Roman" panose="02020603050405020304" pitchFamily="18" charset="0"/>
              </a:rPr>
              <a:t>Schottky</a:t>
            </a:r>
            <a:r>
              <a:rPr lang="en-US" sz="1800" dirty="0">
                <a:latin typeface="Times New Roman" panose="02020603050405020304" pitchFamily="18" charset="0"/>
              </a:rPr>
              <a:t> has the lowest speed-power product and is the most efficient series. </a:t>
            </a:r>
            <a:r>
              <a:rPr lang="en-US" sz="1600" dirty="0">
                <a:latin typeface="Arial" panose="020B0604020202020204" pitchFamily="34" charset="0"/>
              </a:rPr>
              <a:t>It </a:t>
            </a:r>
            <a:r>
              <a:rPr lang="en-US" sz="1800" dirty="0">
                <a:latin typeface="Times New Roman" panose="02020603050405020304" pitchFamily="18" charset="0"/>
              </a:rPr>
              <a:t>is replacing all other low· power versions in new designs.</a:t>
            </a:r>
          </a:p>
          <a:p>
            <a:r>
              <a:rPr lang="en-US" sz="1800" dirty="0"/>
              <a:t>TTL gates in all the available series come in three different types of output configuration:</a:t>
            </a:r>
          </a:p>
          <a:p>
            <a:pPr marL="0" indent="0">
              <a:buNone/>
            </a:pPr>
            <a:r>
              <a:rPr lang="en-US" sz="1800" b="1" dirty="0"/>
              <a:t>                                  </a:t>
            </a:r>
            <a:r>
              <a:rPr lang="en-US" sz="1800" dirty="0">
                <a:solidFill>
                  <a:srgbClr val="00B0F0"/>
                </a:solidFill>
              </a:rPr>
              <a:t> 1. Open -collector output</a:t>
            </a:r>
          </a:p>
          <a:p>
            <a:pPr marL="0" indent="0">
              <a:buNone/>
            </a:pPr>
            <a:r>
              <a:rPr lang="en-US" sz="1800" dirty="0">
                <a:solidFill>
                  <a:srgbClr val="00B0F0"/>
                </a:solidFill>
              </a:rPr>
              <a:t>                                   2. Totem-pole output</a:t>
            </a:r>
          </a:p>
          <a:p>
            <a:pPr marL="0" indent="0">
              <a:buNone/>
            </a:pPr>
            <a:r>
              <a:rPr lang="en-US" sz="1800" dirty="0">
                <a:solidFill>
                  <a:srgbClr val="00B0F0"/>
                </a:solidFill>
              </a:rPr>
              <a:t>                                   3. Three-state (or </a:t>
            </a:r>
            <a:r>
              <a:rPr lang="en-US" sz="1800" dirty="0" err="1">
                <a:solidFill>
                  <a:srgbClr val="00B0F0"/>
                </a:solidFill>
              </a:rPr>
              <a:t>tristate</a:t>
            </a:r>
            <a:r>
              <a:rPr lang="en-US" sz="1800" dirty="0">
                <a:solidFill>
                  <a:srgbClr val="00B0F0"/>
                </a:solidFill>
              </a:rPr>
              <a:t>) output</a:t>
            </a:r>
            <a:endParaRPr lang="en-US" sz="1800" dirty="0">
              <a:solidFill>
                <a:srgbClr val="00B0F0"/>
              </a:solidFill>
              <a:latin typeface="Times New Roman" panose="02020603050405020304" pitchFamily="18" charset="0"/>
            </a:endParaRPr>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4" name="Slide Number Placeholder 3"/>
          <p:cNvSpPr>
            <a:spLocks noGrp="1"/>
          </p:cNvSpPr>
          <p:nvPr>
            <p:ph type="sldNum" sz="quarter" idx="12"/>
          </p:nvPr>
        </p:nvSpPr>
        <p:spPr/>
        <p:txBody>
          <a:bodyPr/>
          <a:lstStyle/>
          <a:p>
            <a:fld id="{202C3507-186B-4F1F-9A48-9A6671ACAC3F}" type="slidenum">
              <a:rPr lang="en-US" smtClean="0"/>
              <a:t>33</a:t>
            </a:fld>
            <a:endParaRPr lang="en-US"/>
          </a:p>
        </p:txBody>
      </p:sp>
    </p:spTree>
    <p:extLst>
      <p:ext uri="{BB962C8B-B14F-4D97-AF65-F5344CB8AC3E}">
        <p14:creationId xmlns:p14="http://schemas.microsoft.com/office/powerpoint/2010/main" val="2893131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Open Collector Output (NAND)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3" name="Content Placeholder 2"/>
          <p:cNvSpPr>
            <a:spLocks noGrp="1"/>
          </p:cNvSpPr>
          <p:nvPr>
            <p:ph idx="1"/>
          </p:nvPr>
        </p:nvSpPr>
        <p:spPr/>
        <p:txBody>
          <a:bodyPr>
            <a:normAutofit/>
          </a:bodyPr>
          <a:lstStyle/>
          <a:p>
            <a:r>
              <a:rPr lang="en-US" sz="1800" dirty="0"/>
              <a:t>The multiple emitters in transistor </a:t>
            </a:r>
            <a:r>
              <a:rPr lang="en-US" sz="1800" i="1" dirty="0"/>
              <a:t>Q1</a:t>
            </a:r>
            <a:r>
              <a:rPr lang="en-US" sz="1800" dirty="0"/>
              <a:t> are connected to the inputs. </a:t>
            </a:r>
          </a:p>
          <a:p>
            <a:pPr marL="0" indent="0">
              <a:buNone/>
            </a:pPr>
            <a:r>
              <a:rPr lang="en-US" sz="1800" dirty="0"/>
              <a:t>    These emitters behave most of the time like the </a:t>
            </a:r>
            <a:r>
              <a:rPr lang="en-US" sz="1800" dirty="0">
                <a:solidFill>
                  <a:srgbClr val="00B0F0"/>
                </a:solidFill>
              </a:rPr>
              <a:t>input diodes</a:t>
            </a:r>
            <a:r>
              <a:rPr lang="en-US" sz="1800" dirty="0"/>
              <a:t> in the</a:t>
            </a:r>
          </a:p>
          <a:p>
            <a:pPr marL="0" indent="0">
              <a:buNone/>
            </a:pPr>
            <a:r>
              <a:rPr lang="en-US" sz="1800" dirty="0"/>
              <a:t>     DTL gate since they form a </a:t>
            </a:r>
            <a:r>
              <a:rPr lang="en-US" sz="1800" i="1" dirty="0" err="1"/>
              <a:t>pn</a:t>
            </a:r>
            <a:r>
              <a:rPr lang="en-US" sz="1800" i="1" dirty="0"/>
              <a:t> </a:t>
            </a:r>
            <a:r>
              <a:rPr lang="en-US" sz="1800" dirty="0"/>
              <a:t>junction with their common base.</a:t>
            </a:r>
          </a:p>
          <a:p>
            <a:r>
              <a:rPr lang="en-US" sz="1800" dirty="0"/>
              <a:t>The base-collector junction of </a:t>
            </a:r>
            <a:r>
              <a:rPr lang="en-US" sz="1800" i="1" dirty="0"/>
              <a:t>Q1</a:t>
            </a:r>
            <a:r>
              <a:rPr lang="en-US" sz="1800" dirty="0"/>
              <a:t> acts as another </a:t>
            </a:r>
            <a:r>
              <a:rPr lang="en-US" sz="1800" i="1" dirty="0" err="1"/>
              <a:t>pn</a:t>
            </a:r>
            <a:r>
              <a:rPr lang="en-US" sz="1800" i="1" dirty="0"/>
              <a:t> </a:t>
            </a:r>
            <a:r>
              <a:rPr lang="en-US" sz="1800" dirty="0"/>
              <a:t>junction</a:t>
            </a:r>
          </a:p>
          <a:p>
            <a:pPr marL="0" indent="0">
              <a:buNone/>
            </a:pPr>
            <a:r>
              <a:rPr lang="en-US" sz="1800" dirty="0"/>
              <a:t>    diode corresponding to </a:t>
            </a:r>
            <a:r>
              <a:rPr lang="en-US" sz="1800" i="1" dirty="0"/>
              <a:t>D1</a:t>
            </a:r>
            <a:r>
              <a:rPr lang="en-US" sz="1800" dirty="0"/>
              <a:t> in the DTL gate.</a:t>
            </a:r>
          </a:p>
          <a:p>
            <a:r>
              <a:rPr lang="en-US" sz="1800" dirty="0"/>
              <a:t>Transistor </a:t>
            </a:r>
            <a:r>
              <a:rPr lang="en-US" sz="1800" i="1" dirty="0"/>
              <a:t>Q2 </a:t>
            </a:r>
            <a:r>
              <a:rPr lang="en-US" sz="1800" dirty="0"/>
              <a:t>replaces the second diode, </a:t>
            </a:r>
            <a:r>
              <a:rPr lang="en-US" sz="1800" i="1" dirty="0"/>
              <a:t>D</a:t>
            </a:r>
            <a:r>
              <a:rPr lang="en-US" sz="1800" dirty="0"/>
              <a:t>2, in the DTL gate. </a:t>
            </a:r>
          </a:p>
          <a:p>
            <a:pPr marL="0" indent="0">
              <a:buNone/>
            </a:pPr>
            <a:r>
              <a:rPr lang="en-US" sz="1800" dirty="0"/>
              <a:t>    The output of the TTL gate is taken from the open collector of </a:t>
            </a:r>
            <a:r>
              <a:rPr lang="en-US" sz="1800" i="1" dirty="0"/>
              <a:t>Q3.</a:t>
            </a:r>
          </a:p>
          <a:p>
            <a:r>
              <a:rPr lang="en-US" sz="1800" dirty="0"/>
              <a:t>A resistor connected to </a:t>
            </a:r>
            <a:r>
              <a:rPr lang="en-US" sz="1800" i="1" dirty="0" err="1"/>
              <a:t>Vcc</a:t>
            </a:r>
            <a:r>
              <a:rPr lang="en-US" sz="1800" i="1" dirty="0"/>
              <a:t> </a:t>
            </a:r>
            <a:r>
              <a:rPr lang="en-US" sz="1800" dirty="0"/>
              <a:t>must be inserted external to the IC </a:t>
            </a:r>
          </a:p>
          <a:p>
            <a:pPr marL="0" indent="0">
              <a:buNone/>
            </a:pPr>
            <a:r>
              <a:rPr lang="en-US" sz="1800" dirty="0"/>
              <a:t>    package for the output to "pull up" to the high voltage level when </a:t>
            </a:r>
          </a:p>
          <a:p>
            <a:pPr marL="0" indent="0">
              <a:buNone/>
            </a:pPr>
            <a:r>
              <a:rPr lang="en-US" sz="1800" i="1" dirty="0"/>
              <a:t>    Q </a:t>
            </a:r>
            <a:r>
              <a:rPr lang="en-US" sz="1800" dirty="0"/>
              <a:t>3 is off; otherwise, the output acts as an open circuit.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570" y="1922804"/>
            <a:ext cx="3876230" cy="3631961"/>
          </a:xfrm>
          <a:prstGeom prst="rect">
            <a:avLst/>
          </a:prstGeom>
        </p:spPr>
      </p:pic>
      <p:sp>
        <p:nvSpPr>
          <p:cNvPr id="7" name="Slide Number Placeholder 6"/>
          <p:cNvSpPr>
            <a:spLocks noGrp="1"/>
          </p:cNvSpPr>
          <p:nvPr>
            <p:ph type="sldNum" sz="quarter" idx="12"/>
          </p:nvPr>
        </p:nvSpPr>
        <p:spPr/>
        <p:txBody>
          <a:bodyPr/>
          <a:lstStyle/>
          <a:p>
            <a:fld id="{202C3507-186B-4F1F-9A48-9A6671ACAC3F}" type="slidenum">
              <a:rPr lang="en-US" smtClean="0"/>
              <a:t>34</a:t>
            </a:fld>
            <a:endParaRPr lang="en-US"/>
          </a:p>
        </p:txBody>
      </p:sp>
    </p:spTree>
    <p:extLst>
      <p:ext uri="{BB962C8B-B14F-4D97-AF65-F5344CB8AC3E}">
        <p14:creationId xmlns:p14="http://schemas.microsoft.com/office/powerpoint/2010/main" val="1271701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Open Collector Output (NAND)</a:t>
            </a:r>
            <a:endParaRPr lang="en-US" dirty="0"/>
          </a:p>
        </p:txBody>
      </p:sp>
      <p:sp>
        <p:nvSpPr>
          <p:cNvPr id="3" name="Text Placeholder 2"/>
          <p:cNvSpPr>
            <a:spLocks noGrp="1"/>
          </p:cNvSpPr>
          <p:nvPr>
            <p:ph type="body" idx="1"/>
          </p:nvPr>
        </p:nvSpPr>
        <p:spPr/>
        <p:txBody>
          <a:bodyPr/>
          <a:lstStyle/>
          <a:p>
            <a:r>
              <a:rPr lang="en-US" dirty="0"/>
              <a:t>Condition:</a:t>
            </a: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v"/>
            </a:pPr>
            <a:r>
              <a:rPr lang="en-US" sz="1800" dirty="0"/>
              <a:t>For Q3 to start conducting, the path from Q1 to Q3 must overcome.</a:t>
            </a:r>
          </a:p>
          <a:p>
            <a:pPr marL="0" indent="0">
              <a:buNone/>
            </a:pPr>
            <a:r>
              <a:rPr lang="en-US" sz="1800" dirty="0"/>
              <a:t>     = One diode drop in B-C junction of Q1 + two V</a:t>
            </a:r>
            <a:r>
              <a:rPr lang="en-US" sz="1800" baseline="-25000" dirty="0"/>
              <a:t>BE</a:t>
            </a:r>
            <a:r>
              <a:rPr lang="en-US" sz="1800" dirty="0"/>
              <a:t> </a:t>
            </a:r>
          </a:p>
          <a:p>
            <a:pPr marL="0" indent="0">
              <a:buNone/>
            </a:pPr>
            <a:r>
              <a:rPr lang="en-US" sz="1800" dirty="0"/>
              <a:t>        drop in Q2  &amp; Q3 = 3 × 0.7 = 2.1 V</a:t>
            </a:r>
          </a:p>
          <a:p>
            <a:pPr marL="0" indent="0">
              <a:buNone/>
            </a:pPr>
            <a:r>
              <a:rPr lang="en-US" sz="1800" dirty="0">
                <a:solidFill>
                  <a:schemeClr val="accent2">
                    <a:lumMod val="50000"/>
                  </a:schemeClr>
                </a:solidFill>
              </a:rPr>
              <a:t>Operation:</a:t>
            </a:r>
          </a:p>
          <a:p>
            <a:pPr marL="0" indent="0">
              <a:buNone/>
            </a:pPr>
            <a:endParaRPr lang="en-US" sz="1800" dirty="0"/>
          </a:p>
        </p:txBody>
      </p:sp>
      <p:sp>
        <p:nvSpPr>
          <p:cNvPr id="5" name="Text Placeholder 4"/>
          <p:cNvSpPr>
            <a:spLocks noGrp="1"/>
          </p:cNvSpPr>
          <p:nvPr>
            <p:ph type="body" sz="quarter" idx="3"/>
          </p:nvPr>
        </p:nvSpPr>
        <p:spPr/>
        <p:txBody>
          <a:bodyPr/>
          <a:lstStyle/>
          <a:p>
            <a:r>
              <a:rPr lang="en-US" dirty="0"/>
              <a:t>      Circuit</a:t>
            </a: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49635" y="2505075"/>
            <a:ext cx="4428318" cy="368458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graphicFrame>
        <p:nvGraphicFramePr>
          <p:cNvPr id="9" name="Table 8"/>
          <p:cNvGraphicFramePr>
            <a:graphicFrameLocks noGrp="1"/>
          </p:cNvGraphicFramePr>
          <p:nvPr/>
        </p:nvGraphicFramePr>
        <p:xfrm>
          <a:off x="943288" y="4394355"/>
          <a:ext cx="5141317" cy="2138932"/>
        </p:xfrm>
        <a:graphic>
          <a:graphicData uri="http://schemas.openxmlformats.org/drawingml/2006/table">
            <a:tbl>
              <a:tblPr firstRow="1" bandRow="1">
                <a:tableStyleId>{5C22544A-7EE6-4342-B048-85BDC9FD1C3A}</a:tableStyleId>
              </a:tblPr>
              <a:tblGrid>
                <a:gridCol w="995518">
                  <a:extLst>
                    <a:ext uri="{9D8B030D-6E8A-4147-A177-3AD203B41FA5}">
                      <a16:colId xmlns:a16="http://schemas.microsoft.com/office/drawing/2014/main" val="20000"/>
                    </a:ext>
                  </a:extLst>
                </a:gridCol>
                <a:gridCol w="2432027">
                  <a:extLst>
                    <a:ext uri="{9D8B030D-6E8A-4147-A177-3AD203B41FA5}">
                      <a16:colId xmlns:a16="http://schemas.microsoft.com/office/drawing/2014/main" val="20001"/>
                    </a:ext>
                  </a:extLst>
                </a:gridCol>
                <a:gridCol w="1713772">
                  <a:extLst>
                    <a:ext uri="{9D8B030D-6E8A-4147-A177-3AD203B41FA5}">
                      <a16:colId xmlns:a16="http://schemas.microsoft.com/office/drawing/2014/main" val="20002"/>
                    </a:ext>
                  </a:extLst>
                </a:gridCol>
              </a:tblGrid>
              <a:tr h="584452">
                <a:tc>
                  <a:txBody>
                    <a:bodyPr/>
                    <a:lstStyle/>
                    <a:p>
                      <a:r>
                        <a:rPr lang="en-US" sz="1200" dirty="0"/>
                        <a:t>Input</a:t>
                      </a:r>
                    </a:p>
                  </a:txBody>
                  <a:tcPr/>
                </a:tc>
                <a:tc>
                  <a:txBody>
                    <a:bodyPr/>
                    <a:lstStyle/>
                    <a:p>
                      <a:r>
                        <a:rPr lang="en-US" sz="1200" dirty="0"/>
                        <a:t>Transistor &amp; Diode</a:t>
                      </a:r>
                    </a:p>
                    <a:p>
                      <a:r>
                        <a:rPr lang="en-US" sz="1200" dirty="0"/>
                        <a:t>Status</a:t>
                      </a:r>
                    </a:p>
                  </a:txBody>
                  <a:tcPr/>
                </a:tc>
                <a:tc>
                  <a:txBody>
                    <a:bodyPr/>
                    <a:lstStyle/>
                    <a:p>
                      <a:r>
                        <a:rPr lang="en-US" sz="1200" dirty="0"/>
                        <a:t>Output</a:t>
                      </a:r>
                    </a:p>
                  </a:txBody>
                  <a:tcPr/>
                </a:tc>
                <a:extLst>
                  <a:ext uri="{0D108BD9-81ED-4DB2-BD59-A6C34878D82A}">
                    <a16:rowId xmlns:a16="http://schemas.microsoft.com/office/drawing/2014/main" val="10000"/>
                  </a:ext>
                </a:extLst>
              </a:tr>
              <a:tr h="625744">
                <a:tc>
                  <a:txBody>
                    <a:bodyPr/>
                    <a:lstStyle/>
                    <a:p>
                      <a:r>
                        <a:rPr lang="en-US" sz="1200" dirty="0"/>
                        <a:t>Any</a:t>
                      </a:r>
                      <a:r>
                        <a:rPr lang="en-US" sz="1200" baseline="0" dirty="0"/>
                        <a:t> Input = Low(0.2V)</a:t>
                      </a:r>
                      <a:endParaRPr lang="en-US" sz="1200" dirty="0"/>
                    </a:p>
                  </a:txBody>
                  <a:tcPr/>
                </a:tc>
                <a:tc>
                  <a:txBody>
                    <a:bodyPr/>
                    <a:lstStyle/>
                    <a:p>
                      <a:r>
                        <a:rPr lang="en-US" sz="1200" dirty="0"/>
                        <a:t>Corresponding BE junction of Q1 is forward biased. Voltage at base of Q1 = 0.2V</a:t>
                      </a:r>
                      <a:r>
                        <a:rPr lang="en-US" sz="1200" baseline="0" dirty="0"/>
                        <a:t> (I/P) + 0.7 V (V</a:t>
                      </a:r>
                      <a:r>
                        <a:rPr lang="en-US" sz="1200" baseline="-25000" dirty="0"/>
                        <a:t>BE</a:t>
                      </a:r>
                      <a:r>
                        <a:rPr lang="en-US" sz="1200" baseline="0" dirty="0"/>
                        <a:t>)= 0.9V</a:t>
                      </a:r>
                      <a:endParaRPr lang="en-US" sz="1200" dirty="0"/>
                    </a:p>
                  </a:txBody>
                  <a:tcPr/>
                </a:tc>
                <a:tc>
                  <a:txBody>
                    <a:bodyPr/>
                    <a:lstStyle/>
                    <a:p>
                      <a:r>
                        <a:rPr lang="en-US" sz="1200" dirty="0"/>
                        <a:t>V</a:t>
                      </a:r>
                      <a:r>
                        <a:rPr lang="en-US" sz="1200" baseline="-25000" dirty="0"/>
                        <a:t>BE</a:t>
                      </a:r>
                      <a:r>
                        <a:rPr lang="en-US" sz="1200" dirty="0"/>
                        <a:t> (Q1)=0.9 V. </a:t>
                      </a:r>
                    </a:p>
                    <a:p>
                      <a:r>
                        <a:rPr lang="en-US" sz="1200" dirty="0"/>
                        <a:t>So,Q2&amp;</a:t>
                      </a:r>
                      <a:r>
                        <a:rPr lang="en-US" sz="1200" baseline="0" dirty="0"/>
                        <a:t> Q3 Cutoff.</a:t>
                      </a:r>
                    </a:p>
                    <a:p>
                      <a:r>
                        <a:rPr lang="en-US" sz="1200" baseline="0" dirty="0"/>
                        <a:t>Y = </a:t>
                      </a:r>
                      <a:r>
                        <a:rPr lang="en-US" sz="1200" baseline="0" dirty="0" err="1"/>
                        <a:t>Vcc</a:t>
                      </a:r>
                      <a:r>
                        <a:rPr lang="en-US" sz="1200" baseline="0" dirty="0"/>
                        <a:t> = 5 V (High)</a:t>
                      </a:r>
                      <a:endParaRPr lang="en-US" sz="1200" dirty="0"/>
                    </a:p>
                  </a:txBody>
                  <a:tcPr/>
                </a:tc>
                <a:extLst>
                  <a:ext uri="{0D108BD9-81ED-4DB2-BD59-A6C34878D82A}">
                    <a16:rowId xmlns:a16="http://schemas.microsoft.com/office/drawing/2014/main" val="10001"/>
                  </a:ext>
                </a:extLst>
              </a:tr>
              <a:tr h="847524">
                <a:tc>
                  <a:txBody>
                    <a:bodyPr/>
                    <a:lstStyle/>
                    <a:p>
                      <a:r>
                        <a:rPr lang="en-US" sz="1200" dirty="0"/>
                        <a:t>All input = </a:t>
                      </a:r>
                    </a:p>
                    <a:p>
                      <a:r>
                        <a:rPr lang="en-US" sz="1200" dirty="0"/>
                        <a:t>High (5 V)</a:t>
                      </a:r>
                    </a:p>
                  </a:txBody>
                  <a:tcPr/>
                </a:tc>
                <a:tc>
                  <a:txBody>
                    <a:bodyPr/>
                    <a:lstStyle/>
                    <a:p>
                      <a:r>
                        <a:rPr lang="en-US" sz="1200" dirty="0"/>
                        <a:t>All BE junction of Q1 is reversed biased. Q2 &amp; Q3 saturation region.</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a:t>
                      </a:r>
                      <a:r>
                        <a:rPr lang="en-US" sz="1200" baseline="-25000" dirty="0"/>
                        <a:t>BE</a:t>
                      </a:r>
                      <a:r>
                        <a:rPr lang="en-US" sz="1200" dirty="0"/>
                        <a:t> (Q1)=2.1 V.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So,Q2&amp;</a:t>
                      </a:r>
                      <a:r>
                        <a:rPr lang="en-US" sz="1200" baseline="0" dirty="0"/>
                        <a:t> Q3 Saturates.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 = V</a:t>
                      </a:r>
                      <a:r>
                        <a:rPr lang="en-US" sz="1200" baseline="-25000" dirty="0"/>
                        <a:t>CE</a:t>
                      </a:r>
                      <a:r>
                        <a:rPr lang="en-US" sz="1200" dirty="0"/>
                        <a:t>(Q3)</a:t>
                      </a:r>
                      <a:r>
                        <a:rPr lang="en-US" sz="1200" baseline="0" dirty="0"/>
                        <a:t> = 0.2V (Low)</a:t>
                      </a:r>
                      <a:endParaRPr lang="en-US" sz="1200" dirty="0"/>
                    </a:p>
                    <a:p>
                      <a:endParaRPr lang="en-US" dirty="0"/>
                    </a:p>
                  </a:txBody>
                  <a:tcPr/>
                </a:tc>
                <a:extLst>
                  <a:ext uri="{0D108BD9-81ED-4DB2-BD59-A6C34878D82A}">
                    <a16:rowId xmlns:a16="http://schemas.microsoft.com/office/drawing/2014/main" val="10002"/>
                  </a:ext>
                </a:extLst>
              </a:tr>
            </a:tbl>
          </a:graphicData>
        </a:graphic>
      </p:graphicFrame>
      <p:sp>
        <p:nvSpPr>
          <p:cNvPr id="10" name="Slide Number Placeholder 9"/>
          <p:cNvSpPr>
            <a:spLocks noGrp="1"/>
          </p:cNvSpPr>
          <p:nvPr>
            <p:ph type="sldNum" sz="quarter" idx="12"/>
          </p:nvPr>
        </p:nvSpPr>
        <p:spPr/>
        <p:txBody>
          <a:bodyPr/>
          <a:lstStyle/>
          <a:p>
            <a:fld id="{202C3507-186B-4F1F-9A48-9A6671ACAC3F}" type="slidenum">
              <a:rPr lang="en-US" smtClean="0"/>
              <a:t>35</a:t>
            </a:fld>
            <a:endParaRPr lang="en-US"/>
          </a:p>
        </p:txBody>
      </p:sp>
    </p:spTree>
    <p:extLst>
      <p:ext uri="{BB962C8B-B14F-4D97-AF65-F5344CB8AC3E}">
        <p14:creationId xmlns:p14="http://schemas.microsoft.com/office/powerpoint/2010/main" val="1535646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Open Collector Output (NAND)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3" name="Content Placeholder 2"/>
          <p:cNvSpPr>
            <a:spLocks noGrp="1"/>
          </p:cNvSpPr>
          <p:nvPr>
            <p:ph idx="1"/>
          </p:nvPr>
        </p:nvSpPr>
        <p:spPr/>
        <p:txBody>
          <a:bodyPr>
            <a:normAutofit/>
          </a:bodyPr>
          <a:lstStyle/>
          <a:p>
            <a:pPr marL="0" indent="0">
              <a:buNone/>
            </a:pPr>
            <a:r>
              <a:rPr lang="en-US" sz="1800" dirty="0">
                <a:solidFill>
                  <a:srgbClr val="00B0F0"/>
                </a:solidFill>
              </a:rPr>
              <a:t>    Open-collector gates are used in three major applications:</a:t>
            </a:r>
          </a:p>
          <a:p>
            <a:pPr marL="342900" indent="-342900">
              <a:buFont typeface="+mj-lt"/>
              <a:buAutoNum type="arabicPeriod"/>
            </a:pPr>
            <a:r>
              <a:rPr lang="en-US" sz="1800" dirty="0"/>
              <a:t>Driving a lamp or relay</a:t>
            </a:r>
          </a:p>
          <a:p>
            <a:pPr marL="342900" indent="-342900">
              <a:buFont typeface="+mj-lt"/>
              <a:buAutoNum type="arabicPeriod"/>
            </a:pPr>
            <a:r>
              <a:rPr lang="en-US" sz="1800" dirty="0"/>
              <a:t>Performing wired logic </a:t>
            </a:r>
          </a:p>
          <a:p>
            <a:pPr marL="342900" indent="-342900">
              <a:buFont typeface="+mj-lt"/>
              <a:buAutoNum type="arabicPeriod"/>
            </a:pPr>
            <a:r>
              <a:rPr lang="en-US" sz="1800" dirty="0"/>
              <a:t>Construction of a common-bus system.</a:t>
            </a:r>
          </a:p>
          <a:p>
            <a:pPr marL="0" indent="0">
              <a:buNone/>
            </a:pPr>
            <a:r>
              <a:rPr lang="en-US" sz="1800" dirty="0">
                <a:solidFill>
                  <a:srgbClr val="00B0F0"/>
                </a:solidFill>
              </a:rPr>
              <a:t>    External resistor advantage: </a:t>
            </a:r>
          </a:p>
          <a:p>
            <a:r>
              <a:rPr lang="en-US" sz="1800" dirty="0"/>
              <a:t>Without an external resistor, the output of the gate will be an open circuit when Q3 is off. An open circuit to an input of a TTL gate behaves as if it has a high-level input (but a small amount of noise can change this to a low level).</a:t>
            </a:r>
          </a:p>
          <a:p>
            <a:r>
              <a:rPr lang="en-US" sz="1800" dirty="0"/>
              <a:t>So, External resistor is recommended because of the low noise immunity encountered.</a:t>
            </a:r>
            <a:endParaRPr lang="en-US" sz="1800" dirty="0">
              <a:solidFill>
                <a:srgbClr val="00B0F0"/>
              </a:solidFill>
            </a:endParaRPr>
          </a:p>
          <a:p>
            <a:pPr marL="0" indent="0">
              <a:buNone/>
            </a:pPr>
            <a:endParaRPr lang="en-US" sz="1800" dirty="0"/>
          </a:p>
        </p:txBody>
      </p:sp>
      <p:sp>
        <p:nvSpPr>
          <p:cNvPr id="5" name="Slide Number Placeholder 4"/>
          <p:cNvSpPr>
            <a:spLocks noGrp="1"/>
          </p:cNvSpPr>
          <p:nvPr>
            <p:ph type="sldNum" sz="quarter" idx="12"/>
          </p:nvPr>
        </p:nvSpPr>
        <p:spPr/>
        <p:txBody>
          <a:bodyPr/>
          <a:lstStyle/>
          <a:p>
            <a:fld id="{202C3507-186B-4F1F-9A48-9A6671ACAC3F}" type="slidenum">
              <a:rPr lang="en-US" smtClean="0"/>
              <a:t>36</a:t>
            </a:fld>
            <a:endParaRPr lang="en-US"/>
          </a:p>
        </p:txBody>
      </p:sp>
    </p:spTree>
    <p:extLst>
      <p:ext uri="{BB962C8B-B14F-4D97-AF65-F5344CB8AC3E}">
        <p14:creationId xmlns:p14="http://schemas.microsoft.com/office/powerpoint/2010/main" val="325080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Totem pole Output (NAND)</a:t>
            </a:r>
            <a:endParaRPr lang="en-US" dirty="0"/>
          </a:p>
        </p:txBody>
      </p:sp>
      <p:sp>
        <p:nvSpPr>
          <p:cNvPr id="3" name="Content Placeholder 2"/>
          <p:cNvSpPr>
            <a:spLocks noGrp="1"/>
          </p:cNvSpPr>
          <p:nvPr>
            <p:ph idx="1"/>
          </p:nvPr>
        </p:nvSpPr>
        <p:spPr/>
        <p:txBody>
          <a:bodyPr>
            <a:normAutofit/>
          </a:bodyPr>
          <a:lstStyle/>
          <a:p>
            <a:r>
              <a:rPr lang="en-US" sz="1800" dirty="0"/>
              <a:t>The output impedance of a gate is normally a resistive plus a capacitive load.</a:t>
            </a:r>
          </a:p>
          <a:p>
            <a:r>
              <a:rPr lang="en-US" sz="1800" dirty="0"/>
              <a:t>The capacitive load consists of the capacitance of the output transistor, the capacitance of the fan-out gates, and any stray wiring capacitance.</a:t>
            </a:r>
          </a:p>
          <a:p>
            <a:r>
              <a:rPr lang="en-US" sz="1800" dirty="0"/>
              <a:t>When the output changes from the low to the high state, the output transistor of the gate goes from saturation to cutoff and the total load capacitance, C, charges exponentially from the low to the high voltage level with a time constant equal to </a:t>
            </a:r>
            <a:r>
              <a:rPr lang="en-US" sz="1800" i="1" dirty="0"/>
              <a:t>RC.</a:t>
            </a:r>
          </a:p>
          <a:p>
            <a:r>
              <a:rPr lang="en-US" sz="1800" dirty="0"/>
              <a:t>For the open-collector gate, </a:t>
            </a:r>
            <a:r>
              <a:rPr lang="en-US" sz="1800" i="1" dirty="0"/>
              <a:t>R </a:t>
            </a:r>
            <a:r>
              <a:rPr lang="en-US" sz="1800" dirty="0"/>
              <a:t>is the external resistor marked </a:t>
            </a:r>
            <a:r>
              <a:rPr lang="en-US" sz="1800" i="1" dirty="0"/>
              <a:t>R</a:t>
            </a:r>
            <a:r>
              <a:rPr lang="en-US" sz="1800" i="1" baseline="-25000" dirty="0"/>
              <a:t>L.</a:t>
            </a:r>
          </a:p>
          <a:p>
            <a:pPr marL="0" indent="0">
              <a:buNone/>
            </a:pPr>
            <a:r>
              <a:rPr lang="en-US" sz="1800" dirty="0"/>
              <a:t>    typical operating value C = 15 pF and </a:t>
            </a:r>
            <a:r>
              <a:rPr lang="en-US" sz="1800" i="1" dirty="0"/>
              <a:t>R</a:t>
            </a:r>
            <a:r>
              <a:rPr lang="en-US" sz="1800" i="1" baseline="-25000" dirty="0"/>
              <a:t>L</a:t>
            </a:r>
            <a:r>
              <a:rPr lang="en-US" sz="1800" i="1" dirty="0"/>
              <a:t> </a:t>
            </a:r>
            <a:r>
              <a:rPr lang="en-US" sz="1800" dirty="0"/>
              <a:t>= 4 k</a:t>
            </a:r>
            <a:r>
              <a:rPr lang="el-GR" sz="1800" dirty="0"/>
              <a:t>Ω</a:t>
            </a:r>
            <a:r>
              <a:rPr lang="en-US" sz="1800" dirty="0"/>
              <a:t>.  </a:t>
            </a:r>
            <a:r>
              <a:rPr lang="en-US" sz="1800" dirty="0">
                <a:solidFill>
                  <a:srgbClr val="00B0F0"/>
                </a:solidFill>
              </a:rPr>
              <a:t>Propagation delay, </a:t>
            </a:r>
            <a:r>
              <a:rPr lang="en-US" sz="1800" dirty="0" err="1">
                <a:solidFill>
                  <a:srgbClr val="00B0F0"/>
                </a:solidFill>
              </a:rPr>
              <a:t>t</a:t>
            </a:r>
            <a:r>
              <a:rPr lang="en-US" sz="1800" baseline="-25000" dirty="0" err="1">
                <a:solidFill>
                  <a:srgbClr val="00B0F0"/>
                </a:solidFill>
              </a:rPr>
              <a:t>P</a:t>
            </a:r>
            <a:r>
              <a:rPr lang="en-US" sz="1800" dirty="0">
                <a:solidFill>
                  <a:srgbClr val="00B0F0"/>
                </a:solidFill>
              </a:rPr>
              <a:t> = 35ns. </a:t>
            </a:r>
          </a:p>
          <a:p>
            <a:r>
              <a:rPr lang="en-US" sz="1800" dirty="0"/>
              <a:t>With an </a:t>
            </a:r>
            <a:r>
              <a:rPr lang="en-US" sz="1800" i="1" dirty="0"/>
              <a:t>active pull-up </a:t>
            </a:r>
            <a:r>
              <a:rPr lang="en-US" sz="1800" dirty="0"/>
              <a:t>circuit replacing the passive pull-up resistor </a:t>
            </a:r>
            <a:r>
              <a:rPr lang="en-US" sz="1800" i="1" dirty="0"/>
              <a:t>R</a:t>
            </a:r>
            <a:r>
              <a:rPr lang="en-US" sz="1800" i="1" baseline="-25000" dirty="0"/>
              <a:t>L</a:t>
            </a:r>
            <a:r>
              <a:rPr lang="en-US" sz="1800" i="1" dirty="0"/>
              <a:t> , </a:t>
            </a:r>
            <a:r>
              <a:rPr lang="en-US" sz="1800" dirty="0"/>
              <a:t>the propagation delay is reduced</a:t>
            </a:r>
          </a:p>
          <a:p>
            <a:pPr marL="0" indent="0">
              <a:buNone/>
            </a:pPr>
            <a:r>
              <a:rPr lang="en-US" sz="1800" dirty="0"/>
              <a:t>     to </a:t>
            </a:r>
            <a:r>
              <a:rPr lang="en-US" sz="1800" dirty="0">
                <a:solidFill>
                  <a:srgbClr val="00B0F0"/>
                </a:solidFill>
              </a:rPr>
              <a:t>10 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5" name="Slide Number Placeholder 4"/>
          <p:cNvSpPr>
            <a:spLocks noGrp="1"/>
          </p:cNvSpPr>
          <p:nvPr>
            <p:ph type="sldNum" sz="quarter" idx="12"/>
          </p:nvPr>
        </p:nvSpPr>
        <p:spPr/>
        <p:txBody>
          <a:bodyPr/>
          <a:lstStyle/>
          <a:p>
            <a:fld id="{202C3507-186B-4F1F-9A48-9A6671ACAC3F}" type="slidenum">
              <a:rPr lang="en-US" smtClean="0"/>
              <a:t>37</a:t>
            </a:fld>
            <a:endParaRPr lang="en-US"/>
          </a:p>
        </p:txBody>
      </p:sp>
    </p:spTree>
    <p:extLst>
      <p:ext uri="{BB962C8B-B14F-4D97-AF65-F5344CB8AC3E}">
        <p14:creationId xmlns:p14="http://schemas.microsoft.com/office/powerpoint/2010/main" val="2288269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3442"/>
            <a:ext cx="10515600" cy="1325563"/>
          </a:xfrm>
        </p:spPr>
        <p:txBody>
          <a:bodyPr/>
          <a:lstStyle/>
          <a:p>
            <a:pPr algn="ctr"/>
            <a:r>
              <a:rPr lang="en-US" b="1" dirty="0">
                <a:solidFill>
                  <a:schemeClr val="accent2">
                    <a:lumMod val="75000"/>
                  </a:schemeClr>
                </a:solidFill>
              </a:rPr>
              <a:t>Totem pole Output (NAND)</a:t>
            </a:r>
            <a:endParaRPr lang="en-US" dirty="0"/>
          </a:p>
        </p:txBody>
      </p:sp>
      <p:sp>
        <p:nvSpPr>
          <p:cNvPr id="3" name="Text Placeholder 2"/>
          <p:cNvSpPr>
            <a:spLocks noGrp="1"/>
          </p:cNvSpPr>
          <p:nvPr>
            <p:ph type="body" idx="1"/>
          </p:nvPr>
        </p:nvSpPr>
        <p:spPr>
          <a:xfrm>
            <a:off x="839788" y="1297049"/>
            <a:ext cx="5157787" cy="823912"/>
          </a:xfrm>
        </p:spPr>
        <p:txBody>
          <a:bodyPr/>
          <a:lstStyle/>
          <a:p>
            <a:r>
              <a:rPr lang="en-US" dirty="0"/>
              <a:t>Condition</a:t>
            </a:r>
          </a:p>
        </p:txBody>
      </p:sp>
      <p:sp>
        <p:nvSpPr>
          <p:cNvPr id="4" name="Content Placeholder 3"/>
          <p:cNvSpPr>
            <a:spLocks noGrp="1"/>
          </p:cNvSpPr>
          <p:nvPr>
            <p:ph sz="half" idx="2"/>
          </p:nvPr>
        </p:nvSpPr>
        <p:spPr>
          <a:xfrm>
            <a:off x="839788" y="2210692"/>
            <a:ext cx="5955331" cy="3684588"/>
          </a:xfrm>
        </p:spPr>
        <p:txBody>
          <a:bodyPr>
            <a:normAutofit/>
          </a:bodyPr>
          <a:lstStyle/>
          <a:p>
            <a:r>
              <a:rPr lang="en-US" sz="1400" dirty="0"/>
              <a:t>The reason for placing the diode in the circuit is to provide a diode drop in the output path and thus ensure that </a:t>
            </a:r>
            <a:r>
              <a:rPr lang="en-US" sz="1400" i="1" dirty="0"/>
              <a:t>Q</a:t>
            </a:r>
            <a:r>
              <a:rPr lang="en-US" sz="1400" dirty="0"/>
              <a:t>4 is cut off when </a:t>
            </a:r>
            <a:r>
              <a:rPr lang="en-US" sz="1400" i="1" dirty="0"/>
              <a:t>Q</a:t>
            </a:r>
            <a:r>
              <a:rPr lang="en-US" sz="1400" dirty="0"/>
              <a:t>3 is saturated.</a:t>
            </a:r>
          </a:p>
          <a:p>
            <a:r>
              <a:rPr lang="en-US" sz="1400" dirty="0"/>
              <a:t>For Q3 to start conducting, the path from Q1 to Q3 must overcome.</a:t>
            </a:r>
          </a:p>
          <a:p>
            <a:pPr marL="0" indent="0">
              <a:buNone/>
            </a:pPr>
            <a:r>
              <a:rPr lang="en-US" sz="1400" dirty="0"/>
              <a:t>     = One diode drop in B-C junction of Q1 + two V</a:t>
            </a:r>
            <a:r>
              <a:rPr lang="en-US" sz="1400" baseline="-25000" dirty="0"/>
              <a:t>BE</a:t>
            </a:r>
            <a:r>
              <a:rPr lang="en-US" sz="1400" dirty="0"/>
              <a:t> </a:t>
            </a:r>
          </a:p>
          <a:p>
            <a:pPr marL="0" indent="0">
              <a:buNone/>
            </a:pPr>
            <a:r>
              <a:rPr lang="en-US" sz="1400" dirty="0"/>
              <a:t>        drop in Q2  &amp; Q3 = 3 × 0.7 = 2.1 V</a:t>
            </a:r>
          </a:p>
          <a:p>
            <a:r>
              <a:rPr lang="en-US" sz="1400" dirty="0"/>
              <a:t>To conduct Q4, base voltage must have = 0.7 (V</a:t>
            </a:r>
            <a:r>
              <a:rPr lang="en-US" sz="1400" baseline="-25000" dirty="0"/>
              <a:t>BE</a:t>
            </a:r>
            <a:r>
              <a:rPr lang="en-US" sz="1400" dirty="0"/>
              <a:t> of Q4)+ 0.7 (D1) = 1.4 V.</a:t>
            </a:r>
          </a:p>
          <a:p>
            <a:pPr marL="0" indent="0">
              <a:buNone/>
            </a:pPr>
            <a:endParaRPr lang="en-US" sz="1800" dirty="0"/>
          </a:p>
        </p:txBody>
      </p:sp>
      <p:sp>
        <p:nvSpPr>
          <p:cNvPr id="5" name="Text Placeholder 4"/>
          <p:cNvSpPr>
            <a:spLocks noGrp="1"/>
          </p:cNvSpPr>
          <p:nvPr>
            <p:ph type="body" sz="quarter" idx="3"/>
          </p:nvPr>
        </p:nvSpPr>
        <p:spPr>
          <a:xfrm>
            <a:off x="7240424" y="1386780"/>
            <a:ext cx="5183188" cy="823912"/>
          </a:xfrm>
        </p:spPr>
        <p:txBody>
          <a:bodyPr/>
          <a:lstStyle/>
          <a:p>
            <a:r>
              <a:rPr lang="en-US" dirty="0"/>
              <a:t>Circuit</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895697" y="2505075"/>
            <a:ext cx="4359113" cy="3288974"/>
          </a:xfrm>
        </p:spPr>
      </p:pic>
      <p:sp>
        <p:nvSpPr>
          <p:cNvPr id="8" name="TextBox 7"/>
          <p:cNvSpPr txBox="1"/>
          <p:nvPr/>
        </p:nvSpPr>
        <p:spPr>
          <a:xfrm>
            <a:off x="7306654" y="5973510"/>
            <a:ext cx="3819970" cy="461665"/>
          </a:xfrm>
          <a:prstGeom prst="rect">
            <a:avLst/>
          </a:prstGeom>
          <a:noFill/>
        </p:spPr>
        <p:txBody>
          <a:bodyPr wrap="square" rtlCol="0">
            <a:spAutoFit/>
          </a:bodyPr>
          <a:lstStyle/>
          <a:p>
            <a:r>
              <a:rPr lang="en-US" sz="1200" dirty="0">
                <a:solidFill>
                  <a:srgbClr val="00B0F0"/>
                </a:solidFill>
              </a:rPr>
              <a:t>**This configuration is called a </a:t>
            </a:r>
            <a:r>
              <a:rPr lang="en-US" sz="1200" i="1" dirty="0">
                <a:solidFill>
                  <a:srgbClr val="00B0F0"/>
                </a:solidFill>
              </a:rPr>
              <a:t>totem-pole </a:t>
            </a:r>
            <a:r>
              <a:rPr lang="en-US" sz="1200" dirty="0">
                <a:solidFill>
                  <a:srgbClr val="00B0F0"/>
                </a:solidFill>
              </a:rPr>
              <a:t>output because transistor </a:t>
            </a:r>
            <a:r>
              <a:rPr lang="en-US" sz="1200" i="1" dirty="0">
                <a:solidFill>
                  <a:srgbClr val="00B0F0"/>
                </a:solidFill>
              </a:rPr>
              <a:t>Q4 </a:t>
            </a:r>
            <a:r>
              <a:rPr lang="en-US" sz="1200" dirty="0">
                <a:solidFill>
                  <a:srgbClr val="00B0F0"/>
                </a:solidFill>
              </a:rPr>
              <a:t>"sits" upon </a:t>
            </a:r>
            <a:r>
              <a:rPr lang="en-US" sz="1200" i="1" dirty="0">
                <a:solidFill>
                  <a:srgbClr val="00B0F0"/>
                </a:solidFill>
              </a:rPr>
              <a:t>Q3.</a:t>
            </a:r>
            <a:endParaRPr lang="en-US" sz="1200" dirty="0">
              <a:solidFill>
                <a:srgbClr val="00B0F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graphicFrame>
        <p:nvGraphicFramePr>
          <p:cNvPr id="11" name="Table 10"/>
          <p:cNvGraphicFramePr>
            <a:graphicFrameLocks noGrp="1"/>
          </p:cNvGraphicFramePr>
          <p:nvPr/>
        </p:nvGraphicFramePr>
        <p:xfrm>
          <a:off x="914400" y="4039598"/>
          <a:ext cx="6229884" cy="1920240"/>
        </p:xfrm>
        <a:graphic>
          <a:graphicData uri="http://schemas.openxmlformats.org/drawingml/2006/table">
            <a:tbl>
              <a:tblPr firstRow="1" bandRow="1">
                <a:tableStyleId>{5C22544A-7EE6-4342-B048-85BDC9FD1C3A}</a:tableStyleId>
              </a:tblPr>
              <a:tblGrid>
                <a:gridCol w="1085859">
                  <a:extLst>
                    <a:ext uri="{9D8B030D-6E8A-4147-A177-3AD203B41FA5}">
                      <a16:colId xmlns:a16="http://schemas.microsoft.com/office/drawing/2014/main" val="20000"/>
                    </a:ext>
                  </a:extLst>
                </a:gridCol>
                <a:gridCol w="2477737">
                  <a:extLst>
                    <a:ext uri="{9D8B030D-6E8A-4147-A177-3AD203B41FA5}">
                      <a16:colId xmlns:a16="http://schemas.microsoft.com/office/drawing/2014/main" val="20001"/>
                    </a:ext>
                  </a:extLst>
                </a:gridCol>
                <a:gridCol w="2666288">
                  <a:extLst>
                    <a:ext uri="{9D8B030D-6E8A-4147-A177-3AD203B41FA5}">
                      <a16:colId xmlns:a16="http://schemas.microsoft.com/office/drawing/2014/main" val="20002"/>
                    </a:ext>
                  </a:extLst>
                </a:gridCol>
              </a:tblGrid>
              <a:tr h="370840">
                <a:tc>
                  <a:txBody>
                    <a:bodyPr/>
                    <a:lstStyle/>
                    <a:p>
                      <a:r>
                        <a:rPr lang="en-US" sz="1200" dirty="0"/>
                        <a:t>Input</a:t>
                      </a:r>
                    </a:p>
                  </a:txBody>
                  <a:tcPr/>
                </a:tc>
                <a:tc>
                  <a:txBody>
                    <a:bodyPr/>
                    <a:lstStyle/>
                    <a:p>
                      <a:r>
                        <a:rPr lang="en-US" sz="1200" dirty="0"/>
                        <a:t>Transistor &amp; Diode</a:t>
                      </a:r>
                    </a:p>
                    <a:p>
                      <a:r>
                        <a:rPr lang="en-US" sz="1200" dirty="0"/>
                        <a:t>Status</a:t>
                      </a:r>
                    </a:p>
                  </a:txBody>
                  <a:tcPr/>
                </a:tc>
                <a:tc>
                  <a:txBody>
                    <a:bodyPr/>
                    <a:lstStyle/>
                    <a:p>
                      <a:r>
                        <a:rPr lang="en-US" sz="1200" dirty="0"/>
                        <a:t>Output</a:t>
                      </a:r>
                    </a:p>
                  </a:txBody>
                  <a:tcPr/>
                </a:tc>
                <a:extLst>
                  <a:ext uri="{0D108BD9-81ED-4DB2-BD59-A6C34878D82A}">
                    <a16:rowId xmlns:a16="http://schemas.microsoft.com/office/drawing/2014/main" val="10000"/>
                  </a:ext>
                </a:extLst>
              </a:tr>
              <a:tr h="370840">
                <a:tc>
                  <a:txBody>
                    <a:bodyPr/>
                    <a:lstStyle/>
                    <a:p>
                      <a:r>
                        <a:rPr lang="en-US" sz="1200" dirty="0"/>
                        <a:t>Any</a:t>
                      </a:r>
                      <a:r>
                        <a:rPr lang="en-US" sz="1200" baseline="0" dirty="0"/>
                        <a:t> Input = Low(0.2V)</a:t>
                      </a:r>
                      <a:endParaRPr lang="en-US" sz="1200" dirty="0"/>
                    </a:p>
                  </a:txBody>
                  <a:tcPr/>
                </a:tc>
                <a:tc>
                  <a:txBody>
                    <a:bodyPr/>
                    <a:lstStyle/>
                    <a:p>
                      <a:r>
                        <a:rPr lang="en-US" sz="1200" dirty="0"/>
                        <a:t>Corresponding BE junction of Q1 is forward biased. Voltage at base of Q1 = 0.2V</a:t>
                      </a:r>
                      <a:r>
                        <a:rPr lang="en-US" sz="1200" baseline="0" dirty="0"/>
                        <a:t> (I/P) + 0.7 V (V</a:t>
                      </a:r>
                      <a:r>
                        <a:rPr lang="en-US" sz="1200" baseline="-25000" dirty="0"/>
                        <a:t>BE</a:t>
                      </a:r>
                      <a:r>
                        <a:rPr lang="en-US" sz="1200" baseline="0" dirty="0"/>
                        <a:t>)= 0.9V</a:t>
                      </a:r>
                    </a:p>
                    <a:p>
                      <a:r>
                        <a:rPr lang="en-US" sz="1200" dirty="0"/>
                        <a:t>Voltage at base of Q2 =  5V</a:t>
                      </a:r>
                    </a:p>
                  </a:txBody>
                  <a:tcPr/>
                </a:tc>
                <a:tc>
                  <a:txBody>
                    <a:bodyPr/>
                    <a:lstStyle/>
                    <a:p>
                      <a:pPr marL="171450" indent="-171450">
                        <a:buFont typeface="Arial" panose="020B0604020202020204" pitchFamily="34" charset="0"/>
                        <a:buChar char="•"/>
                      </a:pPr>
                      <a:r>
                        <a:rPr lang="en-US" sz="1200" dirty="0"/>
                        <a:t>Q2&amp;</a:t>
                      </a:r>
                      <a:r>
                        <a:rPr lang="en-US" sz="1200" baseline="0" dirty="0"/>
                        <a:t> Q3 Cutoff. </a:t>
                      </a:r>
                    </a:p>
                    <a:p>
                      <a:pPr marL="171450" indent="-171450">
                        <a:buFont typeface="Arial" panose="020B0604020202020204" pitchFamily="34" charset="0"/>
                        <a:buChar char="•"/>
                      </a:pPr>
                      <a:r>
                        <a:rPr lang="en-US" sz="1200" baseline="0" dirty="0"/>
                        <a:t>Q4 Conducts. D1 Forward biased.</a:t>
                      </a:r>
                    </a:p>
                    <a:p>
                      <a:pPr marL="171450" indent="-171450">
                        <a:buFont typeface="Arial" panose="020B0604020202020204" pitchFamily="34" charset="0"/>
                        <a:buChar char="•"/>
                      </a:pPr>
                      <a:r>
                        <a:rPr lang="en-US" sz="1200" baseline="0" dirty="0"/>
                        <a:t>Y =  (High)</a:t>
                      </a:r>
                      <a:endParaRPr lang="en-US" sz="1200" dirty="0"/>
                    </a:p>
                  </a:txBody>
                  <a:tcPr/>
                </a:tc>
                <a:extLst>
                  <a:ext uri="{0D108BD9-81ED-4DB2-BD59-A6C34878D82A}">
                    <a16:rowId xmlns:a16="http://schemas.microsoft.com/office/drawing/2014/main" val="10001"/>
                  </a:ext>
                </a:extLst>
              </a:tr>
              <a:tr h="370840">
                <a:tc>
                  <a:txBody>
                    <a:bodyPr/>
                    <a:lstStyle/>
                    <a:p>
                      <a:r>
                        <a:rPr lang="en-US" sz="1200" dirty="0"/>
                        <a:t>All input = </a:t>
                      </a:r>
                    </a:p>
                    <a:p>
                      <a:r>
                        <a:rPr lang="en-US" sz="1200" dirty="0"/>
                        <a:t>High (5 V)</a:t>
                      </a:r>
                    </a:p>
                  </a:txBody>
                  <a:tcPr/>
                </a:tc>
                <a:tc>
                  <a:txBody>
                    <a:bodyPr/>
                    <a:lstStyle/>
                    <a:p>
                      <a:r>
                        <a:rPr lang="en-US" sz="1200" dirty="0"/>
                        <a:t>All BE junction of Q1 is reversed biased. Q2 &amp; Q3 saturation region.</a:t>
                      </a:r>
                    </a:p>
                    <a:p>
                      <a:r>
                        <a:rPr lang="en-US" sz="1200" dirty="0"/>
                        <a:t>Q4 Cutoff region.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a:t>
                      </a:r>
                      <a:r>
                        <a:rPr lang="en-US" sz="1200" baseline="-25000" dirty="0"/>
                        <a:t>BE</a:t>
                      </a:r>
                      <a:r>
                        <a:rPr lang="en-US" sz="1200" dirty="0"/>
                        <a:t> (Q1)=2.1 V. So,Q2&amp;</a:t>
                      </a:r>
                      <a:r>
                        <a:rPr lang="en-US" sz="1200" baseline="0" dirty="0"/>
                        <a:t> Q3 Saturates.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a:t>
                      </a:r>
                      <a:r>
                        <a:rPr lang="en-US" sz="1200" baseline="-25000" dirty="0"/>
                        <a:t>B</a:t>
                      </a:r>
                      <a:r>
                        <a:rPr lang="en-US" sz="1200" dirty="0"/>
                        <a:t> (Q4)</a:t>
                      </a:r>
                      <a:r>
                        <a:rPr lang="en-US" sz="1200" baseline="0" dirty="0"/>
                        <a:t> = 0.9V . So, Q4 cutoff.</a:t>
                      </a: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 = V</a:t>
                      </a:r>
                      <a:r>
                        <a:rPr lang="en-US" sz="1200" baseline="-25000" dirty="0"/>
                        <a:t>CE</a:t>
                      </a:r>
                      <a:r>
                        <a:rPr lang="en-US" sz="1200" dirty="0"/>
                        <a:t>(Q3)</a:t>
                      </a:r>
                      <a:r>
                        <a:rPr lang="en-US" sz="1200" baseline="0" dirty="0"/>
                        <a:t> = 0.2V (Low)</a:t>
                      </a:r>
                      <a:endParaRPr lang="en-US" sz="1200" dirty="0"/>
                    </a:p>
                  </a:txBody>
                  <a:tcPr/>
                </a:tc>
                <a:extLst>
                  <a:ext uri="{0D108BD9-81ED-4DB2-BD59-A6C34878D82A}">
                    <a16:rowId xmlns:a16="http://schemas.microsoft.com/office/drawing/2014/main" val="10002"/>
                  </a:ext>
                </a:extLst>
              </a:tr>
            </a:tbl>
          </a:graphicData>
        </a:graphic>
      </p:graphicFrame>
      <p:sp>
        <p:nvSpPr>
          <p:cNvPr id="12" name="Slide Number Placeholder 11"/>
          <p:cNvSpPr>
            <a:spLocks noGrp="1"/>
          </p:cNvSpPr>
          <p:nvPr>
            <p:ph type="sldNum" sz="quarter" idx="12"/>
          </p:nvPr>
        </p:nvSpPr>
        <p:spPr/>
        <p:txBody>
          <a:bodyPr/>
          <a:lstStyle/>
          <a:p>
            <a:fld id="{202C3507-186B-4F1F-9A48-9A6671ACAC3F}" type="slidenum">
              <a:rPr lang="en-US" smtClean="0"/>
              <a:t>38</a:t>
            </a:fld>
            <a:endParaRPr lang="en-US"/>
          </a:p>
        </p:txBody>
      </p:sp>
    </p:spTree>
    <p:extLst>
      <p:ext uri="{BB962C8B-B14F-4D97-AF65-F5344CB8AC3E}">
        <p14:creationId xmlns:p14="http://schemas.microsoft.com/office/powerpoint/2010/main" val="1701323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Totem pole Output (NAND)</a:t>
            </a:r>
            <a:endParaRPr lang="en-US" dirty="0"/>
          </a:p>
        </p:txBody>
      </p:sp>
      <p:sp>
        <p:nvSpPr>
          <p:cNvPr id="3" name="Content Placeholder 2"/>
          <p:cNvSpPr>
            <a:spLocks noGrp="1"/>
          </p:cNvSpPr>
          <p:nvPr>
            <p:ph idx="1"/>
          </p:nvPr>
        </p:nvSpPr>
        <p:spPr/>
        <p:txBody>
          <a:bodyPr/>
          <a:lstStyle/>
          <a:p>
            <a:pPr marL="0" indent="0">
              <a:buNone/>
            </a:pPr>
            <a:r>
              <a:rPr lang="en-US" sz="1800" dirty="0">
                <a:solidFill>
                  <a:srgbClr val="00B0F0"/>
                </a:solidFill>
              </a:rPr>
              <a:t>Advantage of totem pole output:</a:t>
            </a:r>
          </a:p>
          <a:p>
            <a:r>
              <a:rPr lang="en-US" sz="1800" dirty="0"/>
              <a:t>When the output changes to the high state because one of the inputs drops to the low state, transistors </a:t>
            </a:r>
            <a:r>
              <a:rPr lang="en-US" sz="1800" i="1" dirty="0"/>
              <a:t>Q2 </a:t>
            </a:r>
            <a:r>
              <a:rPr lang="en-US" sz="1800" dirty="0"/>
              <a:t>and </a:t>
            </a:r>
            <a:r>
              <a:rPr lang="en-US" sz="1800" i="1" dirty="0"/>
              <a:t>Q3 </a:t>
            </a:r>
            <a:r>
              <a:rPr lang="en-US" sz="1800" dirty="0"/>
              <a:t>go into cutoff. However, the output remains momentarily low because the voltages across the load capacitance cannot change instantaneously.</a:t>
            </a:r>
          </a:p>
          <a:p>
            <a:r>
              <a:rPr lang="en-US" sz="1800" dirty="0"/>
              <a:t>The current needed to charge the load capacitance causes </a:t>
            </a:r>
            <a:r>
              <a:rPr lang="en-US" sz="1800" i="1" dirty="0"/>
              <a:t>Q4 </a:t>
            </a:r>
            <a:r>
              <a:rPr lang="en-US" sz="1800" dirty="0"/>
              <a:t>to momentarily saturate, and the output voltage rises with a time constant </a:t>
            </a:r>
            <a:r>
              <a:rPr lang="en-US" sz="1800" i="1" dirty="0"/>
              <a:t>RC.</a:t>
            </a:r>
          </a:p>
          <a:p>
            <a:r>
              <a:rPr lang="en-US" sz="1800" dirty="0"/>
              <a:t>But </a:t>
            </a:r>
            <a:r>
              <a:rPr lang="en-US" sz="1800" i="1" dirty="0"/>
              <a:t>R </a:t>
            </a:r>
            <a:r>
              <a:rPr lang="en-US" sz="1800" dirty="0"/>
              <a:t>in this case is equal to 130</a:t>
            </a:r>
            <a:r>
              <a:rPr lang="el-GR" sz="1800" dirty="0"/>
              <a:t>Ω</a:t>
            </a:r>
            <a:r>
              <a:rPr lang="en-US" sz="1800" dirty="0"/>
              <a:t>, plus the saturation resistance of </a:t>
            </a:r>
            <a:r>
              <a:rPr lang="en-US" sz="1800" i="1" dirty="0"/>
              <a:t>Q4, </a:t>
            </a:r>
            <a:r>
              <a:rPr lang="en-US" sz="1800" dirty="0"/>
              <a:t>plus the resistance of the diode, for a total of approximately </a:t>
            </a:r>
            <a:r>
              <a:rPr lang="en-US" sz="1800" dirty="0">
                <a:solidFill>
                  <a:srgbClr val="00B0F0"/>
                </a:solidFill>
              </a:rPr>
              <a:t>150</a:t>
            </a:r>
            <a:r>
              <a:rPr lang="el-GR" sz="1800" dirty="0">
                <a:solidFill>
                  <a:srgbClr val="00B0F0"/>
                </a:solidFill>
              </a:rPr>
              <a:t>Ω</a:t>
            </a:r>
            <a:r>
              <a:rPr lang="en-US" sz="1800" dirty="0">
                <a:solidFill>
                  <a:srgbClr val="00B0F0"/>
                </a:solidFill>
              </a:rPr>
              <a:t>.</a:t>
            </a:r>
          </a:p>
          <a:p>
            <a:r>
              <a:rPr lang="en-US" sz="1800" dirty="0"/>
              <a:t>This value of </a:t>
            </a:r>
            <a:r>
              <a:rPr lang="en-US" sz="1800" i="1" dirty="0"/>
              <a:t>R </a:t>
            </a:r>
            <a:r>
              <a:rPr lang="en-US" sz="1800" dirty="0"/>
              <a:t>is much smaller than the passive pull-up resistance used in the open-collector circuit.</a:t>
            </a:r>
          </a:p>
          <a:p>
            <a:r>
              <a:rPr lang="en-US" sz="1800" dirty="0"/>
              <a:t>As a consequence, </a:t>
            </a:r>
            <a:r>
              <a:rPr lang="en-US" sz="1800" dirty="0">
                <a:solidFill>
                  <a:srgbClr val="00B0F0"/>
                </a:solidFill>
              </a:rPr>
              <a:t>the transition from the low to high level is much faster.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5" name="Slide Number Placeholder 4"/>
          <p:cNvSpPr>
            <a:spLocks noGrp="1"/>
          </p:cNvSpPr>
          <p:nvPr>
            <p:ph type="sldNum" sz="quarter" idx="12"/>
          </p:nvPr>
        </p:nvSpPr>
        <p:spPr/>
        <p:txBody>
          <a:bodyPr/>
          <a:lstStyle/>
          <a:p>
            <a:fld id="{202C3507-186B-4F1F-9A48-9A6671ACAC3F}" type="slidenum">
              <a:rPr lang="en-US" smtClean="0"/>
              <a:t>39</a:t>
            </a:fld>
            <a:endParaRPr lang="en-US"/>
          </a:p>
        </p:txBody>
      </p:sp>
    </p:spTree>
    <p:extLst>
      <p:ext uri="{BB962C8B-B14F-4D97-AF65-F5344CB8AC3E}">
        <p14:creationId xmlns:p14="http://schemas.microsoft.com/office/powerpoint/2010/main" val="284265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344"/>
            <a:ext cx="10515600" cy="1325563"/>
          </a:xfrm>
        </p:spPr>
        <p:txBody>
          <a:bodyPr/>
          <a:lstStyle/>
          <a:p>
            <a:pPr algn="ctr"/>
            <a:r>
              <a:rPr lang="en-US" dirty="0">
                <a:solidFill>
                  <a:schemeClr val="accent2">
                    <a:lumMod val="75000"/>
                  </a:schemeClr>
                </a:solidFill>
              </a:rPr>
              <a:t>NOT Gate Using RTL Logic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0070" y="1928175"/>
            <a:ext cx="7550063" cy="4351338"/>
          </a:xfrm>
        </p:spPr>
      </p:pic>
      <p:sp>
        <p:nvSpPr>
          <p:cNvPr id="4" name="Slide Number Placeholder 3"/>
          <p:cNvSpPr>
            <a:spLocks noGrp="1"/>
          </p:cNvSpPr>
          <p:nvPr>
            <p:ph type="sldNum" sz="quarter" idx="12"/>
          </p:nvPr>
        </p:nvSpPr>
        <p:spPr/>
        <p:txBody>
          <a:bodyPr/>
          <a:lstStyle/>
          <a:p>
            <a:fld id="{202C3507-186B-4F1F-9A48-9A6671ACAC3F}" type="slidenum">
              <a:rPr lang="en-US" smtClean="0"/>
              <a:t>4</a:t>
            </a:fld>
            <a:endParaRPr lang="en-US"/>
          </a:p>
        </p:txBody>
      </p:sp>
    </p:spTree>
    <p:extLst>
      <p:ext uri="{BB962C8B-B14F-4D97-AF65-F5344CB8AC3E}">
        <p14:creationId xmlns:p14="http://schemas.microsoft.com/office/powerpoint/2010/main" val="676103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accent2">
                    <a:lumMod val="75000"/>
                  </a:schemeClr>
                </a:solidFill>
              </a:rPr>
              <a:t>Schottky</a:t>
            </a:r>
            <a:r>
              <a:rPr lang="en-US" b="1" dirty="0">
                <a:solidFill>
                  <a:schemeClr val="accent2">
                    <a:lumMod val="75000"/>
                  </a:schemeClr>
                </a:solidFill>
              </a:rPr>
              <a:t> TTL Gate</a:t>
            </a:r>
            <a:endParaRPr lang="en-US" dirty="0"/>
          </a:p>
        </p:txBody>
      </p:sp>
      <p:sp>
        <p:nvSpPr>
          <p:cNvPr id="3" name="Content Placeholder 2"/>
          <p:cNvSpPr>
            <a:spLocks noGrp="1"/>
          </p:cNvSpPr>
          <p:nvPr>
            <p:ph idx="1"/>
          </p:nvPr>
        </p:nvSpPr>
        <p:spPr/>
        <p:txBody>
          <a:bodyPr>
            <a:normAutofit/>
          </a:bodyPr>
          <a:lstStyle/>
          <a:p>
            <a:r>
              <a:rPr lang="en-US" sz="1800" dirty="0">
                <a:solidFill>
                  <a:srgbClr val="00B0F0"/>
                </a:solidFill>
              </a:rPr>
              <a:t>The </a:t>
            </a:r>
            <a:r>
              <a:rPr lang="en-US" sz="1800" dirty="0" err="1">
                <a:solidFill>
                  <a:srgbClr val="00B0F0"/>
                </a:solidFill>
              </a:rPr>
              <a:t>Schottky</a:t>
            </a:r>
            <a:r>
              <a:rPr lang="en-US" sz="1800" dirty="0">
                <a:solidFill>
                  <a:srgbClr val="00B0F0"/>
                </a:solidFill>
              </a:rPr>
              <a:t> diode </a:t>
            </a:r>
            <a:r>
              <a:rPr lang="en-US" sz="1800" dirty="0"/>
              <a:t>is formed by the junction of a metal and semiconductor, in contrast to a conventional diode, which is formed by the junction of p-type and </a:t>
            </a:r>
            <a:r>
              <a:rPr lang="en-US" sz="1800" i="1" dirty="0"/>
              <a:t>n-type </a:t>
            </a:r>
            <a:r>
              <a:rPr lang="en-US" sz="1800" dirty="0"/>
              <a:t>semiconductor material.</a:t>
            </a:r>
          </a:p>
          <a:p>
            <a:r>
              <a:rPr lang="en-US" sz="1800" dirty="0"/>
              <a:t>A reduction in storage time results in a reduction of propagation delay. This is because the time needed for a transistor to come out of saturation delays the switching of the transistor from the on condition to the off condition</a:t>
            </a:r>
          </a:p>
          <a:p>
            <a:r>
              <a:rPr lang="en-US" sz="1800" dirty="0"/>
              <a:t>Saturation can be eliminated by placing a </a:t>
            </a:r>
            <a:r>
              <a:rPr lang="en-US" sz="1800" dirty="0" err="1"/>
              <a:t>Schottky</a:t>
            </a:r>
            <a:r>
              <a:rPr lang="en-US" sz="1800" dirty="0"/>
              <a:t> diode between the base and collector of each saturated transistor in the circuit.</a:t>
            </a:r>
          </a:p>
          <a:p>
            <a:r>
              <a:rPr lang="en-US" sz="1800" dirty="0"/>
              <a:t>The voltage across a conducting </a:t>
            </a:r>
            <a:r>
              <a:rPr lang="en-US" sz="1800" dirty="0" err="1"/>
              <a:t>Schottky</a:t>
            </a:r>
            <a:r>
              <a:rPr lang="en-US" sz="1800" dirty="0"/>
              <a:t> diode is </a:t>
            </a:r>
            <a:r>
              <a:rPr lang="en-US" sz="1800" dirty="0">
                <a:solidFill>
                  <a:srgbClr val="00B0F0"/>
                </a:solidFill>
              </a:rPr>
              <a:t>only 0.4 V.</a:t>
            </a:r>
          </a:p>
          <a:p>
            <a:r>
              <a:rPr lang="en-US" sz="1800" dirty="0"/>
              <a:t>The presence of a </a:t>
            </a:r>
            <a:r>
              <a:rPr lang="en-US" sz="1800" dirty="0" err="1"/>
              <a:t>Schottky</a:t>
            </a:r>
            <a:r>
              <a:rPr lang="en-US" sz="1800" dirty="0"/>
              <a:t> diode between the base and collector prevents the transistor from going into saturation. The resulting transistor is called a </a:t>
            </a:r>
            <a:r>
              <a:rPr lang="en-US" sz="1800" i="1" dirty="0" err="1">
                <a:solidFill>
                  <a:srgbClr val="00B0F0"/>
                </a:solidFill>
              </a:rPr>
              <a:t>Schottky</a:t>
            </a:r>
            <a:r>
              <a:rPr lang="en-US" sz="1800" i="1" dirty="0">
                <a:solidFill>
                  <a:srgbClr val="00B0F0"/>
                </a:solidFill>
              </a:rPr>
              <a:t> transistor.</a:t>
            </a:r>
          </a:p>
          <a:p>
            <a:r>
              <a:rPr lang="en-US" sz="1800" dirty="0"/>
              <a:t>The use of </a:t>
            </a:r>
            <a:r>
              <a:rPr lang="en-US" sz="1800" dirty="0" err="1"/>
              <a:t>Schottky</a:t>
            </a:r>
            <a:r>
              <a:rPr lang="en-US" sz="1800" dirty="0"/>
              <a:t> transistors in a TTL decreases the propagation delay without a sacrifice of power dissipation.</a:t>
            </a:r>
            <a:endParaRPr lang="en-US" sz="1800" dirty="0">
              <a:solidFill>
                <a:srgbClr val="00B0F0"/>
              </a:solidFill>
            </a:endParaRP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5" name="Slide Number Placeholder 4"/>
          <p:cNvSpPr>
            <a:spLocks noGrp="1"/>
          </p:cNvSpPr>
          <p:nvPr>
            <p:ph type="sldNum" sz="quarter" idx="12"/>
          </p:nvPr>
        </p:nvSpPr>
        <p:spPr/>
        <p:txBody>
          <a:bodyPr/>
          <a:lstStyle/>
          <a:p>
            <a:fld id="{202C3507-186B-4F1F-9A48-9A6671ACAC3F}" type="slidenum">
              <a:rPr lang="en-US" smtClean="0"/>
              <a:t>40</a:t>
            </a:fld>
            <a:endParaRPr lang="en-US"/>
          </a:p>
        </p:txBody>
      </p:sp>
    </p:spTree>
    <p:extLst>
      <p:ext uri="{BB962C8B-B14F-4D97-AF65-F5344CB8AC3E}">
        <p14:creationId xmlns:p14="http://schemas.microsoft.com/office/powerpoint/2010/main" val="1545544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solidFill>
                  <a:schemeClr val="accent2">
                    <a:lumMod val="75000"/>
                  </a:schemeClr>
                </a:solidFill>
              </a:rPr>
              <a:t>Schottky</a:t>
            </a:r>
            <a:r>
              <a:rPr lang="en-US" b="1" dirty="0">
                <a:solidFill>
                  <a:schemeClr val="accent2">
                    <a:lumMod val="75000"/>
                  </a:schemeClr>
                </a:solidFill>
              </a:rPr>
              <a:t> Diode TTL</a:t>
            </a:r>
          </a:p>
        </p:txBody>
      </p:sp>
      <p:sp>
        <p:nvSpPr>
          <p:cNvPr id="3" name="Text Placeholder 2"/>
          <p:cNvSpPr>
            <a:spLocks noGrp="1"/>
          </p:cNvSpPr>
          <p:nvPr>
            <p:ph type="body" idx="1"/>
          </p:nvPr>
        </p:nvSpPr>
        <p:spPr>
          <a:xfrm>
            <a:off x="839788" y="1282316"/>
            <a:ext cx="5157787" cy="823912"/>
          </a:xfrm>
        </p:spPr>
        <p:txBody>
          <a:bodyPr/>
          <a:lstStyle/>
          <a:p>
            <a:r>
              <a:rPr lang="en-US" dirty="0"/>
              <a:t>Description</a:t>
            </a:r>
          </a:p>
        </p:txBody>
      </p:sp>
      <p:sp>
        <p:nvSpPr>
          <p:cNvPr id="4" name="Content Placeholder 3"/>
          <p:cNvSpPr>
            <a:spLocks noGrp="1"/>
          </p:cNvSpPr>
          <p:nvPr>
            <p:ph sz="half" idx="2"/>
          </p:nvPr>
        </p:nvSpPr>
        <p:spPr>
          <a:xfrm>
            <a:off x="839788" y="2188880"/>
            <a:ext cx="6270313" cy="4000783"/>
          </a:xfrm>
        </p:spPr>
        <p:txBody>
          <a:bodyPr>
            <a:normAutofit/>
          </a:bodyPr>
          <a:lstStyle/>
          <a:p>
            <a:r>
              <a:rPr lang="en-US" sz="1600" dirty="0"/>
              <a:t>The special symbol used for the </a:t>
            </a:r>
            <a:r>
              <a:rPr lang="en-US" sz="1600" dirty="0" err="1"/>
              <a:t>Schottky</a:t>
            </a:r>
            <a:r>
              <a:rPr lang="en-US" sz="1600" dirty="0"/>
              <a:t> transistors and diodes.</a:t>
            </a:r>
          </a:p>
          <a:p>
            <a:r>
              <a:rPr lang="en-US" sz="1600" dirty="0"/>
              <a:t>An exception is made of </a:t>
            </a:r>
            <a:r>
              <a:rPr lang="en-US" sz="1600" i="1" dirty="0"/>
              <a:t>Q4 </a:t>
            </a:r>
            <a:r>
              <a:rPr lang="en-US" sz="1600" dirty="0"/>
              <a:t>since it does not saturate, but stays in the active region.</a:t>
            </a:r>
          </a:p>
          <a:p>
            <a:r>
              <a:rPr lang="en-US" sz="1600" dirty="0"/>
              <a:t>Resistor values have been reduced to further decrease the propagation delay.</a:t>
            </a:r>
          </a:p>
          <a:p>
            <a:r>
              <a:rPr lang="en-US" sz="1600" dirty="0"/>
              <a:t>Two new transistors, </a:t>
            </a:r>
            <a:r>
              <a:rPr lang="en-US" sz="1600" i="1" dirty="0"/>
              <a:t>Q5 </a:t>
            </a:r>
            <a:r>
              <a:rPr lang="en-US" sz="1600" dirty="0"/>
              <a:t>and </a:t>
            </a:r>
            <a:r>
              <a:rPr lang="en-US" sz="1600" i="1" dirty="0"/>
              <a:t>Q6 </a:t>
            </a:r>
            <a:r>
              <a:rPr lang="en-US" sz="1600" dirty="0"/>
              <a:t>have been added, and </a:t>
            </a:r>
            <a:r>
              <a:rPr lang="en-US" sz="1600" dirty="0" err="1"/>
              <a:t>Schottky</a:t>
            </a:r>
            <a:r>
              <a:rPr lang="en-US" sz="1600" dirty="0"/>
              <a:t> diodes are inserted between each input terminal and ground. There is no diode in the totem-pole circuit.</a:t>
            </a:r>
          </a:p>
          <a:p>
            <a:r>
              <a:rPr lang="en-US" sz="1600" dirty="0"/>
              <a:t>The new combination </a:t>
            </a:r>
            <a:r>
              <a:rPr lang="en-US" sz="1600"/>
              <a:t>of </a:t>
            </a:r>
            <a:r>
              <a:rPr lang="en-US" sz="1600" i="1"/>
              <a:t>Q</a:t>
            </a:r>
            <a:r>
              <a:rPr lang="en-US" sz="1600"/>
              <a:t>5 and </a:t>
            </a:r>
            <a:r>
              <a:rPr lang="en-US" sz="1600" i="1"/>
              <a:t>Q</a:t>
            </a:r>
            <a:r>
              <a:rPr lang="en-US" sz="1600"/>
              <a:t>4 </a:t>
            </a:r>
            <a:r>
              <a:rPr lang="en-US" sz="1600" dirty="0"/>
              <a:t>still gives the two </a:t>
            </a:r>
            <a:r>
              <a:rPr lang="en-US" sz="1600" i="1" dirty="0"/>
              <a:t>V</a:t>
            </a:r>
            <a:r>
              <a:rPr lang="en-US" sz="1600" i="1" baseline="-25000" dirty="0"/>
              <a:t>BE</a:t>
            </a:r>
            <a:r>
              <a:rPr lang="en-US" sz="1600" i="1" dirty="0"/>
              <a:t> </a:t>
            </a:r>
            <a:r>
              <a:rPr lang="en-US" sz="1600" dirty="0"/>
              <a:t>drops necessary to prevent </a:t>
            </a:r>
            <a:r>
              <a:rPr lang="en-US" sz="1600" i="1" dirty="0"/>
              <a:t>Q4 </a:t>
            </a:r>
            <a:r>
              <a:rPr lang="en-US" sz="1600" dirty="0"/>
              <a:t>from conducting when the output is low. This combination comprises a double emitter-follower called a </a:t>
            </a:r>
            <a:r>
              <a:rPr lang="en-US" sz="1600" i="1" dirty="0">
                <a:solidFill>
                  <a:srgbClr val="00B0F0"/>
                </a:solidFill>
              </a:rPr>
              <a:t>Darlington pair. </a:t>
            </a:r>
            <a:r>
              <a:rPr lang="en-US" sz="1600" dirty="0"/>
              <a:t>The Darlington pair provides a very high current gain and extremely low resistance. This is exactly what is needed during the low-to-high swing of the output, resulting in a decrease of propagation delay.</a:t>
            </a:r>
          </a:p>
          <a:p>
            <a:endParaRPr lang="en-US" sz="1600" dirty="0"/>
          </a:p>
        </p:txBody>
      </p:sp>
      <p:sp>
        <p:nvSpPr>
          <p:cNvPr id="5" name="Text Placeholder 4"/>
          <p:cNvSpPr>
            <a:spLocks noGrp="1"/>
          </p:cNvSpPr>
          <p:nvPr>
            <p:ph type="body" sz="quarter" idx="3"/>
          </p:nvPr>
        </p:nvSpPr>
        <p:spPr>
          <a:xfrm>
            <a:off x="7394249" y="1364968"/>
            <a:ext cx="5183188" cy="823912"/>
          </a:xfrm>
        </p:spPr>
        <p:txBody>
          <a:bodyPr/>
          <a:lstStyle/>
          <a:p>
            <a:r>
              <a:rPr lang="en-US" dirty="0"/>
              <a:t>Circuit</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33190" y="2505075"/>
            <a:ext cx="4322198" cy="368458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9" name="Slide Number Placeholder 8"/>
          <p:cNvSpPr>
            <a:spLocks noGrp="1"/>
          </p:cNvSpPr>
          <p:nvPr>
            <p:ph type="sldNum" sz="quarter" idx="12"/>
          </p:nvPr>
        </p:nvSpPr>
        <p:spPr/>
        <p:txBody>
          <a:bodyPr/>
          <a:lstStyle/>
          <a:p>
            <a:fld id="{202C3507-186B-4F1F-9A48-9A6671ACAC3F}" type="slidenum">
              <a:rPr lang="en-US" smtClean="0"/>
              <a:t>41</a:t>
            </a:fld>
            <a:endParaRPr lang="en-US"/>
          </a:p>
        </p:txBody>
      </p:sp>
    </p:spTree>
    <p:extLst>
      <p:ext uri="{BB962C8B-B14F-4D97-AF65-F5344CB8AC3E}">
        <p14:creationId xmlns:p14="http://schemas.microsoft.com/office/powerpoint/2010/main" val="2005378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Three-state Gate</a:t>
            </a:r>
            <a:endParaRPr lang="en-US" dirty="0"/>
          </a:p>
        </p:txBody>
      </p:sp>
      <p:sp>
        <p:nvSpPr>
          <p:cNvPr id="3" name="Content Placeholder 2"/>
          <p:cNvSpPr>
            <a:spLocks noGrp="1"/>
          </p:cNvSpPr>
          <p:nvPr>
            <p:ph idx="1"/>
          </p:nvPr>
        </p:nvSpPr>
        <p:spPr/>
        <p:txBody>
          <a:bodyPr>
            <a:normAutofit/>
          </a:bodyPr>
          <a:lstStyle/>
          <a:p>
            <a:r>
              <a:rPr lang="en-US" sz="1800" dirty="0"/>
              <a:t>The outputs of two TTL gates with totem-pole structures cannot be connected together as in open-collector outputs.</a:t>
            </a:r>
          </a:p>
          <a:p>
            <a:r>
              <a:rPr lang="en-US" sz="1800" dirty="0"/>
              <a:t>However, a special type of totem-pole gate that allows the wired connection of outputs for the purpose of forming a common-bus system. When a totem-pole output TTL gate has this property, it is called </a:t>
            </a:r>
            <a:r>
              <a:rPr lang="en-US" sz="1800" dirty="0">
                <a:solidFill>
                  <a:srgbClr val="00B0F0"/>
                </a:solidFill>
              </a:rPr>
              <a:t>a </a:t>
            </a:r>
            <a:r>
              <a:rPr lang="en-US" sz="1800" i="1" dirty="0">
                <a:solidFill>
                  <a:srgbClr val="00B0F0"/>
                </a:solidFill>
              </a:rPr>
              <a:t>three-state </a:t>
            </a:r>
            <a:r>
              <a:rPr lang="en-US" sz="1800" dirty="0">
                <a:solidFill>
                  <a:srgbClr val="00B0F0"/>
                </a:solidFill>
              </a:rPr>
              <a:t>(or </a:t>
            </a:r>
            <a:r>
              <a:rPr lang="en-US" sz="1800" dirty="0" err="1">
                <a:solidFill>
                  <a:srgbClr val="00B0F0"/>
                </a:solidFill>
              </a:rPr>
              <a:t>tristate</a:t>
            </a:r>
            <a:r>
              <a:rPr lang="en-US" sz="1800" dirty="0">
                <a:solidFill>
                  <a:srgbClr val="00B0F0"/>
                </a:solidFill>
              </a:rPr>
              <a:t>) gate.</a:t>
            </a:r>
          </a:p>
          <a:p>
            <a:endParaRPr lang="en-US" sz="1800" dirty="0">
              <a:solidFill>
                <a:srgbClr val="00B0F0"/>
              </a:solidFill>
            </a:endParaRPr>
          </a:p>
        </p:txBody>
      </p:sp>
      <p:sp>
        <p:nvSpPr>
          <p:cNvPr id="4" name="Slide Number Placeholder 3"/>
          <p:cNvSpPr>
            <a:spLocks noGrp="1"/>
          </p:cNvSpPr>
          <p:nvPr>
            <p:ph type="sldNum" sz="quarter" idx="12"/>
          </p:nvPr>
        </p:nvSpPr>
        <p:spPr/>
        <p:txBody>
          <a:bodyPr/>
          <a:lstStyle/>
          <a:p>
            <a:fld id="{202C3507-186B-4F1F-9A48-9A6671ACAC3F}" type="slidenum">
              <a:rPr lang="en-US" smtClean="0"/>
              <a:t>42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413" y="3556504"/>
            <a:ext cx="4961546" cy="2476826"/>
          </a:xfrm>
          <a:prstGeom prst="rect">
            <a:avLst/>
          </a:prstGeom>
        </p:spPr>
      </p:pic>
    </p:spTree>
    <p:extLst>
      <p:ext uri="{BB962C8B-B14F-4D97-AF65-F5344CB8AC3E}">
        <p14:creationId xmlns:p14="http://schemas.microsoft.com/office/powerpoint/2010/main" val="378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Three-state Gate</a:t>
            </a:r>
            <a:endParaRPr lang="en-US" dirty="0"/>
          </a:p>
        </p:txBody>
      </p:sp>
      <p:sp>
        <p:nvSpPr>
          <p:cNvPr id="3" name="Text Placeholder 2"/>
          <p:cNvSpPr>
            <a:spLocks noGrp="1"/>
          </p:cNvSpPr>
          <p:nvPr>
            <p:ph type="body" idx="1"/>
          </p:nvPr>
        </p:nvSpPr>
        <p:spPr/>
        <p:txBody>
          <a:bodyPr/>
          <a:lstStyle/>
          <a:p>
            <a:r>
              <a:rPr lang="en-US" dirty="0"/>
              <a:t>Description</a:t>
            </a:r>
          </a:p>
        </p:txBody>
      </p:sp>
      <p:sp>
        <p:nvSpPr>
          <p:cNvPr id="4" name="Content Placeholder 3"/>
          <p:cNvSpPr>
            <a:spLocks noGrp="1"/>
          </p:cNvSpPr>
          <p:nvPr>
            <p:ph sz="half" idx="2"/>
          </p:nvPr>
        </p:nvSpPr>
        <p:spPr/>
        <p:txBody>
          <a:bodyPr>
            <a:noAutofit/>
          </a:bodyPr>
          <a:lstStyle/>
          <a:p>
            <a:r>
              <a:rPr lang="en-US" sz="1600" dirty="0"/>
              <a:t>A three-state gate exhibits three output states: </a:t>
            </a:r>
          </a:p>
          <a:p>
            <a:pPr marL="0" indent="0">
              <a:buNone/>
            </a:pPr>
            <a:r>
              <a:rPr lang="en-US" sz="1600" dirty="0"/>
              <a:t>(1) A low-level state when the lower transistor in the totem-pole is on and the upper transistor is off, </a:t>
            </a:r>
          </a:p>
          <a:p>
            <a:pPr marL="0" indent="0">
              <a:buNone/>
            </a:pPr>
            <a:r>
              <a:rPr lang="en-US" sz="1600" dirty="0"/>
              <a:t>(2) A high-level state when the upper transistor in the totem-pole is on and the lower transistor is off, </a:t>
            </a:r>
            <a:r>
              <a:rPr lang="en-US" sz="1600"/>
              <a:t>and </a:t>
            </a:r>
            <a:endParaRPr lang="en-US" sz="1600" dirty="0"/>
          </a:p>
          <a:p>
            <a:pPr marL="0" indent="0">
              <a:buNone/>
            </a:pPr>
            <a:r>
              <a:rPr lang="en-US" sz="1600"/>
              <a:t>(</a:t>
            </a:r>
            <a:r>
              <a:rPr lang="en-US" sz="1600" dirty="0"/>
              <a:t>3) A third state when both transistors in the totem-pole are off. The third state provides an open circuit or high-impedance state that allows a direct wire connection of many outputs to a common line. Three-state gates eliminate the need for open-collector gates in bus configurations.</a:t>
            </a:r>
          </a:p>
        </p:txBody>
      </p:sp>
      <p:sp>
        <p:nvSpPr>
          <p:cNvPr id="5" name="Text Placeholder 4"/>
          <p:cNvSpPr>
            <a:spLocks noGrp="1"/>
          </p:cNvSpPr>
          <p:nvPr>
            <p:ph type="body" sz="quarter" idx="3"/>
          </p:nvPr>
        </p:nvSpPr>
        <p:spPr>
          <a:xfrm>
            <a:off x="6394391" y="1681163"/>
            <a:ext cx="5183188" cy="823912"/>
          </a:xfrm>
        </p:spPr>
        <p:txBody>
          <a:bodyPr/>
          <a:lstStyle/>
          <a:p>
            <a:r>
              <a:rPr lang="en-US" dirty="0"/>
              <a:t>Circuit</a:t>
            </a:r>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46078" y="2505074"/>
            <a:ext cx="4084889" cy="3851275"/>
          </a:xfrm>
        </p:spPr>
      </p:pic>
      <p:sp>
        <p:nvSpPr>
          <p:cNvPr id="7" name="Slide Number Placeholder 6"/>
          <p:cNvSpPr>
            <a:spLocks noGrp="1"/>
          </p:cNvSpPr>
          <p:nvPr>
            <p:ph type="sldNum" sz="quarter" idx="12"/>
          </p:nvPr>
        </p:nvSpPr>
        <p:spPr/>
        <p:txBody>
          <a:bodyPr/>
          <a:lstStyle/>
          <a:p>
            <a:fld id="{202C3507-186B-4F1F-9A48-9A6671ACAC3F}" type="slidenum">
              <a:rPr lang="en-US" smtClean="0"/>
              <a:t>43</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372117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6400" y="0"/>
            <a:ext cx="5892800" cy="1143000"/>
          </a:xfrm>
        </p:spPr>
        <p:txBody>
          <a:bodyPr/>
          <a:lstStyle/>
          <a:p>
            <a:r>
              <a:rPr lang="en-US" dirty="0"/>
              <a:t>CMOS inverter</a:t>
            </a:r>
          </a:p>
        </p:txBody>
      </p:sp>
      <p:pic>
        <p:nvPicPr>
          <p:cNvPr id="1026" name="Picture 2"/>
          <p:cNvPicPr>
            <a:picLocks noGrp="1" noChangeAspect="1" noChangeArrowheads="1"/>
          </p:cNvPicPr>
          <p:nvPr>
            <p:ph idx="1"/>
          </p:nvPr>
        </p:nvPicPr>
        <p:blipFill>
          <a:blip r:embed="rId2"/>
          <a:srcRect/>
          <a:stretch>
            <a:fillRect/>
          </a:stretch>
        </p:blipFill>
        <p:spPr bwMode="auto">
          <a:xfrm>
            <a:off x="203201" y="1295401"/>
            <a:ext cx="7976265" cy="4525433"/>
          </a:xfrm>
          <a:prstGeom prst="rect">
            <a:avLst/>
          </a:prstGeom>
          <a:noFill/>
          <a:ln w="9525">
            <a:noFill/>
            <a:miter lim="800000"/>
            <a:headEnd/>
            <a:tailEnd/>
          </a:ln>
          <a:effectLst/>
        </p:spPr>
      </p:pic>
      <p:sp>
        <p:nvSpPr>
          <p:cNvPr id="9" name="TextBox 8"/>
          <p:cNvSpPr txBox="1"/>
          <p:nvPr/>
        </p:nvSpPr>
        <p:spPr>
          <a:xfrm>
            <a:off x="8128001" y="584200"/>
            <a:ext cx="3759201" cy="2965364"/>
          </a:xfrm>
          <a:prstGeom prst="rect">
            <a:avLst/>
          </a:prstGeom>
          <a:noFill/>
        </p:spPr>
        <p:txBody>
          <a:bodyPr wrap="square" rtlCol="0">
            <a:spAutoFit/>
          </a:bodyPr>
          <a:lstStyle/>
          <a:p>
            <a:pPr algn="just"/>
            <a:r>
              <a:rPr lang="en-US" sz="2667" dirty="0"/>
              <a:t>Fig (a) shows a CMOS inverter schematic</a:t>
            </a:r>
          </a:p>
          <a:p>
            <a:pPr algn="just"/>
            <a:r>
              <a:rPr lang="en-US" sz="2667" dirty="0"/>
              <a:t>Fig (b) shows a CMOS inverter effective resistance model</a:t>
            </a:r>
          </a:p>
          <a:p>
            <a:pPr algn="just"/>
            <a:r>
              <a:rPr lang="en-US" sz="2667" dirty="0"/>
              <a:t>Fig (c) shows the inverter switch level</a:t>
            </a:r>
          </a:p>
        </p:txBody>
      </p:sp>
      <p:sp>
        <p:nvSpPr>
          <p:cNvPr id="11" name="TextBox 10"/>
          <p:cNvSpPr txBox="1"/>
          <p:nvPr/>
        </p:nvSpPr>
        <p:spPr>
          <a:xfrm>
            <a:off x="1422401" y="4445001"/>
            <a:ext cx="942887" cy="461665"/>
          </a:xfrm>
          <a:prstGeom prst="rect">
            <a:avLst/>
          </a:prstGeom>
          <a:noFill/>
        </p:spPr>
        <p:txBody>
          <a:bodyPr wrap="none" rtlCol="0">
            <a:spAutoFit/>
          </a:bodyPr>
          <a:lstStyle/>
          <a:p>
            <a:r>
              <a:rPr lang="en-US" sz="2400" dirty="0">
                <a:solidFill>
                  <a:schemeClr val="bg1">
                    <a:lumMod val="85000"/>
                    <a:lumOff val="15000"/>
                  </a:schemeClr>
                </a:solidFill>
              </a:rPr>
              <a:t>Fig (a)</a:t>
            </a:r>
          </a:p>
        </p:txBody>
      </p:sp>
      <p:sp>
        <p:nvSpPr>
          <p:cNvPr id="12" name="TextBox 11"/>
          <p:cNvSpPr txBox="1"/>
          <p:nvPr/>
        </p:nvSpPr>
        <p:spPr>
          <a:xfrm>
            <a:off x="3352801" y="4749801"/>
            <a:ext cx="957313" cy="461665"/>
          </a:xfrm>
          <a:prstGeom prst="rect">
            <a:avLst/>
          </a:prstGeom>
          <a:noFill/>
        </p:spPr>
        <p:txBody>
          <a:bodyPr wrap="none" rtlCol="0">
            <a:spAutoFit/>
          </a:bodyPr>
          <a:lstStyle/>
          <a:p>
            <a:r>
              <a:rPr lang="en-US" sz="2400" dirty="0">
                <a:solidFill>
                  <a:schemeClr val="bg1">
                    <a:lumMod val="85000"/>
                    <a:lumOff val="15000"/>
                  </a:schemeClr>
                </a:solidFill>
              </a:rPr>
              <a:t>Fig (b)</a:t>
            </a:r>
          </a:p>
        </p:txBody>
      </p:sp>
      <p:sp>
        <p:nvSpPr>
          <p:cNvPr id="13" name="TextBox 12"/>
          <p:cNvSpPr txBox="1"/>
          <p:nvPr/>
        </p:nvSpPr>
        <p:spPr>
          <a:xfrm>
            <a:off x="6197601" y="4851401"/>
            <a:ext cx="925253" cy="461665"/>
          </a:xfrm>
          <a:prstGeom prst="rect">
            <a:avLst/>
          </a:prstGeom>
          <a:noFill/>
        </p:spPr>
        <p:txBody>
          <a:bodyPr wrap="none" rtlCol="0">
            <a:spAutoFit/>
          </a:bodyPr>
          <a:lstStyle/>
          <a:p>
            <a:r>
              <a:rPr lang="en-US" sz="2400" dirty="0">
                <a:solidFill>
                  <a:schemeClr val="bg1">
                    <a:lumMod val="85000"/>
                    <a:lumOff val="15000"/>
                  </a:schemeClr>
                </a:solidFill>
              </a:rPr>
              <a:t>Fig (c)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604000" y="1498600"/>
            <a:ext cx="5384800" cy="5181600"/>
          </a:xfrm>
        </p:spPr>
        <p:txBody>
          <a:bodyPr/>
          <a:lstStyle/>
          <a:p>
            <a:pPr marL="0" lvl="1" indent="19050" algn="just"/>
            <a:r>
              <a:rPr lang="en-US" sz="3200" dirty="0"/>
              <a:t>The pull-up network is made up of only P-MOS</a:t>
            </a:r>
          </a:p>
          <a:p>
            <a:pPr marL="0" lvl="1" indent="19050" algn="just"/>
            <a:r>
              <a:rPr lang="en-US" sz="3200" dirty="0"/>
              <a:t>The pull-down network is made up of only N-MOS</a:t>
            </a:r>
          </a:p>
          <a:p>
            <a:pPr marL="0" lvl="1" indent="19050"/>
            <a:endParaRPr lang="en-US" dirty="0"/>
          </a:p>
        </p:txBody>
      </p:sp>
      <p:pic>
        <p:nvPicPr>
          <p:cNvPr id="2051" name="Picture 3"/>
          <p:cNvPicPr>
            <a:picLocks noChangeAspect="1" noChangeArrowheads="1"/>
          </p:cNvPicPr>
          <p:nvPr/>
        </p:nvPicPr>
        <p:blipFill>
          <a:blip r:embed="rId2"/>
          <a:srcRect/>
          <a:stretch>
            <a:fillRect/>
          </a:stretch>
        </p:blipFill>
        <p:spPr bwMode="auto">
          <a:xfrm>
            <a:off x="304801" y="1600200"/>
            <a:ext cx="6275663" cy="5080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50" y="-18312"/>
            <a:ext cx="12198351" cy="6876312"/>
          </a:xfrm>
          <a:prstGeom prst="rect">
            <a:avLst/>
          </a:prstGeom>
        </p:spPr>
      </p:pic>
    </p:spTree>
    <p:extLst>
      <p:ext uri="{BB962C8B-B14F-4D97-AF65-F5344CB8AC3E}">
        <p14:creationId xmlns:p14="http://schemas.microsoft.com/office/powerpoint/2010/main" val="3676320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9400"/>
            <a:ext cx="10972800" cy="913936"/>
          </a:xfrm>
        </p:spPr>
        <p:txBody>
          <a:bodyPr>
            <a:normAutofit/>
          </a:bodyPr>
          <a:lstStyle/>
          <a:p>
            <a:r>
              <a:rPr lang="en-US" dirty="0"/>
              <a:t>Points to Remember</a:t>
            </a:r>
          </a:p>
        </p:txBody>
      </p:sp>
      <p:sp>
        <p:nvSpPr>
          <p:cNvPr id="3" name="Content Placeholder 2"/>
          <p:cNvSpPr>
            <a:spLocks noGrp="1"/>
          </p:cNvSpPr>
          <p:nvPr>
            <p:ph idx="1"/>
          </p:nvPr>
        </p:nvSpPr>
        <p:spPr>
          <a:xfrm>
            <a:off x="406400" y="1443037"/>
            <a:ext cx="11379200" cy="5135563"/>
          </a:xfrm>
        </p:spPr>
        <p:txBody>
          <a:bodyPr>
            <a:normAutofit fontScale="85000" lnSpcReduction="10000"/>
          </a:bodyPr>
          <a:lstStyle/>
          <a:p>
            <a:pPr lvl="0">
              <a:lnSpc>
                <a:spcPct val="170000"/>
              </a:lnSpc>
            </a:pPr>
            <a:r>
              <a:rPr lang="en-US" b="1" u="sng" dirty="0">
                <a:solidFill>
                  <a:srgbClr val="FFC000"/>
                </a:solidFill>
              </a:rPr>
              <a:t>P-MOS</a:t>
            </a:r>
            <a:r>
              <a:rPr lang="en-US" dirty="0"/>
              <a:t> is used for </a:t>
            </a:r>
            <a:r>
              <a:rPr lang="en-US" b="1" u="sng" dirty="0">
                <a:solidFill>
                  <a:srgbClr val="FFC000"/>
                </a:solidFill>
              </a:rPr>
              <a:t>designing pull-up networks</a:t>
            </a:r>
            <a:r>
              <a:rPr lang="en-US" dirty="0"/>
              <a:t> in combinational logic design with CMOS.</a:t>
            </a:r>
          </a:p>
          <a:p>
            <a:pPr lvl="0">
              <a:lnSpc>
                <a:spcPct val="170000"/>
              </a:lnSpc>
            </a:pPr>
            <a:r>
              <a:rPr lang="en-US" b="1" u="sng" dirty="0">
                <a:solidFill>
                  <a:srgbClr val="FFC000"/>
                </a:solidFill>
              </a:rPr>
              <a:t>N-MOS</a:t>
            </a:r>
            <a:r>
              <a:rPr lang="en-US" dirty="0"/>
              <a:t> is used for </a:t>
            </a:r>
            <a:r>
              <a:rPr lang="en-US" b="1" u="sng" dirty="0">
                <a:solidFill>
                  <a:srgbClr val="FFC000"/>
                </a:solidFill>
              </a:rPr>
              <a:t>designing pull-down networks</a:t>
            </a:r>
            <a:r>
              <a:rPr lang="en-US" dirty="0"/>
              <a:t> in combinational logic design with CMOS.</a:t>
            </a:r>
          </a:p>
          <a:p>
            <a:pPr lvl="0">
              <a:lnSpc>
                <a:spcPct val="170000"/>
              </a:lnSpc>
            </a:pPr>
            <a:r>
              <a:rPr lang="en-US" b="1" u="sng" dirty="0">
                <a:solidFill>
                  <a:srgbClr val="FFC000"/>
                </a:solidFill>
              </a:rPr>
              <a:t>P-MOS</a:t>
            </a:r>
            <a:r>
              <a:rPr lang="en-US" dirty="0"/>
              <a:t> is responsible for </a:t>
            </a:r>
            <a:r>
              <a:rPr lang="en-US" b="1" u="sng" dirty="0">
                <a:solidFill>
                  <a:srgbClr val="FFC000"/>
                </a:solidFill>
              </a:rPr>
              <a:t>driving the output to logic 1/high/ VDD</a:t>
            </a:r>
            <a:r>
              <a:rPr lang="en-US" dirty="0"/>
              <a:t>.</a:t>
            </a:r>
          </a:p>
          <a:p>
            <a:pPr lvl="0">
              <a:lnSpc>
                <a:spcPct val="170000"/>
              </a:lnSpc>
            </a:pPr>
            <a:r>
              <a:rPr lang="en-US" b="1" u="sng" dirty="0">
                <a:solidFill>
                  <a:srgbClr val="FFC000"/>
                </a:solidFill>
              </a:rPr>
              <a:t>P-MOS</a:t>
            </a:r>
            <a:r>
              <a:rPr lang="en-US" dirty="0"/>
              <a:t> is </a:t>
            </a:r>
            <a:r>
              <a:rPr lang="en-US" b="1" u="sng" dirty="0">
                <a:solidFill>
                  <a:srgbClr val="FFC000"/>
                </a:solidFill>
              </a:rPr>
              <a:t>activated</a:t>
            </a:r>
            <a:r>
              <a:rPr lang="en-US" dirty="0"/>
              <a:t> using a </a:t>
            </a:r>
            <a:r>
              <a:rPr lang="en-US" b="1" dirty="0">
                <a:solidFill>
                  <a:srgbClr val="FFC000"/>
                </a:solidFill>
              </a:rPr>
              <a:t>logic 0/LOW</a:t>
            </a:r>
            <a:r>
              <a:rPr lang="en-US" dirty="0"/>
              <a:t> at </a:t>
            </a:r>
            <a:r>
              <a:rPr lang="en-US" b="1" dirty="0">
                <a:solidFill>
                  <a:srgbClr val="FFC000"/>
                </a:solidFill>
              </a:rPr>
              <a:t>its gate terminal</a:t>
            </a:r>
          </a:p>
          <a:p>
            <a:pPr lvl="0">
              <a:lnSpc>
                <a:spcPct val="170000"/>
              </a:lnSpc>
            </a:pPr>
            <a:r>
              <a:rPr lang="en-US" b="1" u="sng" dirty="0">
                <a:solidFill>
                  <a:srgbClr val="FFC000"/>
                </a:solidFill>
              </a:rPr>
              <a:t>N-MOS</a:t>
            </a:r>
            <a:r>
              <a:rPr lang="en-US" dirty="0"/>
              <a:t> is responsible for </a:t>
            </a:r>
            <a:r>
              <a:rPr lang="en-US" b="1" u="sng" dirty="0">
                <a:solidFill>
                  <a:srgbClr val="FFC000"/>
                </a:solidFill>
              </a:rPr>
              <a:t>driving the output to logic 0/LOW/GND</a:t>
            </a:r>
          </a:p>
          <a:p>
            <a:pPr>
              <a:lnSpc>
                <a:spcPct val="170000"/>
              </a:lnSpc>
            </a:pPr>
            <a:r>
              <a:rPr lang="en-US" b="1" u="sng" dirty="0">
                <a:solidFill>
                  <a:srgbClr val="FFC000"/>
                </a:solidFill>
              </a:rPr>
              <a:t>N-MOS</a:t>
            </a:r>
            <a:r>
              <a:rPr lang="en-US" dirty="0"/>
              <a:t> is </a:t>
            </a:r>
            <a:r>
              <a:rPr lang="en-US" b="1" u="sng" dirty="0">
                <a:solidFill>
                  <a:srgbClr val="FFC000"/>
                </a:solidFill>
              </a:rPr>
              <a:t>activated</a:t>
            </a:r>
            <a:r>
              <a:rPr lang="en-US" dirty="0"/>
              <a:t> by </a:t>
            </a:r>
            <a:r>
              <a:rPr lang="en-US" b="1" u="sng" dirty="0">
                <a:solidFill>
                  <a:srgbClr val="FFC000"/>
                </a:solidFill>
              </a:rPr>
              <a:t>logic 1/HIGH</a:t>
            </a:r>
            <a:r>
              <a:rPr lang="en-US" dirty="0"/>
              <a:t> at </a:t>
            </a:r>
            <a:r>
              <a:rPr lang="en-US" b="1" u="sng" dirty="0">
                <a:solidFill>
                  <a:srgbClr val="FFC000"/>
                </a:solidFill>
              </a:rPr>
              <a:t>its gate terminal</a:t>
            </a:r>
            <a:r>
              <a:rPr lang="en-US" dirty="0"/>
              <a:t>.</a:t>
            </a:r>
          </a:p>
        </p:txBody>
      </p:sp>
    </p:spTree>
    <p:extLst>
      <p:ext uri="{BB962C8B-B14F-4D97-AF65-F5344CB8AC3E}">
        <p14:creationId xmlns:p14="http://schemas.microsoft.com/office/powerpoint/2010/main" val="1822259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
            <a:ext cx="12192000" cy="6839460"/>
          </a:xfrm>
          <a:prstGeom prst="rect">
            <a:avLst/>
          </a:prstGeom>
        </p:spPr>
      </p:pic>
      <p:cxnSp>
        <p:nvCxnSpPr>
          <p:cNvPr id="6" name="Straight Connector 5"/>
          <p:cNvCxnSpPr/>
          <p:nvPr/>
        </p:nvCxnSpPr>
        <p:spPr>
          <a:xfrm>
            <a:off x="203200" y="3225800"/>
            <a:ext cx="304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502400" y="3225800"/>
            <a:ext cx="304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822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1"/>
            <a:ext cx="12191999" cy="6858000"/>
          </a:xfrm>
          <a:prstGeom prst="rect">
            <a:avLst/>
          </a:prstGeom>
        </p:spPr>
      </p:pic>
      <p:cxnSp>
        <p:nvCxnSpPr>
          <p:cNvPr id="5" name="Straight Connector 4"/>
          <p:cNvCxnSpPr/>
          <p:nvPr/>
        </p:nvCxnSpPr>
        <p:spPr>
          <a:xfrm>
            <a:off x="304800" y="3327400"/>
            <a:ext cx="304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03200" y="5562600"/>
            <a:ext cx="304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306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NOT Gate Using RTL Logic</a:t>
            </a:r>
            <a:endParaRPr lang="en-US" dirty="0"/>
          </a:p>
        </p:txBody>
      </p:sp>
      <p:sp>
        <p:nvSpPr>
          <p:cNvPr id="3" name="Text Placeholder 2"/>
          <p:cNvSpPr>
            <a:spLocks noGrp="1"/>
          </p:cNvSpPr>
          <p:nvPr>
            <p:ph type="body" idx="1"/>
          </p:nvPr>
        </p:nvSpPr>
        <p:spPr/>
        <p:txBody>
          <a:bodyPr/>
          <a:lstStyle/>
          <a:p>
            <a:r>
              <a:rPr lang="en-US" dirty="0"/>
              <a:t>Operation</a:t>
            </a:r>
          </a:p>
        </p:txBody>
      </p:sp>
      <p:sp>
        <p:nvSpPr>
          <p:cNvPr id="5" name="Text Placeholder 4"/>
          <p:cNvSpPr>
            <a:spLocks noGrp="1"/>
          </p:cNvSpPr>
          <p:nvPr>
            <p:ph type="body" sz="quarter" idx="3"/>
          </p:nvPr>
        </p:nvSpPr>
        <p:spPr/>
        <p:txBody>
          <a:bodyPr/>
          <a:lstStyle/>
          <a:p>
            <a:r>
              <a:rPr lang="en-US" dirty="0"/>
              <a:t>Circuit</a:t>
            </a:r>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77028" y="2846575"/>
            <a:ext cx="3973531" cy="3001588"/>
          </a:xfrm>
        </p:spPr>
      </p:pic>
      <p:graphicFrame>
        <p:nvGraphicFramePr>
          <p:cNvPr id="9" name="Content Placeholder 8"/>
          <p:cNvGraphicFramePr>
            <a:graphicFrameLocks noGrp="1"/>
          </p:cNvGraphicFramePr>
          <p:nvPr>
            <p:ph sz="half" idx="2"/>
            <p:extLst>
              <p:ext uri="{D42A27DB-BD31-4B8C-83A1-F6EECF244321}">
                <p14:modId xmlns:p14="http://schemas.microsoft.com/office/powerpoint/2010/main" val="3007636030"/>
              </p:ext>
            </p:extLst>
          </p:nvPr>
        </p:nvGraphicFramePr>
        <p:xfrm>
          <a:off x="839788" y="3205830"/>
          <a:ext cx="5157786" cy="1198880"/>
        </p:xfrm>
        <a:graphic>
          <a:graphicData uri="http://schemas.openxmlformats.org/drawingml/2006/table">
            <a:tbl>
              <a:tblPr firstRow="1" bandRow="1">
                <a:tableStyleId>{5C22544A-7EE6-4342-B048-85BDC9FD1C3A}</a:tableStyleId>
              </a:tblPr>
              <a:tblGrid>
                <a:gridCol w="1142836">
                  <a:extLst>
                    <a:ext uri="{9D8B030D-6E8A-4147-A177-3AD203B41FA5}">
                      <a16:colId xmlns:a16="http://schemas.microsoft.com/office/drawing/2014/main" val="20000"/>
                    </a:ext>
                  </a:extLst>
                </a:gridCol>
                <a:gridCol w="2295688">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tblGrid>
              <a:tr h="370840">
                <a:tc>
                  <a:txBody>
                    <a:bodyPr/>
                    <a:lstStyle/>
                    <a:p>
                      <a:r>
                        <a:rPr lang="en-US" sz="1200" dirty="0"/>
                        <a:t>Input</a:t>
                      </a:r>
                    </a:p>
                  </a:txBody>
                  <a:tcPr/>
                </a:tc>
                <a:tc>
                  <a:txBody>
                    <a:bodyPr/>
                    <a:lstStyle/>
                    <a:p>
                      <a:r>
                        <a:rPr lang="en-US" sz="1200" dirty="0"/>
                        <a:t>Transistor</a:t>
                      </a:r>
                    </a:p>
                    <a:p>
                      <a:r>
                        <a:rPr lang="en-US" sz="1200" dirty="0"/>
                        <a:t>Status</a:t>
                      </a:r>
                    </a:p>
                  </a:txBody>
                  <a:tcPr/>
                </a:tc>
                <a:tc>
                  <a:txBody>
                    <a:bodyPr/>
                    <a:lstStyle/>
                    <a:p>
                      <a:r>
                        <a:rPr lang="en-US" sz="1200" dirty="0"/>
                        <a:t>Output</a:t>
                      </a:r>
                    </a:p>
                  </a:txBody>
                  <a:tcPr/>
                </a:tc>
                <a:extLst>
                  <a:ext uri="{0D108BD9-81ED-4DB2-BD59-A6C34878D82A}">
                    <a16:rowId xmlns:a16="http://schemas.microsoft.com/office/drawing/2014/main" val="10000"/>
                  </a:ext>
                </a:extLst>
              </a:tr>
              <a:tr h="370840">
                <a:tc>
                  <a:txBody>
                    <a:bodyPr/>
                    <a:lstStyle/>
                    <a:p>
                      <a:r>
                        <a:rPr lang="en-US" sz="1200" dirty="0"/>
                        <a:t>A=</a:t>
                      </a:r>
                      <a:r>
                        <a:rPr lang="en-US" sz="1200" baseline="0" dirty="0"/>
                        <a:t> Low</a:t>
                      </a:r>
                      <a:endParaRPr lang="en-US" sz="1200" dirty="0"/>
                    </a:p>
                  </a:txBody>
                  <a:tcPr/>
                </a:tc>
                <a:tc>
                  <a:txBody>
                    <a:bodyPr/>
                    <a:lstStyle/>
                    <a:p>
                      <a:r>
                        <a:rPr lang="en-US" sz="1200" dirty="0"/>
                        <a:t>T1=OFF , Cutoff Region</a:t>
                      </a:r>
                    </a:p>
                  </a:txBody>
                  <a:tcPr/>
                </a:tc>
                <a:tc>
                  <a:txBody>
                    <a:bodyPr/>
                    <a:lstStyle/>
                    <a:p>
                      <a:r>
                        <a:rPr lang="en-US" sz="1200" dirty="0"/>
                        <a:t>Q=+</a:t>
                      </a:r>
                      <a:r>
                        <a:rPr lang="en-US" sz="1200" dirty="0" err="1"/>
                        <a:t>Vcc</a:t>
                      </a:r>
                      <a:r>
                        <a:rPr lang="en-US" sz="1200" dirty="0"/>
                        <a:t>,</a:t>
                      </a:r>
                      <a:r>
                        <a:rPr lang="en-US" sz="1200" baseline="0" dirty="0"/>
                        <a:t> High</a:t>
                      </a:r>
                      <a:endParaRPr lang="en-US" sz="1200" dirty="0"/>
                    </a:p>
                  </a:txBody>
                  <a:tcPr/>
                </a:tc>
                <a:extLst>
                  <a:ext uri="{0D108BD9-81ED-4DB2-BD59-A6C34878D82A}">
                    <a16:rowId xmlns:a16="http://schemas.microsoft.com/office/drawing/2014/main" val="10001"/>
                  </a:ext>
                </a:extLst>
              </a:tr>
              <a:tr h="370840">
                <a:tc>
                  <a:txBody>
                    <a:bodyPr/>
                    <a:lstStyle/>
                    <a:p>
                      <a:r>
                        <a:rPr lang="en-US" sz="1200" dirty="0"/>
                        <a:t>A=</a:t>
                      </a:r>
                      <a:r>
                        <a:rPr lang="en-US" sz="1200" baseline="0" dirty="0"/>
                        <a:t> High</a:t>
                      </a:r>
                      <a:endParaRPr lang="en-US" sz="1200" dirty="0"/>
                    </a:p>
                  </a:txBody>
                  <a:tcPr/>
                </a:tc>
                <a:tc>
                  <a:txBody>
                    <a:bodyPr/>
                    <a:lstStyle/>
                    <a:p>
                      <a:r>
                        <a:rPr lang="en-US" sz="1200" dirty="0"/>
                        <a:t>T1=ON</a:t>
                      </a:r>
                      <a:r>
                        <a:rPr lang="en-US" sz="1200" baseline="0" dirty="0"/>
                        <a:t> </a:t>
                      </a:r>
                      <a:r>
                        <a:rPr lang="en-US" sz="1200" dirty="0"/>
                        <a:t>,  </a:t>
                      </a:r>
                      <a:r>
                        <a:rPr lang="en-US" sz="1200" baseline="0" dirty="0"/>
                        <a:t>Saturation Region</a:t>
                      </a:r>
                      <a:endParaRPr lang="en-US" sz="1200" dirty="0"/>
                    </a:p>
                  </a:txBody>
                  <a:tcPr/>
                </a:tc>
                <a:tc>
                  <a:txBody>
                    <a:bodyPr/>
                    <a:lstStyle/>
                    <a:p>
                      <a:r>
                        <a:rPr lang="en-US" sz="1200" dirty="0"/>
                        <a:t>Q=</a:t>
                      </a:r>
                      <a:r>
                        <a:rPr lang="en-US" sz="1200" baseline="0" dirty="0"/>
                        <a:t> V</a:t>
                      </a:r>
                      <a:r>
                        <a:rPr lang="en-US" sz="1200" baseline="-25000" dirty="0"/>
                        <a:t>CE(SAT) </a:t>
                      </a:r>
                      <a:r>
                        <a:rPr lang="en-US" sz="1200" baseline="0" dirty="0"/>
                        <a:t>=0.2 V, Low</a:t>
                      </a:r>
                      <a:endParaRPr lang="en-US" sz="1200" dirty="0"/>
                    </a:p>
                  </a:txBody>
                  <a:tcPr/>
                </a:tc>
                <a:extLst>
                  <a:ext uri="{0D108BD9-81ED-4DB2-BD59-A6C34878D82A}">
                    <a16:rowId xmlns:a16="http://schemas.microsoft.com/office/drawing/2014/main" val="10002"/>
                  </a:ext>
                </a:extLst>
              </a:tr>
            </a:tbl>
          </a:graphicData>
        </a:graphic>
      </p:graphicFrame>
      <p:sp>
        <p:nvSpPr>
          <p:cNvPr id="11" name="Slide Number Placeholder 10"/>
          <p:cNvSpPr>
            <a:spLocks noGrp="1"/>
          </p:cNvSpPr>
          <p:nvPr>
            <p:ph type="sldNum" sz="quarter" idx="12"/>
          </p:nvPr>
        </p:nvSpPr>
        <p:spPr/>
        <p:txBody>
          <a:bodyPr/>
          <a:lstStyle/>
          <a:p>
            <a:fld id="{202C3507-186B-4F1F-9A48-9A6671ACAC3F}" type="slidenum">
              <a:rPr lang="en-US" smtClean="0"/>
              <a:t>5</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22701063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42039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912116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66" y="279400"/>
            <a:ext cx="12053137" cy="6400800"/>
          </a:xfrm>
          <a:prstGeom prst="rect">
            <a:avLst/>
          </a:prstGeom>
        </p:spPr>
      </p:pic>
    </p:spTree>
    <p:extLst>
      <p:ext uri="{BB962C8B-B14F-4D97-AF65-F5344CB8AC3E}">
        <p14:creationId xmlns:p14="http://schemas.microsoft.com/office/powerpoint/2010/main" val="1099944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584452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95509"/>
            <a:ext cx="12192000" cy="6686292"/>
          </a:xfrm>
          <a:prstGeom prst="rect">
            <a:avLst/>
          </a:prstGeom>
        </p:spPr>
      </p:pic>
      <p:cxnSp>
        <p:nvCxnSpPr>
          <p:cNvPr id="5" name="Straight Connector 4"/>
          <p:cNvCxnSpPr/>
          <p:nvPr/>
        </p:nvCxnSpPr>
        <p:spPr>
          <a:xfrm>
            <a:off x="5384800" y="3429000"/>
            <a:ext cx="304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1684000" y="3429000"/>
            <a:ext cx="3048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2961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0" y="253536"/>
            <a:ext cx="5791200" cy="1143000"/>
          </a:xfrm>
        </p:spPr>
        <p:txBody>
          <a:bodyPr/>
          <a:lstStyle/>
          <a:p>
            <a:r>
              <a:rPr lang="en-US" dirty="0"/>
              <a:t>Points to Note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595088" y="1441689"/>
                <a:ext cx="6596912" cy="5322551"/>
              </a:xfrm>
            </p:spPr>
            <p:txBody>
              <a:bodyPr>
                <a:normAutofit/>
              </a:bodyPr>
              <a:lstStyle/>
              <a:p>
                <a:r>
                  <a:rPr lang="en-US" dirty="0"/>
                  <a:t>The pull-up inputs do not have any BAR over them.</a:t>
                </a:r>
              </a:p>
              <a:p>
                <a:r>
                  <a:rPr lang="en-US" dirty="0"/>
                  <a:t>The pull-up inputs appear the same way as determined by the pull down network. In this case just A and B. Not </a:t>
                </a:r>
                <a14:m>
                  <m:oMath xmlns:m="http://schemas.openxmlformats.org/officeDocument/2006/math">
                    <m:bar>
                      <m:barPr>
                        <m:pos m:val="top"/>
                        <m:ctrlPr>
                          <a:rPr lang="en-US" i="1" smtClean="0">
                            <a:latin typeface="Cambria Math" panose="02040503050406030204" pitchFamily="18" charset="0"/>
                          </a:rPr>
                        </m:ctrlPr>
                      </m:barPr>
                      <m:e>
                        <m:r>
                          <m:rPr>
                            <m:nor/>
                          </m:rPr>
                          <a:rPr lang="en-US" dirty="0"/>
                          <m:t>A</m:t>
                        </m:r>
                      </m:e>
                    </m:bar>
                  </m:oMath>
                </a14:m>
                <a:r>
                  <a:rPr lang="en-US" dirty="0"/>
                  <a:t> and </a:t>
                </a:r>
                <a14:m>
                  <m:oMath xmlns:m="http://schemas.openxmlformats.org/officeDocument/2006/math">
                    <m:bar>
                      <m:barPr>
                        <m:pos m:val="top"/>
                        <m:ctrlPr>
                          <a:rPr lang="en-US" i="1">
                            <a:latin typeface="Cambria Math" panose="02040503050406030204" pitchFamily="18" charset="0"/>
                          </a:rPr>
                        </m:ctrlPr>
                      </m:barPr>
                      <m:e>
                        <m:r>
                          <m:rPr>
                            <m:nor/>
                          </m:rPr>
                          <a:rPr lang="en-US" b="0" i="0" smtClean="0">
                            <a:latin typeface="Cambria Math" panose="02040503050406030204" pitchFamily="18" charset="0"/>
                          </a:rPr>
                          <m:t>B</m:t>
                        </m:r>
                      </m:e>
                    </m:bar>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595088" y="1441689"/>
                <a:ext cx="6596912" cy="5322551"/>
              </a:xfrm>
              <a:blipFill>
                <a:blip r:embed="rId2"/>
                <a:stretch>
                  <a:fillRect l="-1664" t="-1831" r="-295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0" y="76201"/>
            <a:ext cx="5384800" cy="6764239"/>
          </a:xfrm>
          <a:prstGeom prst="rect">
            <a:avLst/>
          </a:prstGeom>
        </p:spPr>
      </p:pic>
    </p:spTree>
    <p:extLst>
      <p:ext uri="{BB962C8B-B14F-4D97-AF65-F5344CB8AC3E}">
        <p14:creationId xmlns:p14="http://schemas.microsoft.com/office/powerpoint/2010/main" val="3752893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1322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350" y="139700"/>
            <a:ext cx="12204700" cy="6578600"/>
          </a:xfrm>
          <a:prstGeom prst="rect">
            <a:avLst/>
          </a:prstGeom>
        </p:spPr>
      </p:pic>
    </p:spTree>
    <p:extLst>
      <p:ext uri="{BB962C8B-B14F-4D97-AF65-F5344CB8AC3E}">
        <p14:creationId xmlns:p14="http://schemas.microsoft.com/office/powerpoint/2010/main" val="1157478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6268665" cy="6832600"/>
          </a:xfrm>
          <a:prstGeom prst="rect">
            <a:avLst/>
          </a:prstGeom>
        </p:spPr>
      </p:pic>
      <p:sp>
        <p:nvSpPr>
          <p:cNvPr id="5" name="Title 1"/>
          <p:cNvSpPr>
            <a:spLocks noGrp="1"/>
          </p:cNvSpPr>
          <p:nvPr>
            <p:ph type="title"/>
          </p:nvPr>
        </p:nvSpPr>
        <p:spPr>
          <a:xfrm>
            <a:off x="6502401" y="76200"/>
            <a:ext cx="5313735" cy="1143000"/>
          </a:xfrm>
        </p:spPr>
        <p:txBody>
          <a:bodyPr/>
          <a:lstStyle/>
          <a:p>
            <a:r>
              <a:rPr lang="en-US" dirty="0"/>
              <a:t>Points to Note</a:t>
            </a:r>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6268666" y="1205024"/>
                <a:ext cx="5923335" cy="5627577"/>
              </a:xfrm>
            </p:spPr>
            <p:txBody>
              <a:bodyPr>
                <a:normAutofit/>
              </a:bodyPr>
              <a:lstStyle/>
              <a:p>
                <a:r>
                  <a:rPr lang="en-US" dirty="0"/>
                  <a:t>The pull-up inputs do not have any BAR over them.</a:t>
                </a:r>
              </a:p>
              <a:p>
                <a:r>
                  <a:rPr lang="en-US" dirty="0"/>
                  <a:t>The pull-up inputs appear the same way as determined by the pull down network. In this case just A and B. Not </a:t>
                </a:r>
                <a14:m>
                  <m:oMath xmlns:m="http://schemas.openxmlformats.org/officeDocument/2006/math">
                    <m:bar>
                      <m:barPr>
                        <m:pos m:val="top"/>
                        <m:ctrlPr>
                          <a:rPr lang="en-US" i="1" smtClean="0">
                            <a:latin typeface="Cambria Math" panose="02040503050406030204" pitchFamily="18" charset="0"/>
                          </a:rPr>
                        </m:ctrlPr>
                      </m:barPr>
                      <m:e>
                        <m:r>
                          <m:rPr>
                            <m:nor/>
                          </m:rPr>
                          <a:rPr lang="en-US" dirty="0"/>
                          <m:t>A</m:t>
                        </m:r>
                      </m:e>
                    </m:bar>
                  </m:oMath>
                </a14:m>
                <a:r>
                  <a:rPr lang="en-US" dirty="0"/>
                  <a:t> and </a:t>
                </a:r>
                <a14:m>
                  <m:oMath xmlns:m="http://schemas.openxmlformats.org/officeDocument/2006/math">
                    <m:bar>
                      <m:barPr>
                        <m:pos m:val="top"/>
                        <m:ctrlPr>
                          <a:rPr lang="en-US" i="1">
                            <a:latin typeface="Cambria Math" panose="02040503050406030204" pitchFamily="18" charset="0"/>
                          </a:rPr>
                        </m:ctrlPr>
                      </m:barPr>
                      <m:e>
                        <m:r>
                          <m:rPr>
                            <m:nor/>
                          </m:rPr>
                          <a:rPr lang="en-US" b="0" i="0" smtClean="0">
                            <a:latin typeface="Cambria Math" panose="02040503050406030204" pitchFamily="18" charset="0"/>
                          </a:rPr>
                          <m:t>B</m:t>
                        </m:r>
                      </m:e>
                    </m:bar>
                  </m:oMath>
                </a14:m>
                <a:r>
                  <a:rPr lang="en-US" dirty="0"/>
                  <a:t>.</a:t>
                </a: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6268666" y="1205024"/>
                <a:ext cx="5923335" cy="5627577"/>
              </a:xfrm>
              <a:blipFill>
                <a:blip r:embed="rId3"/>
                <a:stretch>
                  <a:fillRect l="-1852" t="-1842" r="-2984"/>
                </a:stretch>
              </a:blipFill>
            </p:spPr>
            <p:txBody>
              <a:bodyPr/>
              <a:lstStyle/>
              <a:p>
                <a:r>
                  <a:rPr lang="en-US">
                    <a:noFill/>
                  </a:rPr>
                  <a:t> </a:t>
                </a:r>
              </a:p>
            </p:txBody>
          </p:sp>
        </mc:Fallback>
      </mc:AlternateContent>
    </p:spTree>
    <p:extLst>
      <p:ext uri="{BB962C8B-B14F-4D97-AF65-F5344CB8AC3E}">
        <p14:creationId xmlns:p14="http://schemas.microsoft.com/office/powerpoint/2010/main" val="2355675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2">
                    <a:lumMod val="75000"/>
                  </a:schemeClr>
                </a:solidFill>
              </a:rPr>
              <a:t>References</a:t>
            </a:r>
          </a:p>
        </p:txBody>
      </p:sp>
      <p:sp>
        <p:nvSpPr>
          <p:cNvPr id="3" name="Content Placeholder 2"/>
          <p:cNvSpPr>
            <a:spLocks noGrp="1"/>
          </p:cNvSpPr>
          <p:nvPr>
            <p:ph idx="1"/>
          </p:nvPr>
        </p:nvSpPr>
        <p:spPr/>
        <p:txBody>
          <a:bodyPr/>
          <a:lstStyle/>
          <a:p>
            <a:endParaRPr lang="en-US" dirty="0"/>
          </a:p>
          <a:p>
            <a:pPr marL="514350" indent="-514350">
              <a:buFont typeface="+mj-lt"/>
              <a:buAutoNum type="arabicPeriod"/>
            </a:pPr>
            <a:r>
              <a:rPr lang="en-US" sz="1600" dirty="0"/>
              <a:t>Thomas L. Floyd, “Digital Fundamentals” 8th edition, Prentice Hall – Pearson Education. </a:t>
            </a:r>
          </a:p>
          <a:p>
            <a:pPr marL="514350" indent="-514350">
              <a:buFont typeface="+mj-lt"/>
              <a:buAutoNum type="arabicPeriod"/>
            </a:pPr>
            <a:r>
              <a:rPr lang="it-IT" sz="1600" dirty="0"/>
              <a:t>M. Morris Mano, “Digital Logic &amp; Computer Design” Prentice Hall </a:t>
            </a:r>
          </a:p>
          <a:p>
            <a:pPr marL="514350" indent="-514350">
              <a:buFont typeface="+mj-lt"/>
              <a:buAutoNum type="arabicPeriod"/>
            </a:pPr>
            <a:r>
              <a:rPr lang="it-IT" sz="1600" dirty="0"/>
              <a:t>https://www.electronics-tutorials.ws</a:t>
            </a:r>
          </a:p>
          <a:p>
            <a:pPr marL="514350" indent="-514350">
              <a:buFont typeface="+mj-lt"/>
              <a:buAutoNum type="arabicPeriod"/>
            </a:pPr>
            <a:r>
              <a:rPr lang="it-IT" sz="1600" dirty="0"/>
              <a:t>https://www.tutorialspoint.com</a:t>
            </a:r>
          </a:p>
          <a:p>
            <a:pPr marL="514350" indent="-514350">
              <a:buFont typeface="+mj-lt"/>
              <a:buAutoNum type="arabicPeriod"/>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5" name="Slide Number Placeholder 4"/>
          <p:cNvSpPr>
            <a:spLocks noGrp="1"/>
          </p:cNvSpPr>
          <p:nvPr>
            <p:ph type="sldNum" sz="quarter" idx="12"/>
          </p:nvPr>
        </p:nvSpPr>
        <p:spPr/>
        <p:txBody>
          <a:bodyPr/>
          <a:lstStyle/>
          <a:p>
            <a:fld id="{202C3507-186B-4F1F-9A48-9A6671ACAC3F}" type="slidenum">
              <a:rPr lang="en-US" smtClean="0"/>
              <a:t>59</a:t>
            </a:fld>
            <a:endParaRPr lang="en-US"/>
          </a:p>
        </p:txBody>
      </p:sp>
    </p:spTree>
    <p:extLst>
      <p:ext uri="{BB962C8B-B14F-4D97-AF65-F5344CB8AC3E}">
        <p14:creationId xmlns:p14="http://schemas.microsoft.com/office/powerpoint/2010/main" val="108058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344"/>
            <a:ext cx="10515600" cy="1325563"/>
          </a:xfrm>
        </p:spPr>
        <p:txBody>
          <a:bodyPr/>
          <a:lstStyle/>
          <a:p>
            <a:pPr algn="ctr"/>
            <a:r>
              <a:rPr lang="en-US" dirty="0">
                <a:solidFill>
                  <a:schemeClr val="accent2">
                    <a:lumMod val="75000"/>
                  </a:schemeClr>
                </a:solidFill>
              </a:rPr>
              <a:t>NAND Gate Using RTL Logic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9497" y="1825625"/>
            <a:ext cx="6313006" cy="4351338"/>
          </a:xfrm>
        </p:spPr>
      </p:pic>
      <p:sp>
        <p:nvSpPr>
          <p:cNvPr id="3" name="Slide Number Placeholder 2"/>
          <p:cNvSpPr>
            <a:spLocks noGrp="1"/>
          </p:cNvSpPr>
          <p:nvPr>
            <p:ph type="sldNum" sz="quarter" idx="12"/>
          </p:nvPr>
        </p:nvSpPr>
        <p:spPr/>
        <p:txBody>
          <a:bodyPr/>
          <a:lstStyle/>
          <a:p>
            <a:fld id="{202C3507-186B-4F1F-9A48-9A6671ACAC3F}" type="slidenum">
              <a:rPr lang="en-US" smtClean="0"/>
              <a:t>6</a:t>
            </a:fld>
            <a:endParaRPr lang="en-US"/>
          </a:p>
        </p:txBody>
      </p:sp>
    </p:spTree>
    <p:extLst>
      <p:ext uri="{BB962C8B-B14F-4D97-AF65-F5344CB8AC3E}">
        <p14:creationId xmlns:p14="http://schemas.microsoft.com/office/powerpoint/2010/main" val="2091285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98" y="365125"/>
            <a:ext cx="10515600" cy="1325563"/>
          </a:xfrm>
        </p:spPr>
        <p:txBody>
          <a:bodyPr/>
          <a:lstStyle/>
          <a:p>
            <a:pPr algn="ctr"/>
            <a:r>
              <a:rPr lang="en-US" dirty="0">
                <a:solidFill>
                  <a:schemeClr val="accent2">
                    <a:lumMod val="75000"/>
                  </a:schemeClr>
                </a:solidFill>
              </a:rPr>
              <a:t>NAND Gate Using RTL Logic</a:t>
            </a:r>
            <a:endParaRPr lang="en-US" dirty="0"/>
          </a:p>
        </p:txBody>
      </p:sp>
      <p:sp>
        <p:nvSpPr>
          <p:cNvPr id="3" name="Text Placeholder 2"/>
          <p:cNvSpPr>
            <a:spLocks noGrp="1"/>
          </p:cNvSpPr>
          <p:nvPr>
            <p:ph type="body" idx="1"/>
          </p:nvPr>
        </p:nvSpPr>
        <p:spPr/>
        <p:txBody>
          <a:bodyPr/>
          <a:lstStyle/>
          <a:p>
            <a:r>
              <a:rPr lang="en-US" dirty="0"/>
              <a:t>Operation</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269520015"/>
              </p:ext>
            </p:extLst>
          </p:nvPr>
        </p:nvGraphicFramePr>
        <p:xfrm>
          <a:off x="839788" y="2505075"/>
          <a:ext cx="5157786" cy="2286000"/>
        </p:xfrm>
        <a:graphic>
          <a:graphicData uri="http://schemas.openxmlformats.org/drawingml/2006/table">
            <a:tbl>
              <a:tblPr firstRow="1" bandRow="1">
                <a:tableStyleId>{5C22544A-7EE6-4342-B048-85BDC9FD1C3A}</a:tableStyleId>
              </a:tblPr>
              <a:tblGrid>
                <a:gridCol w="1159928">
                  <a:extLst>
                    <a:ext uri="{9D8B030D-6E8A-4147-A177-3AD203B41FA5}">
                      <a16:colId xmlns:a16="http://schemas.microsoft.com/office/drawing/2014/main" val="20000"/>
                    </a:ext>
                  </a:extLst>
                </a:gridCol>
                <a:gridCol w="2278596">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tblGrid>
              <a:tr h="370840">
                <a:tc>
                  <a:txBody>
                    <a:bodyPr/>
                    <a:lstStyle/>
                    <a:p>
                      <a:r>
                        <a:rPr lang="en-US" sz="1200" dirty="0"/>
                        <a:t>Input</a:t>
                      </a:r>
                    </a:p>
                  </a:txBody>
                  <a:tcPr/>
                </a:tc>
                <a:tc>
                  <a:txBody>
                    <a:bodyPr/>
                    <a:lstStyle/>
                    <a:p>
                      <a:r>
                        <a:rPr lang="en-US" sz="1200" dirty="0"/>
                        <a:t>Transistor</a:t>
                      </a:r>
                    </a:p>
                    <a:p>
                      <a:r>
                        <a:rPr lang="en-US" sz="1200" dirty="0"/>
                        <a:t>Status</a:t>
                      </a:r>
                    </a:p>
                  </a:txBody>
                  <a:tcPr/>
                </a:tc>
                <a:tc>
                  <a:txBody>
                    <a:bodyPr/>
                    <a:lstStyle/>
                    <a:p>
                      <a:r>
                        <a:rPr lang="en-US" sz="1200" dirty="0"/>
                        <a:t>Output</a:t>
                      </a:r>
                    </a:p>
                  </a:txBody>
                  <a:tcPr/>
                </a:tc>
                <a:extLst>
                  <a:ext uri="{0D108BD9-81ED-4DB2-BD59-A6C34878D82A}">
                    <a16:rowId xmlns:a16="http://schemas.microsoft.com/office/drawing/2014/main" val="10000"/>
                  </a:ext>
                </a:extLst>
              </a:tr>
              <a:tr h="370840">
                <a:tc>
                  <a:txBody>
                    <a:bodyPr/>
                    <a:lstStyle/>
                    <a:p>
                      <a:r>
                        <a:rPr lang="en-US" sz="1200" dirty="0"/>
                        <a:t>A=Low, B=Low</a:t>
                      </a:r>
                    </a:p>
                  </a:txBody>
                  <a:tcPr/>
                </a:tc>
                <a:tc>
                  <a:txBody>
                    <a:bodyPr/>
                    <a:lstStyle/>
                    <a:p>
                      <a:r>
                        <a:rPr lang="en-US" sz="1200" dirty="0"/>
                        <a:t>T1= OFF, Cutoff Region</a:t>
                      </a:r>
                    </a:p>
                    <a:p>
                      <a:r>
                        <a:rPr lang="en-US" sz="1200" dirty="0"/>
                        <a:t>T2= OFF, Cutoff Region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Q= </a:t>
                      </a:r>
                      <a:r>
                        <a:rPr lang="en-US" sz="1200" dirty="0" err="1"/>
                        <a:t>Vcc</a:t>
                      </a:r>
                      <a:r>
                        <a:rPr lang="en-US" sz="1200" dirty="0"/>
                        <a:t>, High</a:t>
                      </a:r>
                    </a:p>
                    <a:p>
                      <a:r>
                        <a:rPr lang="en-US" sz="1200" dirty="0"/>
                        <a:t> </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A=Low, B=High</a:t>
                      </a:r>
                    </a:p>
                    <a:p>
                      <a:endParaRPr lang="en-US" sz="1200" dirty="0"/>
                    </a:p>
                  </a:txBody>
                  <a:tcPr/>
                </a:tc>
                <a:tc>
                  <a:txBody>
                    <a:bodyPr/>
                    <a:lstStyle/>
                    <a:p>
                      <a:r>
                        <a:rPr lang="en-US" sz="1200" dirty="0"/>
                        <a:t>T1= OFF, Cutoff Region</a:t>
                      </a:r>
                    </a:p>
                    <a:p>
                      <a:r>
                        <a:rPr lang="en-US" sz="1200" dirty="0"/>
                        <a:t>T2= ON, </a:t>
                      </a:r>
                      <a:r>
                        <a:rPr lang="en-US" sz="1200" baseline="0" dirty="0"/>
                        <a:t>Saturation Region</a:t>
                      </a:r>
                      <a:endParaRPr lang="en-US" sz="1200" dirty="0"/>
                    </a:p>
                  </a:txBody>
                  <a:tcPr/>
                </a:tc>
                <a:tc>
                  <a:txBody>
                    <a:bodyPr/>
                    <a:lstStyle/>
                    <a:p>
                      <a:r>
                        <a:rPr lang="en-US" sz="1200" dirty="0"/>
                        <a:t> Q= </a:t>
                      </a:r>
                      <a:r>
                        <a:rPr lang="en-US" sz="1200" dirty="0" err="1"/>
                        <a:t>Vcc</a:t>
                      </a:r>
                      <a:r>
                        <a:rPr lang="en-US" sz="1200" dirty="0"/>
                        <a:t>, High</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A=High, B=Low</a:t>
                      </a:r>
                    </a:p>
                  </a:txBody>
                  <a:tcPr/>
                </a:tc>
                <a:tc>
                  <a:txBody>
                    <a:bodyPr/>
                    <a:lstStyle/>
                    <a:p>
                      <a:r>
                        <a:rPr lang="en-US" sz="1200" dirty="0"/>
                        <a:t>T1= ON, </a:t>
                      </a:r>
                      <a:r>
                        <a:rPr lang="en-US" sz="1200" baseline="0" dirty="0"/>
                        <a:t>Saturation Region</a:t>
                      </a:r>
                      <a:endParaRPr lang="en-US" sz="1200" dirty="0"/>
                    </a:p>
                    <a:p>
                      <a:r>
                        <a:rPr lang="en-US" sz="1200" dirty="0"/>
                        <a:t>T2= OFF, Cutoff Region</a:t>
                      </a:r>
                    </a:p>
                  </a:txBody>
                  <a:tcPr/>
                </a:tc>
                <a:tc>
                  <a:txBody>
                    <a:bodyPr/>
                    <a:lstStyle/>
                    <a:p>
                      <a:r>
                        <a:rPr lang="en-US" sz="1200" dirty="0"/>
                        <a:t> Q= </a:t>
                      </a:r>
                      <a:r>
                        <a:rPr lang="en-US" sz="1200" dirty="0" err="1"/>
                        <a:t>Vcc</a:t>
                      </a:r>
                      <a:r>
                        <a:rPr lang="en-US" sz="1200" dirty="0"/>
                        <a:t>, High</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A=High,</a:t>
                      </a:r>
                      <a:r>
                        <a:rPr lang="en-US" sz="1200" baseline="0" dirty="0"/>
                        <a:t> </a:t>
                      </a:r>
                      <a:r>
                        <a:rPr lang="en-US" sz="1200" dirty="0"/>
                        <a:t>B=High</a:t>
                      </a:r>
                    </a:p>
                  </a:txBody>
                  <a:tcPr/>
                </a:tc>
                <a:tc>
                  <a:txBody>
                    <a:bodyPr/>
                    <a:lstStyle/>
                    <a:p>
                      <a:r>
                        <a:rPr lang="en-US" sz="1200" dirty="0"/>
                        <a:t>T1= ON, </a:t>
                      </a:r>
                      <a:r>
                        <a:rPr lang="en-US" sz="1200" baseline="0" dirty="0"/>
                        <a:t>Saturation Region</a:t>
                      </a:r>
                      <a:endParaRPr lang="en-US" sz="1200" dirty="0"/>
                    </a:p>
                    <a:p>
                      <a:r>
                        <a:rPr lang="en-US" sz="1200" dirty="0"/>
                        <a:t>T2= ON, </a:t>
                      </a:r>
                      <a:r>
                        <a:rPr lang="en-US" sz="1200" baseline="0" dirty="0"/>
                        <a:t>Saturation Region</a:t>
                      </a:r>
                      <a:endParaRPr lang="en-US" sz="1200" dirty="0"/>
                    </a:p>
                  </a:txBody>
                  <a:tcPr/>
                </a:tc>
                <a:tc>
                  <a:txBody>
                    <a:bodyPr/>
                    <a:lstStyle/>
                    <a:p>
                      <a:r>
                        <a:rPr lang="en-US" sz="1200" dirty="0"/>
                        <a:t> Q= Ground, Low</a:t>
                      </a:r>
                    </a:p>
                  </a:txBody>
                  <a:tcPr/>
                </a:tc>
                <a:extLst>
                  <a:ext uri="{0D108BD9-81ED-4DB2-BD59-A6C34878D82A}">
                    <a16:rowId xmlns:a16="http://schemas.microsoft.com/office/drawing/2014/main" val="10004"/>
                  </a:ext>
                </a:extLst>
              </a:tr>
            </a:tbl>
          </a:graphicData>
        </a:graphic>
      </p:graphicFrame>
      <p:sp>
        <p:nvSpPr>
          <p:cNvPr id="5" name="Text Placeholder 4"/>
          <p:cNvSpPr>
            <a:spLocks noGrp="1"/>
          </p:cNvSpPr>
          <p:nvPr>
            <p:ph type="body" sz="quarter" idx="3"/>
          </p:nvPr>
        </p:nvSpPr>
        <p:spPr/>
        <p:txBody>
          <a:bodyPr/>
          <a:lstStyle/>
          <a:p>
            <a:r>
              <a:rPr lang="en-US" dirty="0"/>
              <a:t>Circuit</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15343" y="2765579"/>
            <a:ext cx="4905616" cy="3424084"/>
          </a:xfrm>
        </p:spPr>
      </p:pic>
      <p:sp>
        <p:nvSpPr>
          <p:cNvPr id="9" name="Slide Number Placeholder 8"/>
          <p:cNvSpPr>
            <a:spLocks noGrp="1"/>
          </p:cNvSpPr>
          <p:nvPr>
            <p:ph type="sldNum" sz="quarter" idx="12"/>
          </p:nvPr>
        </p:nvSpPr>
        <p:spPr/>
        <p:txBody>
          <a:bodyPr/>
          <a:lstStyle/>
          <a:p>
            <a:fld id="{202C3507-186B-4F1F-9A48-9A6671ACAC3F}" type="slidenum">
              <a:rPr lang="en-US" smtClean="0"/>
              <a:t>7</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41885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344"/>
            <a:ext cx="10515600" cy="1325563"/>
          </a:xfrm>
        </p:spPr>
        <p:txBody>
          <a:bodyPr/>
          <a:lstStyle/>
          <a:p>
            <a:pPr algn="ctr"/>
            <a:r>
              <a:rPr lang="en-US" dirty="0">
                <a:solidFill>
                  <a:schemeClr val="accent2">
                    <a:lumMod val="75000"/>
                  </a:schemeClr>
                </a:solidFill>
              </a:rPr>
              <a:t>NOR Gate Using RTL Logic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
        <p:nvSpPr>
          <p:cNvPr id="3" name="Content Placeholder 2"/>
          <p:cNvSpPr>
            <a:spLocks noGrp="1"/>
          </p:cNvSpPr>
          <p:nvPr>
            <p:ph idx="1"/>
          </p:nvPr>
        </p:nvSpPr>
        <p:spPr/>
        <p:txBody>
          <a:bodyPr>
            <a:normAutofit/>
          </a:bodyPr>
          <a:lstStyle/>
          <a:p>
            <a:r>
              <a:rPr lang="en-US" sz="1600" dirty="0"/>
              <a:t>If any input of the RTL gate is high, the corresponding transistor is driven into saturation. This causes the output to be low, regardless of the states of the other transistors.</a:t>
            </a:r>
          </a:p>
          <a:p>
            <a:r>
              <a:rPr lang="en-US" sz="1600" dirty="0"/>
              <a:t>If all inputs are low at 0.2 V, all transistors are cut off because </a:t>
            </a:r>
            <a:r>
              <a:rPr lang="en-US" sz="1600" i="1" baseline="-25000" dirty="0"/>
              <a:t>VBE</a:t>
            </a:r>
            <a:r>
              <a:rPr lang="en-US" sz="1600" i="1" dirty="0"/>
              <a:t> </a:t>
            </a:r>
            <a:r>
              <a:rPr lang="en-US" sz="1600" dirty="0"/>
              <a:t>&lt; 0.6 V. This causes the output of the circuit to be high, approaching the value of supply voltage </a:t>
            </a:r>
            <a:r>
              <a:rPr lang="en-US" sz="1600" i="1" dirty="0"/>
              <a:t>V</a:t>
            </a:r>
            <a:r>
              <a:rPr lang="en-US" sz="1600" i="1" baseline="-25000" dirty="0"/>
              <a:t>CC</a:t>
            </a:r>
            <a:r>
              <a:rPr lang="en-US" sz="1600" i="1" dirty="0"/>
              <a:t>.</a:t>
            </a:r>
            <a:endParaRPr lang="en-US" sz="1600" dirty="0"/>
          </a:p>
          <a:p>
            <a:endParaRPr lang="en-US" sz="16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131" y="3024218"/>
            <a:ext cx="4708732" cy="3152745"/>
          </a:xfrm>
          <a:prstGeom prst="rect">
            <a:avLst/>
          </a:prstGeom>
        </p:spPr>
      </p:pic>
      <p:sp>
        <p:nvSpPr>
          <p:cNvPr id="7" name="TextBox 6"/>
          <p:cNvSpPr txBox="1"/>
          <p:nvPr/>
        </p:nvSpPr>
        <p:spPr>
          <a:xfrm>
            <a:off x="1367327" y="6176963"/>
            <a:ext cx="5161659" cy="369332"/>
          </a:xfrm>
          <a:prstGeom prst="rect">
            <a:avLst/>
          </a:prstGeom>
          <a:noFill/>
        </p:spPr>
        <p:txBody>
          <a:bodyPr wrap="square" rtlCol="0">
            <a:spAutoFit/>
          </a:bodyPr>
          <a:lstStyle/>
          <a:p>
            <a:r>
              <a:rPr lang="en-US" dirty="0">
                <a:solidFill>
                  <a:schemeClr val="accent1">
                    <a:lumMod val="75000"/>
                  </a:schemeClr>
                </a:solidFill>
              </a:rPr>
              <a:t>**Related Problems will be solved in class.</a:t>
            </a:r>
          </a:p>
        </p:txBody>
      </p:sp>
      <p:sp>
        <p:nvSpPr>
          <p:cNvPr id="8" name="Slide Number Placeholder 7"/>
          <p:cNvSpPr>
            <a:spLocks noGrp="1"/>
          </p:cNvSpPr>
          <p:nvPr>
            <p:ph type="sldNum" sz="quarter" idx="12"/>
          </p:nvPr>
        </p:nvSpPr>
        <p:spPr/>
        <p:txBody>
          <a:bodyPr/>
          <a:lstStyle/>
          <a:p>
            <a:fld id="{202C3507-186B-4F1F-9A48-9A6671ACAC3F}" type="slidenum">
              <a:rPr lang="en-US" smtClean="0"/>
              <a:t>8</a:t>
            </a:fld>
            <a:endParaRPr lang="en-US"/>
          </a:p>
        </p:txBody>
      </p:sp>
    </p:spTree>
    <p:extLst>
      <p:ext uri="{BB962C8B-B14F-4D97-AF65-F5344CB8AC3E}">
        <p14:creationId xmlns:p14="http://schemas.microsoft.com/office/powerpoint/2010/main" val="3038968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rPr>
              <a:t>NOR Gate Using RTL Logic</a:t>
            </a:r>
            <a:endParaRPr lang="en-US" dirty="0"/>
          </a:p>
        </p:txBody>
      </p:sp>
      <p:sp>
        <p:nvSpPr>
          <p:cNvPr id="3" name="Text Placeholder 2"/>
          <p:cNvSpPr>
            <a:spLocks noGrp="1"/>
          </p:cNvSpPr>
          <p:nvPr>
            <p:ph type="body" idx="1"/>
          </p:nvPr>
        </p:nvSpPr>
        <p:spPr/>
        <p:txBody>
          <a:bodyPr/>
          <a:lstStyle/>
          <a:p>
            <a:r>
              <a:rPr lang="en-US" dirty="0"/>
              <a:t>Operation</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700295583"/>
              </p:ext>
            </p:extLst>
          </p:nvPr>
        </p:nvGraphicFramePr>
        <p:xfrm>
          <a:off x="745785" y="3486683"/>
          <a:ext cx="5251791" cy="1554480"/>
        </p:xfrm>
        <a:graphic>
          <a:graphicData uri="http://schemas.openxmlformats.org/drawingml/2006/table">
            <a:tbl>
              <a:tblPr firstRow="1" bandRow="1">
                <a:tableStyleId>{5C22544A-7EE6-4342-B048-85BDC9FD1C3A}</a:tableStyleId>
              </a:tblPr>
              <a:tblGrid>
                <a:gridCol w="1638492">
                  <a:extLst>
                    <a:ext uri="{9D8B030D-6E8A-4147-A177-3AD203B41FA5}">
                      <a16:colId xmlns:a16="http://schemas.microsoft.com/office/drawing/2014/main" val="20000"/>
                    </a:ext>
                  </a:extLst>
                </a:gridCol>
                <a:gridCol w="1666430">
                  <a:extLst>
                    <a:ext uri="{9D8B030D-6E8A-4147-A177-3AD203B41FA5}">
                      <a16:colId xmlns:a16="http://schemas.microsoft.com/office/drawing/2014/main" val="20001"/>
                    </a:ext>
                  </a:extLst>
                </a:gridCol>
                <a:gridCol w="1946869">
                  <a:extLst>
                    <a:ext uri="{9D8B030D-6E8A-4147-A177-3AD203B41FA5}">
                      <a16:colId xmlns:a16="http://schemas.microsoft.com/office/drawing/2014/main" val="20002"/>
                    </a:ext>
                  </a:extLst>
                </a:gridCol>
              </a:tblGrid>
              <a:tr h="401653">
                <a:tc>
                  <a:txBody>
                    <a:bodyPr/>
                    <a:lstStyle/>
                    <a:p>
                      <a:r>
                        <a:rPr lang="en-US" sz="1200" dirty="0"/>
                        <a:t>Input</a:t>
                      </a:r>
                    </a:p>
                  </a:txBody>
                  <a:tcPr/>
                </a:tc>
                <a:tc>
                  <a:txBody>
                    <a:bodyPr/>
                    <a:lstStyle/>
                    <a:p>
                      <a:r>
                        <a:rPr lang="en-US" sz="1200" dirty="0"/>
                        <a:t>Transistor</a:t>
                      </a:r>
                    </a:p>
                    <a:p>
                      <a:r>
                        <a:rPr lang="en-US" sz="1200" dirty="0"/>
                        <a:t>Status</a:t>
                      </a:r>
                    </a:p>
                  </a:txBody>
                  <a:tcPr/>
                </a:tc>
                <a:tc>
                  <a:txBody>
                    <a:bodyPr/>
                    <a:lstStyle/>
                    <a:p>
                      <a:r>
                        <a:rPr lang="en-US" sz="1200" dirty="0"/>
                        <a:t>Output</a:t>
                      </a:r>
                    </a:p>
                  </a:txBody>
                  <a:tcPr/>
                </a:tc>
                <a:extLst>
                  <a:ext uri="{0D108BD9-81ED-4DB2-BD59-A6C34878D82A}">
                    <a16:rowId xmlns:a16="http://schemas.microsoft.com/office/drawing/2014/main" val="10000"/>
                  </a:ext>
                </a:extLst>
              </a:tr>
              <a:tr h="401653">
                <a:tc>
                  <a:txBody>
                    <a:bodyPr/>
                    <a:lstStyle/>
                    <a:p>
                      <a:r>
                        <a:rPr lang="en-US" sz="1200" dirty="0"/>
                        <a:t>All</a:t>
                      </a:r>
                      <a:r>
                        <a:rPr lang="en-US" sz="1200" baseline="0" dirty="0"/>
                        <a:t> input = low</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All transistor OFF, Cutoff Region.</a:t>
                      </a:r>
                    </a:p>
                  </a:txBody>
                  <a:tcPr/>
                </a:tc>
                <a:tc>
                  <a:txBody>
                    <a:bodyPr/>
                    <a:lstStyle/>
                    <a:p>
                      <a:r>
                        <a:rPr lang="en-US" sz="1200" dirty="0"/>
                        <a:t>Output</a:t>
                      </a:r>
                      <a:r>
                        <a:rPr lang="en-US" sz="1200" baseline="0" dirty="0"/>
                        <a:t> = </a:t>
                      </a:r>
                      <a:r>
                        <a:rPr lang="en-US" sz="1200" baseline="0" dirty="0" err="1"/>
                        <a:t>Vcc</a:t>
                      </a:r>
                      <a:r>
                        <a:rPr lang="en-US" sz="1200" baseline="0" dirty="0"/>
                        <a:t>, High</a:t>
                      </a:r>
                      <a:endParaRPr lang="en-US" sz="1200" dirty="0"/>
                    </a:p>
                  </a:txBody>
                  <a:tcPr/>
                </a:tc>
                <a:extLst>
                  <a:ext uri="{0D108BD9-81ED-4DB2-BD59-A6C34878D82A}">
                    <a16:rowId xmlns:a16="http://schemas.microsoft.com/office/drawing/2014/main" val="10001"/>
                  </a:ext>
                </a:extLst>
              </a:tr>
              <a:tr h="401653">
                <a:tc>
                  <a:txBody>
                    <a:bodyPr/>
                    <a:lstStyle/>
                    <a:p>
                      <a:r>
                        <a:rPr lang="en-US" sz="1200" dirty="0"/>
                        <a:t>Any one input/Two</a:t>
                      </a:r>
                      <a:r>
                        <a:rPr lang="en-US" sz="1200" baseline="0" dirty="0"/>
                        <a:t> input/all input = High</a:t>
                      </a:r>
                      <a:endParaRPr lang="en-US" sz="1200" dirty="0"/>
                    </a:p>
                  </a:txBody>
                  <a:tcPr/>
                </a:tc>
                <a:tc>
                  <a:txBody>
                    <a:bodyPr/>
                    <a:lstStyle/>
                    <a:p>
                      <a:r>
                        <a:rPr lang="en-US" sz="1200" dirty="0"/>
                        <a:t>Corresponding transistor</a:t>
                      </a:r>
                      <a:r>
                        <a:rPr lang="en-US" sz="1200" baseline="0" dirty="0"/>
                        <a:t> turned ON, Saturation Region</a:t>
                      </a:r>
                      <a:endParaRPr lang="en-US" sz="1200" dirty="0"/>
                    </a:p>
                  </a:txBody>
                  <a:tcPr/>
                </a:tc>
                <a:tc>
                  <a:txBody>
                    <a:bodyPr/>
                    <a:lstStyle/>
                    <a:p>
                      <a:r>
                        <a:rPr lang="en-US" sz="1200" dirty="0"/>
                        <a:t>Output = V</a:t>
                      </a:r>
                      <a:r>
                        <a:rPr lang="en-US" sz="1200" baseline="-25000" dirty="0"/>
                        <a:t>CE(SAT) </a:t>
                      </a:r>
                      <a:r>
                        <a:rPr lang="en-US" sz="1200" dirty="0"/>
                        <a:t>= 0.2 V.</a:t>
                      </a:r>
                    </a:p>
                    <a:p>
                      <a:r>
                        <a:rPr lang="en-US" sz="1200" dirty="0"/>
                        <a:t>Low</a:t>
                      </a:r>
                    </a:p>
                  </a:txBody>
                  <a:tcPr/>
                </a:tc>
                <a:extLst>
                  <a:ext uri="{0D108BD9-81ED-4DB2-BD59-A6C34878D82A}">
                    <a16:rowId xmlns:a16="http://schemas.microsoft.com/office/drawing/2014/main" val="10002"/>
                  </a:ext>
                </a:extLst>
              </a:tr>
            </a:tbl>
          </a:graphicData>
        </a:graphic>
      </p:graphicFrame>
      <p:sp>
        <p:nvSpPr>
          <p:cNvPr id="5" name="Text Placeholder 4"/>
          <p:cNvSpPr>
            <a:spLocks noGrp="1"/>
          </p:cNvSpPr>
          <p:nvPr>
            <p:ph type="body" sz="quarter" idx="3"/>
          </p:nvPr>
        </p:nvSpPr>
        <p:spPr/>
        <p:txBody>
          <a:bodyPr/>
          <a:lstStyle/>
          <a:p>
            <a:r>
              <a:rPr lang="en-US" dirty="0"/>
              <a:t>Circuit</a:t>
            </a:r>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632104"/>
            <a:ext cx="5183188" cy="3452501"/>
          </a:xfrm>
        </p:spPr>
      </p:pic>
      <p:sp>
        <p:nvSpPr>
          <p:cNvPr id="7" name="Slide Number Placeholder 6"/>
          <p:cNvSpPr>
            <a:spLocks noGrp="1"/>
          </p:cNvSpPr>
          <p:nvPr>
            <p:ph type="sldNum" sz="quarter" idx="12"/>
          </p:nvPr>
        </p:nvSpPr>
        <p:spPr/>
        <p:txBody>
          <a:bodyPr/>
          <a:lstStyle/>
          <a:p>
            <a:fld id="{202C3507-186B-4F1F-9A48-9A6671ACAC3F}" type="slidenum">
              <a:rPr lang="en-US" smtClean="0"/>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91" y="606751"/>
            <a:ext cx="1064971" cy="1076770"/>
          </a:xfrm>
          <a:prstGeom prst="rect">
            <a:avLst/>
          </a:prstGeom>
        </p:spPr>
      </p:pic>
    </p:spTree>
    <p:extLst>
      <p:ext uri="{BB962C8B-B14F-4D97-AF65-F5344CB8AC3E}">
        <p14:creationId xmlns:p14="http://schemas.microsoft.com/office/powerpoint/2010/main" val="3055929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3396</Words>
  <Application>Microsoft Office PowerPoint</Application>
  <PresentationFormat>Widescreen</PresentationFormat>
  <Paragraphs>352</Paragraphs>
  <Slides>59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 Math</vt:lpstr>
      <vt:lpstr>Times New Roman</vt:lpstr>
      <vt:lpstr>Wingdings</vt:lpstr>
      <vt:lpstr>Office Theme</vt:lpstr>
      <vt:lpstr>Digital Logic &amp; Circuits</vt:lpstr>
      <vt:lpstr>RTL Logic</vt:lpstr>
      <vt:lpstr>Disadvantages of RTL Logic</vt:lpstr>
      <vt:lpstr>NOT Gate Using RTL Logic</vt:lpstr>
      <vt:lpstr>NOT Gate Using RTL Logic</vt:lpstr>
      <vt:lpstr>NAND Gate Using RTL Logic</vt:lpstr>
      <vt:lpstr>NAND Gate Using RTL Logic</vt:lpstr>
      <vt:lpstr>NOR Gate Using RTL Logic</vt:lpstr>
      <vt:lpstr>NOR Gate Using RTL Logic</vt:lpstr>
      <vt:lpstr>PowerPoint Presentation</vt:lpstr>
      <vt:lpstr>PowerPoint Presentation</vt:lpstr>
      <vt:lpstr>PowerPoint Presentation</vt:lpstr>
      <vt:lpstr>PowerPoint Presentation</vt:lpstr>
      <vt:lpstr>PowerPoint Presentation</vt:lpstr>
      <vt:lpstr>PowerPoint Presentation</vt:lpstr>
      <vt:lpstr>DTL Logic</vt:lpstr>
      <vt:lpstr>DTL Logic - Disadvantages</vt:lpstr>
      <vt:lpstr>NAND Gate Using DTL Logic</vt:lpstr>
      <vt:lpstr>PowerPoint Presentation</vt:lpstr>
      <vt:lpstr>PowerPoint Presentation</vt:lpstr>
      <vt:lpstr>NAND Gate Using DTL Logic</vt:lpstr>
      <vt:lpstr>NAND Gate Using DTL Logic</vt:lpstr>
      <vt:lpstr>PowerPoint Presentation</vt:lpstr>
      <vt:lpstr>PowerPoint Presentation</vt:lpstr>
      <vt:lpstr>PowerPoint Presentation</vt:lpstr>
      <vt:lpstr>NAND Gate Using modified DTL Logic</vt:lpstr>
      <vt:lpstr>NAND Gate Using modified DTL Logic</vt:lpstr>
      <vt:lpstr>PowerPoint Presentation</vt:lpstr>
      <vt:lpstr>PowerPoint Presentation</vt:lpstr>
      <vt:lpstr>NAND Gate Using HTL Logic</vt:lpstr>
      <vt:lpstr>PowerPoint Presentation</vt:lpstr>
      <vt:lpstr>TTL Logic</vt:lpstr>
      <vt:lpstr>TTL Logic </vt:lpstr>
      <vt:lpstr>Open Collector Output (NAND)</vt:lpstr>
      <vt:lpstr>Open Collector Output (NAND)</vt:lpstr>
      <vt:lpstr>Open Collector Output (NAND)</vt:lpstr>
      <vt:lpstr>Totem pole Output (NAND)</vt:lpstr>
      <vt:lpstr>Totem pole Output (NAND)</vt:lpstr>
      <vt:lpstr>Totem pole Output (NAND)</vt:lpstr>
      <vt:lpstr>Schottky TTL Gate</vt:lpstr>
      <vt:lpstr>Schottky Diode TTL</vt:lpstr>
      <vt:lpstr>Three-state Gate</vt:lpstr>
      <vt:lpstr>Three-state Gate</vt:lpstr>
      <vt:lpstr>CMOS inverter</vt:lpstr>
      <vt:lpstr>PowerPoint Presentation</vt:lpstr>
      <vt:lpstr>PowerPoint Presentation</vt:lpstr>
      <vt:lpstr>Points to Remember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Points to Note</vt:lpstr>
      <vt:lpstr>PowerPoint Presentation</vt:lpstr>
      <vt:lpstr>PowerPoint Presentation</vt:lpstr>
      <vt:lpstr>Points to Note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&amp; Circuits</dc:title>
  <dc:creator>Tawsif Ibne Alam</dc:creator>
  <cp:lastModifiedBy>Tawsif Ibne Alam</cp:lastModifiedBy>
  <cp:revision>3</cp:revision>
  <dcterms:created xsi:type="dcterms:W3CDTF">2019-06-11T07:39:51Z</dcterms:created>
  <dcterms:modified xsi:type="dcterms:W3CDTF">2020-06-11T11:40:13Z</dcterms:modified>
</cp:coreProperties>
</file>