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384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err="1" smtClean="0"/>
              <a:t>Yaashwan</a:t>
            </a:r>
            <a:r>
              <a:rPr lang="en-US" spc="15" dirty="0" smtClean="0"/>
              <a:t> S K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09600"/>
            <a:ext cx="11125200" cy="4708981"/>
          </a:xfrm>
        </p:spPr>
        <p:txBody>
          <a:bodyPr/>
          <a:lstStyle/>
          <a:p>
            <a:r>
              <a:rPr lang="en-IN" b="1" dirty="0"/>
              <a:t>Evaluation:</a:t>
            </a:r>
            <a:endParaRPr lang="en-IN" dirty="0"/>
          </a:p>
          <a:p>
            <a:pPr lvl="1"/>
            <a:r>
              <a:rPr lang="en-IN" dirty="0"/>
              <a:t>Evaluate the model's performance using evaluation metrics such as BLEU score, perplexity, etc.</a:t>
            </a:r>
          </a:p>
          <a:p>
            <a:pPr lvl="1"/>
            <a:r>
              <a:rPr lang="en-IN" dirty="0"/>
              <a:t>Use a validation set to assess the model's performance during training and adjust </a:t>
            </a:r>
            <a:r>
              <a:rPr lang="en-IN" dirty="0" err="1"/>
              <a:t>hyperparameters</a:t>
            </a:r>
            <a:r>
              <a:rPr lang="en-IN" dirty="0"/>
              <a:t> accordingly.</a:t>
            </a:r>
          </a:p>
          <a:p>
            <a:r>
              <a:rPr lang="en-IN" b="1" dirty="0"/>
              <a:t>Inference:</a:t>
            </a:r>
            <a:endParaRPr lang="en-IN" dirty="0"/>
          </a:p>
          <a:p>
            <a:pPr lvl="1"/>
            <a:r>
              <a:rPr lang="en-IN" dirty="0"/>
              <a:t>Implement a mechanism for inference, where the trained model is used to generate responses to user queries.</a:t>
            </a:r>
          </a:p>
          <a:p>
            <a:pPr lvl="1"/>
            <a:r>
              <a:rPr lang="en-IN" dirty="0"/>
              <a:t>Use beam search or sampling techniques to generate diverse and fluent responses.</a:t>
            </a:r>
          </a:p>
          <a:p>
            <a:pPr lvl="1"/>
            <a:r>
              <a:rPr lang="en-IN" dirty="0"/>
              <a:t>Ensure the inference process is efficient and scalable for real-world deployment.</a:t>
            </a:r>
          </a:p>
          <a:p>
            <a:r>
              <a:rPr lang="en-IN" b="1" dirty="0"/>
              <a:t>Fine-Tuning and Optimization:</a:t>
            </a:r>
            <a:endParaRPr lang="en-IN" dirty="0"/>
          </a:p>
          <a:p>
            <a:pPr lvl="1"/>
            <a:r>
              <a:rPr lang="en-IN" dirty="0"/>
              <a:t>Fine-tune the model based on evaluation results to improve performance.</a:t>
            </a:r>
          </a:p>
          <a:p>
            <a:pPr lvl="1"/>
            <a:r>
              <a:rPr lang="en-IN" dirty="0"/>
              <a:t>Experiment with </a:t>
            </a:r>
            <a:r>
              <a:rPr lang="en-IN" dirty="0" err="1"/>
              <a:t>hyperparameters</a:t>
            </a:r>
            <a:r>
              <a:rPr lang="en-IN" dirty="0"/>
              <a:t>, model architecture, and training techniques to optimize performance.</a:t>
            </a:r>
          </a:p>
          <a:p>
            <a:r>
              <a:rPr lang="en-IN" b="1" dirty="0"/>
              <a:t>Deployment:</a:t>
            </a:r>
            <a:endParaRPr lang="en-IN" dirty="0"/>
          </a:p>
          <a:p>
            <a:pPr lvl="1"/>
            <a:r>
              <a:rPr lang="en-IN" dirty="0"/>
              <a:t>Deploy the trained model into a user-friendly interface, such as a web application or messaging platform.</a:t>
            </a:r>
          </a:p>
          <a:p>
            <a:pPr lvl="1"/>
            <a:r>
              <a:rPr lang="en-IN" dirty="0"/>
              <a:t>Integrate the </a:t>
            </a:r>
            <a:r>
              <a:rPr lang="en-IN" dirty="0" err="1"/>
              <a:t>ChatBot</a:t>
            </a:r>
            <a:r>
              <a:rPr lang="en-IN" dirty="0"/>
              <a:t> into existing systems or applications for real-world usage.</a:t>
            </a:r>
          </a:p>
          <a:p>
            <a:r>
              <a:rPr lang="en-IN" b="1" dirty="0"/>
              <a:t>Monitoring and Maintenance:</a:t>
            </a:r>
            <a:endParaRPr lang="en-IN" dirty="0"/>
          </a:p>
          <a:p>
            <a:pPr lvl="1"/>
            <a:r>
              <a:rPr lang="en-IN" dirty="0"/>
              <a:t>Monitor the </a:t>
            </a:r>
            <a:r>
              <a:rPr lang="en-IN" dirty="0" err="1"/>
              <a:t>ChatBot's</a:t>
            </a:r>
            <a:r>
              <a:rPr lang="en-IN" dirty="0"/>
              <a:t> performance in production and gather user feedback for continuous improvement.</a:t>
            </a:r>
          </a:p>
          <a:p>
            <a:pPr lvl="1"/>
            <a:r>
              <a:rPr lang="en-IN" dirty="0"/>
              <a:t>Update the model periodically to incorporate new data and adapt to evolving user needs and preferences.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44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447800"/>
            <a:ext cx="10439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In </a:t>
            </a:r>
            <a:r>
              <a:rPr lang="en-IN" dirty="0"/>
              <a:t>this </a:t>
            </a:r>
            <a:r>
              <a:rPr lang="en-IN" dirty="0" smtClean="0"/>
              <a:t>Project, </a:t>
            </a:r>
            <a:r>
              <a:rPr lang="en-IN" dirty="0"/>
              <a:t>the </a:t>
            </a:r>
            <a:r>
              <a:rPr lang="en-IN" dirty="0" err="1"/>
              <a:t>ChatBot</a:t>
            </a:r>
            <a:r>
              <a:rPr lang="en-IN" dirty="0"/>
              <a:t> successfully understands the user's query, retrieves relevant information, and provides helpful responses. It demonstrates the </a:t>
            </a:r>
            <a:r>
              <a:rPr lang="en-IN" dirty="0" err="1"/>
              <a:t>ChatBot's</a:t>
            </a:r>
            <a:r>
              <a:rPr lang="en-IN" dirty="0"/>
              <a:t> ability to engage in a natural conversation, retain context across interactions, and generate coherent and contextually relevant responses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	While </a:t>
            </a:r>
            <a:r>
              <a:rPr lang="en-IN" dirty="0"/>
              <a:t>this </a:t>
            </a:r>
            <a:r>
              <a:rPr lang="en-IN" dirty="0" smtClean="0"/>
              <a:t>Project  </a:t>
            </a:r>
            <a:r>
              <a:rPr lang="en-IN" dirty="0"/>
              <a:t>showcases a simplified scenario, in a real-world application, the </a:t>
            </a:r>
            <a:r>
              <a:rPr lang="en-IN" dirty="0" err="1"/>
              <a:t>ChatBot</a:t>
            </a:r>
            <a:r>
              <a:rPr lang="en-IN" dirty="0"/>
              <a:t> would be capable of handling a wide range of queries, providing personalized assistance, and adapting to user preferences and needs. The result reflects the effectiveness of the trained Conversational AI </a:t>
            </a:r>
            <a:r>
              <a:rPr lang="en-IN" dirty="0" err="1"/>
              <a:t>ChatBot</a:t>
            </a:r>
            <a:r>
              <a:rPr lang="en-IN" dirty="0"/>
              <a:t> in delivering a seamless and user-friendly conversational experience.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39775" y="2019300"/>
            <a:ext cx="1038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ChatBot</a:t>
            </a:r>
            <a:r>
              <a:rPr lang="en-US" sz="3600" dirty="0" smtClean="0"/>
              <a:t> Using Deep Learning And Neural Network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1639252" y="1295400"/>
            <a:ext cx="9371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	Before </a:t>
            </a:r>
            <a:r>
              <a:rPr lang="en-IN" dirty="0"/>
              <a:t>jumping into the coding section, first, we need to understand some design concepts. Since we are going to develop a deep learning based model, we need data to train our model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	But </a:t>
            </a:r>
            <a:r>
              <a:rPr lang="en-IN" dirty="0"/>
              <a:t>we are not going to gather or download any large dataset since this is a simple </a:t>
            </a:r>
            <a:r>
              <a:rPr lang="en-IN" dirty="0" err="1"/>
              <a:t>chatbot</a:t>
            </a:r>
            <a:r>
              <a:rPr lang="en-IN" dirty="0"/>
              <a:t>. We can just create our own dataset in order to train the model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 </a:t>
            </a:r>
            <a:r>
              <a:rPr lang="en-IN" dirty="0" smtClean="0"/>
              <a:t>	The </a:t>
            </a:r>
            <a:r>
              <a:rPr lang="en-IN" dirty="0" smtClean="0"/>
              <a:t>strategy here is to define different intents and make training samples for those intents and train your </a:t>
            </a:r>
            <a:r>
              <a:rPr lang="en-IN" dirty="0" err="1" smtClean="0"/>
              <a:t>chatbot</a:t>
            </a:r>
            <a:r>
              <a:rPr lang="en-IN" dirty="0" smtClean="0"/>
              <a:t> model with those training sample data as model training data (X) and intents as model training categories (Y).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5" y="1752600"/>
            <a:ext cx="7251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In </a:t>
            </a:r>
            <a:r>
              <a:rPr lang="en-IN" dirty="0"/>
              <a:t>today's digital era, the demand for intelligent virtual assistants capable of engaging in natural and meaningful conversations with users is on the rise. </a:t>
            </a:r>
            <a:r>
              <a:rPr lang="en-IN" dirty="0" err="1"/>
              <a:t>ChatBots</a:t>
            </a:r>
            <a:r>
              <a:rPr lang="en-IN" dirty="0"/>
              <a:t> powered by deep learning and neural networks play a crucial role in various domains, including customer service, e-commerce, healthcare, and more. However, building an effective Conversational AI </a:t>
            </a:r>
            <a:r>
              <a:rPr lang="en-IN" dirty="0" err="1"/>
              <a:t>ChatBot</a:t>
            </a:r>
            <a:r>
              <a:rPr lang="en-IN" dirty="0"/>
              <a:t> poses several challenges, including natural language understanding, context retention, and generating coherent responses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b="1" dirty="0"/>
              <a:t>Natural Language Understanding (NLU):</a:t>
            </a:r>
            <a:r>
              <a:rPr lang="en-IN" dirty="0"/>
              <a:t> Developing algorithms to accurately interpret and understand the meaning behind user queries expressed in natural language.</a:t>
            </a:r>
          </a:p>
          <a:p>
            <a:r>
              <a:rPr lang="en-IN" b="1" dirty="0"/>
              <a:t>Context Retention:</a:t>
            </a:r>
            <a:r>
              <a:rPr lang="en-IN" dirty="0"/>
              <a:t> Designing mechanisms to retain context from previous interactions within a conversation, allowing the </a:t>
            </a:r>
            <a:r>
              <a:rPr lang="en-IN" dirty="0" err="1"/>
              <a:t>ChatBot</a:t>
            </a:r>
            <a:r>
              <a:rPr lang="en-IN" dirty="0"/>
              <a:t> to provide contextually relevant responses.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1336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To </a:t>
            </a:r>
            <a:r>
              <a:rPr lang="en-IN" dirty="0"/>
              <a:t>develop a </a:t>
            </a:r>
            <a:r>
              <a:rPr lang="en-IN" dirty="0" err="1"/>
              <a:t>ChatBot</a:t>
            </a:r>
            <a:r>
              <a:rPr lang="en-IN" dirty="0"/>
              <a:t> capable of engaging in meaningful conversations with </a:t>
            </a:r>
            <a:r>
              <a:rPr lang="en-IN" dirty="0" smtClean="0"/>
              <a:t>users.</a:t>
            </a:r>
            <a:endParaRPr lang="en-IN" dirty="0"/>
          </a:p>
          <a:p>
            <a:r>
              <a:rPr lang="en-IN" dirty="0" smtClean="0"/>
              <a:t>	Importance </a:t>
            </a:r>
            <a:r>
              <a:rPr lang="en-IN" dirty="0"/>
              <a:t>of Conversational AI in customer service, virtual assistants, and more</a:t>
            </a:r>
          </a:p>
          <a:p>
            <a:r>
              <a:rPr lang="en-IN" dirty="0" smtClean="0"/>
              <a:t>	Highlight </a:t>
            </a:r>
            <a:r>
              <a:rPr lang="en-IN" dirty="0"/>
              <a:t>the potential applications and benefits of </a:t>
            </a:r>
            <a:r>
              <a:rPr lang="en-IN" dirty="0" err="1"/>
              <a:t>ChatBots</a:t>
            </a:r>
            <a:r>
              <a:rPr lang="en-IN" dirty="0"/>
              <a:t> in different </a:t>
            </a:r>
            <a:r>
              <a:rPr lang="en-IN" dirty="0" smtClean="0"/>
              <a:t>domains.</a:t>
            </a:r>
          </a:p>
          <a:p>
            <a:r>
              <a:rPr lang="en-IN" b="1" dirty="0"/>
              <a:t>Natural Language Understanding (NLU):</a:t>
            </a:r>
            <a:r>
              <a:rPr lang="en-IN" dirty="0"/>
              <a:t> Enable the </a:t>
            </a:r>
            <a:r>
              <a:rPr lang="en-IN" dirty="0" err="1"/>
              <a:t>ChatBot</a:t>
            </a:r>
            <a:r>
              <a:rPr lang="en-IN" dirty="0"/>
              <a:t> to comprehend and interpret user queries expressed in natural language.</a:t>
            </a:r>
          </a:p>
          <a:p>
            <a:r>
              <a:rPr lang="en-IN" b="1" dirty="0"/>
              <a:t>Context Retention:</a:t>
            </a:r>
            <a:r>
              <a:rPr lang="en-IN" dirty="0"/>
              <a:t> Implement mechanisms to retain context across conversations, allowing the </a:t>
            </a:r>
            <a:r>
              <a:rPr lang="en-IN" dirty="0" err="1"/>
              <a:t>ChatBot</a:t>
            </a:r>
            <a:r>
              <a:rPr lang="en-IN" dirty="0"/>
              <a:t> to provide coherent and contextually relevant responses.</a:t>
            </a:r>
          </a:p>
          <a:p>
            <a:r>
              <a:rPr lang="en-IN" b="1" dirty="0"/>
              <a:t>Response Generation:</a:t>
            </a:r>
            <a:r>
              <a:rPr lang="en-IN" dirty="0"/>
              <a:t> Develop algorithms to generate responses that are not only grammatically correct but also contextually appropriate and engaging.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579662"/>
            <a:ext cx="9372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Customers</a:t>
            </a:r>
            <a:r>
              <a:rPr lang="en-IN" b="1" dirty="0"/>
              <a:t>:</a:t>
            </a:r>
            <a:r>
              <a:rPr lang="en-IN" dirty="0"/>
              <a:t> In customer service applications, the end users would be the customers interacting with the </a:t>
            </a:r>
            <a:r>
              <a:rPr lang="en-IN" dirty="0" err="1"/>
              <a:t>ChatBot</a:t>
            </a:r>
            <a:r>
              <a:rPr lang="en-IN" dirty="0"/>
              <a:t> to seek information, assistance, or support regarding products or services.</a:t>
            </a:r>
          </a:p>
          <a:p>
            <a:r>
              <a:rPr lang="en-IN" b="1" dirty="0"/>
              <a:t>Website Visitors:</a:t>
            </a:r>
            <a:r>
              <a:rPr lang="en-IN" dirty="0"/>
              <a:t> On websites or e-commerce platforms, the </a:t>
            </a:r>
            <a:r>
              <a:rPr lang="en-IN" dirty="0" err="1"/>
              <a:t>ChatBot</a:t>
            </a:r>
            <a:r>
              <a:rPr lang="en-IN" dirty="0"/>
              <a:t> could serve as a virtual assistant for visitors, helping them navigate the site, find products, answer queries, and make purchases.</a:t>
            </a:r>
          </a:p>
          <a:p>
            <a:r>
              <a:rPr lang="en-IN" b="1" dirty="0"/>
              <a:t>Mobile App Users:</a:t>
            </a:r>
            <a:r>
              <a:rPr lang="en-IN" dirty="0"/>
              <a:t> In mobile applications, the </a:t>
            </a:r>
            <a:r>
              <a:rPr lang="en-IN" dirty="0" err="1"/>
              <a:t>ChatBot</a:t>
            </a:r>
            <a:r>
              <a:rPr lang="en-IN" dirty="0"/>
              <a:t> could provide personalized recommendations, answer user inquiries, assist with tasks, or offer guidance within the app's ecosystem.</a:t>
            </a:r>
          </a:p>
          <a:p>
            <a:r>
              <a:rPr lang="en-IN" b="1" dirty="0"/>
              <a:t>Internal Employees:</a:t>
            </a:r>
            <a:r>
              <a:rPr lang="en-IN" dirty="0"/>
              <a:t> In enterprise environments, the </a:t>
            </a:r>
            <a:r>
              <a:rPr lang="en-IN" dirty="0" err="1"/>
              <a:t>ChatBot</a:t>
            </a:r>
            <a:r>
              <a:rPr lang="en-IN" dirty="0"/>
              <a:t> could be deployed internally to assist employees with common tasks, provide information, automate workflows, or facilitate internal communication.</a:t>
            </a:r>
          </a:p>
          <a:p>
            <a:r>
              <a:rPr lang="en-IN" b="1" dirty="0"/>
              <a:t>Patients or Healthcare Consumers:</a:t>
            </a:r>
            <a:r>
              <a:rPr lang="en-IN" dirty="0"/>
              <a:t> In healthcare applications, the </a:t>
            </a:r>
            <a:r>
              <a:rPr lang="en-IN" dirty="0" err="1"/>
              <a:t>ChatBot</a:t>
            </a:r>
            <a:r>
              <a:rPr lang="en-IN" dirty="0"/>
              <a:t> could serve as a virtual health assistant, answering medical queries, providing wellness tips, scheduling appointments, or connecting users with healthcare providers.</a:t>
            </a:r>
          </a:p>
          <a:p>
            <a:r>
              <a:rPr lang="en-IN" b="1" dirty="0"/>
              <a:t>Students or Learners:</a:t>
            </a:r>
            <a:r>
              <a:rPr lang="en-IN" dirty="0"/>
              <a:t> In educational settings, the </a:t>
            </a:r>
            <a:r>
              <a:rPr lang="en-IN" dirty="0" err="1"/>
              <a:t>ChatBot</a:t>
            </a:r>
            <a:r>
              <a:rPr lang="en-IN" dirty="0"/>
              <a:t> could act as a virtual tutor or learning companion, answering questions, providing explanations, offering study resources, and guiding learners through course materials.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676275" y="1600200"/>
            <a:ext cx="108299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 Features</a:t>
            </a:r>
            <a:r>
              <a:rPr lang="en-IN" b="1" dirty="0" smtClean="0"/>
              <a:t>:</a:t>
            </a:r>
            <a:endParaRPr lang="en-IN" dirty="0"/>
          </a:p>
          <a:p>
            <a:r>
              <a:rPr lang="en-IN" b="1" dirty="0"/>
              <a:t>Natural Language Understanding (NLU):</a:t>
            </a:r>
            <a:r>
              <a:rPr lang="en-IN" dirty="0"/>
              <a:t> The </a:t>
            </a:r>
            <a:r>
              <a:rPr lang="en-IN" dirty="0" err="1"/>
              <a:t>ChatBot</a:t>
            </a:r>
            <a:r>
              <a:rPr lang="en-IN" dirty="0"/>
              <a:t> accurately interprets user queries expressed in natural language, allowing for seamless interaction without the need for rigid command structures.</a:t>
            </a:r>
          </a:p>
          <a:p>
            <a:r>
              <a:rPr lang="en-IN" b="1" dirty="0"/>
              <a:t>Context Retention:</a:t>
            </a:r>
            <a:r>
              <a:rPr lang="en-IN" dirty="0"/>
              <a:t> Through sophisticated context retention mechanisms, the </a:t>
            </a:r>
            <a:r>
              <a:rPr lang="en-IN" dirty="0" err="1"/>
              <a:t>ChatBot</a:t>
            </a:r>
            <a:r>
              <a:rPr lang="en-IN" dirty="0"/>
              <a:t> maintains continuity across conversations, enabling it to understand and respond contextually to user inputs.</a:t>
            </a:r>
          </a:p>
          <a:p>
            <a:r>
              <a:rPr lang="en-IN" b="1" dirty="0"/>
              <a:t>Dynamic Response Generation:</a:t>
            </a:r>
            <a:r>
              <a:rPr lang="en-IN" dirty="0"/>
              <a:t> The </a:t>
            </a:r>
            <a:r>
              <a:rPr lang="en-IN" dirty="0" err="1"/>
              <a:t>ChatBot</a:t>
            </a:r>
            <a:r>
              <a:rPr lang="en-IN" dirty="0"/>
              <a:t> generates responses dynamically, considering context, user preferences, and conversation history to deliver personalized and relevant information.</a:t>
            </a:r>
          </a:p>
          <a:p>
            <a:r>
              <a:rPr lang="en-IN" b="1" dirty="0"/>
              <a:t>Value Proposition:</a:t>
            </a:r>
            <a:endParaRPr lang="en-IN" dirty="0"/>
          </a:p>
          <a:p>
            <a:r>
              <a:rPr lang="en-IN" b="1" dirty="0"/>
              <a:t>Enhanced User Experience:</a:t>
            </a:r>
            <a:r>
              <a:rPr lang="en-IN" dirty="0"/>
              <a:t> The </a:t>
            </a:r>
            <a:r>
              <a:rPr lang="en-IN" dirty="0" err="1"/>
              <a:t>ChatBot</a:t>
            </a:r>
            <a:r>
              <a:rPr lang="en-IN" dirty="0"/>
              <a:t> provides users with a conversational interface that mimics natural human interactions, leading to a more intuitive and engaging user experience.</a:t>
            </a:r>
          </a:p>
          <a:p>
            <a:r>
              <a:rPr lang="en-IN" b="1" dirty="0"/>
              <a:t>24/7 Availability:</a:t>
            </a:r>
            <a:r>
              <a:rPr lang="en-IN" dirty="0"/>
              <a:t> With its ability to operate autonomously, the </a:t>
            </a:r>
            <a:r>
              <a:rPr lang="en-IN" dirty="0" err="1"/>
              <a:t>ChatBot</a:t>
            </a:r>
            <a:r>
              <a:rPr lang="en-IN" dirty="0"/>
              <a:t> offers round-the-clock assistance to users, enhancing accessibility and convenience across different time zones and schedules.</a:t>
            </a:r>
          </a:p>
          <a:p>
            <a:r>
              <a:rPr lang="en-IN" b="1" dirty="0" smtClean="0"/>
              <a:t>Personalized </a:t>
            </a:r>
            <a:r>
              <a:rPr lang="en-IN" b="1" dirty="0"/>
              <a:t>Assistance:</a:t>
            </a:r>
            <a:r>
              <a:rPr lang="en-IN" dirty="0"/>
              <a:t> By leveraging user data and conversation history, the </a:t>
            </a:r>
            <a:r>
              <a:rPr lang="en-IN" dirty="0" err="1"/>
              <a:t>ChatBot</a:t>
            </a:r>
            <a:r>
              <a:rPr lang="en-IN" dirty="0"/>
              <a:t> delivers personalized recommendations, assistance, and solutions tailored to individual preferences and needs.</a:t>
            </a:r>
          </a:p>
          <a:p>
            <a:r>
              <a:rPr lang="en-IN" b="1" dirty="0" smtClean="0"/>
              <a:t>Cost </a:t>
            </a:r>
            <a:r>
              <a:rPr lang="en-IN" b="1" dirty="0"/>
              <a:t>Savings:</a:t>
            </a:r>
            <a:r>
              <a:rPr lang="en-IN" dirty="0"/>
              <a:t> Implementing the </a:t>
            </a:r>
            <a:r>
              <a:rPr lang="en-IN" dirty="0" err="1"/>
              <a:t>ChatBot</a:t>
            </a:r>
            <a:r>
              <a:rPr lang="en-IN" dirty="0"/>
              <a:t> reduces operational costs associated with customer support, call </a:t>
            </a:r>
            <a:r>
              <a:rPr lang="en-IN" dirty="0" err="1"/>
              <a:t>centers</a:t>
            </a:r>
            <a:r>
              <a:rPr lang="en-IN" dirty="0"/>
              <a:t>, and help desks by automating routine tasks and streamlining workflows.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447800"/>
            <a:ext cx="11049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 Uniqueness of this Project are: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                                   </a:t>
            </a:r>
            <a:r>
              <a:rPr lang="en-IN" b="1" dirty="0"/>
              <a:t>Advanced Natural Language Understanding (NLU</a:t>
            </a:r>
            <a:r>
              <a:rPr lang="en-IN" b="1" dirty="0" smtClean="0"/>
              <a:t>)</a:t>
            </a:r>
          </a:p>
          <a:p>
            <a:endParaRPr lang="en-IN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                                       Context </a:t>
            </a:r>
            <a:r>
              <a:rPr lang="en-IN" b="1" dirty="0"/>
              <a:t>Retention and Contextual </a:t>
            </a:r>
            <a:r>
              <a:rPr lang="en-IN" b="1" dirty="0" smtClean="0"/>
              <a:t>Response</a:t>
            </a:r>
          </a:p>
          <a:p>
            <a:pPr marL="285750" indent="-285750">
              <a:buFont typeface="Arial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</a:t>
            </a:r>
            <a:r>
              <a:rPr lang="en-IN" b="1" dirty="0" smtClean="0"/>
              <a:t>Dynamic </a:t>
            </a:r>
            <a:r>
              <a:rPr lang="en-IN" b="1" dirty="0"/>
              <a:t>Response </a:t>
            </a:r>
            <a:r>
              <a:rPr lang="en-IN" b="1" dirty="0" smtClean="0"/>
              <a:t>Generation</a:t>
            </a:r>
          </a:p>
          <a:p>
            <a:endParaRPr lang="en-IN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                                       Scalability </a:t>
            </a:r>
            <a:r>
              <a:rPr lang="en-IN" b="1" dirty="0"/>
              <a:t>and </a:t>
            </a:r>
            <a:r>
              <a:rPr lang="en-IN" b="1" dirty="0" smtClean="0"/>
              <a:t>Adaptability</a:t>
            </a:r>
          </a:p>
          <a:p>
            <a:endParaRPr lang="en-IN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</a:t>
            </a:r>
            <a:r>
              <a:rPr lang="en-IN" b="1" dirty="0" smtClean="0"/>
              <a:t>Deep </a:t>
            </a:r>
            <a:r>
              <a:rPr lang="en-IN" b="1" dirty="0"/>
              <a:t>Learning and Neural Network </a:t>
            </a:r>
            <a:r>
              <a:rPr lang="en-IN" b="1" dirty="0" smtClean="0"/>
              <a:t>Techniques</a:t>
            </a:r>
          </a:p>
          <a:p>
            <a:endParaRPr lang="en-IN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</a:t>
            </a:r>
            <a:r>
              <a:rPr lang="en-IN" b="1" dirty="0"/>
              <a:t>Versatile Applications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4" y="1367853"/>
            <a:ext cx="10842626" cy="4998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b="1" dirty="0"/>
              <a:t>Data </a:t>
            </a:r>
            <a:r>
              <a:rPr lang="en-IN" b="1" dirty="0" err="1"/>
              <a:t>Preprocessing</a:t>
            </a:r>
            <a:r>
              <a:rPr lang="en-IN" b="1" dirty="0"/>
              <a:t>:</a:t>
            </a:r>
            <a:endParaRPr lang="en-IN" dirty="0"/>
          </a:p>
          <a:p>
            <a:pPr lvl="1"/>
            <a:r>
              <a:rPr lang="en-IN" dirty="0"/>
              <a:t>Tokenize the input and output sequences (questions and responses).</a:t>
            </a:r>
          </a:p>
          <a:p>
            <a:pPr lvl="1"/>
            <a:r>
              <a:rPr lang="en-IN" dirty="0"/>
              <a:t>Convert text data into numerical sequences using tokenization.</a:t>
            </a:r>
          </a:p>
          <a:p>
            <a:pPr lvl="1"/>
            <a:r>
              <a:rPr lang="en-IN" dirty="0"/>
              <a:t>Pad or truncate sequences to ensure uniform length.</a:t>
            </a:r>
          </a:p>
          <a:p>
            <a:r>
              <a:rPr lang="en-IN" b="1" dirty="0"/>
              <a:t>Model Architecture:</a:t>
            </a:r>
            <a:endParaRPr lang="en-IN" dirty="0"/>
          </a:p>
          <a:p>
            <a:pPr lvl="1"/>
            <a:r>
              <a:rPr lang="en-IN" b="1" dirty="0"/>
              <a:t>Encoder-Decoder Architecture:</a:t>
            </a:r>
            <a:r>
              <a:rPr lang="en-IN" dirty="0"/>
              <a:t> Implement an encoder-decoder architecture, where the encoder processes the input sequence and encodes it into a fixed-length context vector, and the decoder generates the output sequence based on this context vector.</a:t>
            </a:r>
          </a:p>
          <a:p>
            <a:pPr lvl="1"/>
            <a:r>
              <a:rPr lang="en-IN" b="1" dirty="0"/>
              <a:t>Encoder:</a:t>
            </a:r>
            <a:r>
              <a:rPr lang="en-IN" dirty="0"/>
              <a:t> Utilize an LSTM layer to process the input sequence and generate the encoder hidden state.</a:t>
            </a:r>
          </a:p>
          <a:p>
            <a:pPr lvl="1"/>
            <a:r>
              <a:rPr lang="en-IN" b="1" dirty="0"/>
              <a:t>Decoder:</a:t>
            </a:r>
            <a:r>
              <a:rPr lang="en-IN" dirty="0"/>
              <a:t> Implement another LSTM layer as the decoder, which takes the encoder hidden state as input and generates the output sequence.</a:t>
            </a:r>
          </a:p>
          <a:p>
            <a:pPr lvl="1"/>
            <a:r>
              <a:rPr lang="en-IN" b="1" dirty="0"/>
              <a:t>Attention Mechanism (Optional):</a:t>
            </a:r>
            <a:r>
              <a:rPr lang="en-IN" dirty="0"/>
              <a:t> Incorporate an attention mechanism to allow the model to focus on different parts of the input sequence when generating each output token.</a:t>
            </a:r>
          </a:p>
          <a:p>
            <a:r>
              <a:rPr lang="en-IN" b="1" dirty="0"/>
              <a:t>Training:</a:t>
            </a:r>
            <a:endParaRPr lang="en-IN" dirty="0"/>
          </a:p>
          <a:p>
            <a:pPr lvl="1"/>
            <a:r>
              <a:rPr lang="en-IN" dirty="0"/>
              <a:t>Use teacher forcing during training, where the model is fed the target sequence as input at each time step instead of its own predictions from the previous time step.</a:t>
            </a:r>
          </a:p>
          <a:p>
            <a:pPr lvl="1"/>
            <a:r>
              <a:rPr lang="en-IN" dirty="0"/>
              <a:t>Train the model using a suitable optimization algorithm such as Adam optimizer.</a:t>
            </a:r>
          </a:p>
          <a:p>
            <a:pPr lvl="1"/>
            <a:r>
              <a:rPr lang="en-IN" dirty="0"/>
              <a:t>Monitor training loss and validation loss to ensure the model is learning effectively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901</Words>
  <Application>Microsoft Office PowerPoint</Application>
  <PresentationFormat>Custom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Yaashwan S K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Yaashwan S K</dc:title>
  <cp:lastModifiedBy>2021PITCB160</cp:lastModifiedBy>
  <cp:revision>6</cp:revision>
  <dcterms:created xsi:type="dcterms:W3CDTF">2024-04-01T05:25:11Z</dcterms:created>
  <dcterms:modified xsi:type="dcterms:W3CDTF">2024-04-01T06:41:27Z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