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10"/>
  </p:notesMasterIdLst>
  <p:handoutMasterIdLst>
    <p:handoutMasterId r:id="rId11"/>
  </p:handoutMasterIdLst>
  <p:sldIdLst>
    <p:sldId id="312" r:id="rId5"/>
    <p:sldId id="304" r:id="rId6"/>
    <p:sldId id="282" r:id="rId7"/>
    <p:sldId id="314" r:id="rId8"/>
    <p:sldId id="315"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7" d="100"/>
          <a:sy n="67" d="100"/>
        </p:scale>
        <p:origin x="858" y="6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9/18/2024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8F63A3B-78C7-47BE-AE5E-E10140E04643}"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8599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15994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346289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67593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865038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7050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2653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484053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20149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719400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9307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9675768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193408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66692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0427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444074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1382407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89312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6" name="Freeform: Shape 5">
            <a:extLst>
              <a:ext uri="{FF2B5EF4-FFF2-40B4-BE49-F238E27FC236}">
                <a16:creationId xmlns:a16="http://schemas.microsoft.com/office/drawing/2014/main" id="{70108157-2C6A-87AC-031B-428B336D479F}"/>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1B2F70F-7E09-49EA-3383-B08FE7EE8A2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7552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A215CB3-DB7F-88AF-664E-9695FB193217}"/>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62148CF-FEAE-31FF-B704-643EB49FF10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5136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8F4A1F8B-DD8E-AEB3-D5FE-CBF6219FA2C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571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3" name="Freeform: Shape 2">
            <a:extLst>
              <a:ext uri="{FF2B5EF4-FFF2-40B4-BE49-F238E27FC236}">
                <a16:creationId xmlns:a16="http://schemas.microsoft.com/office/drawing/2014/main" id="{A03AF053-01EC-84A0-50A0-D54A703EA12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789590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9/18/2024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6719396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680" r:id="rId23"/>
    <p:sldLayoutId id="2147483653" r:id="rId24"/>
    <p:sldLayoutId id="2147483687" r:id="rId25"/>
    <p:sldLayoutId id="2147483688" r:id="rId26"/>
    <p:sldLayoutId id="2147483689" r:id="rId27"/>
    <p:sldLayoutId id="2147483691" r:id="rId28"/>
    <p:sldLayoutId id="2147483692" r:id="rId29"/>
    <p:sldLayoutId id="2147483676" r:id="rId30"/>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sz="6000" b="1" dirty="0">
                <a:solidFill>
                  <a:schemeClr val="accent3"/>
                </a:solidFill>
              </a:rPr>
              <a:t>Agile Manifesto</a:t>
            </a:r>
          </a:p>
        </p:txBody>
      </p:sp>
      <p:sp>
        <p:nvSpPr>
          <p:cNvPr id="3" name="TextBox 2">
            <a:extLst>
              <a:ext uri="{FF2B5EF4-FFF2-40B4-BE49-F238E27FC236}">
                <a16:creationId xmlns:a16="http://schemas.microsoft.com/office/drawing/2014/main" id="{D85A6C7D-69C1-4832-B1FC-537E21569E1A}"/>
              </a:ext>
            </a:extLst>
          </p:cNvPr>
          <p:cNvSpPr txBox="1"/>
          <p:nvPr/>
        </p:nvSpPr>
        <p:spPr>
          <a:xfrm>
            <a:off x="4014788" y="5863107"/>
            <a:ext cx="4100512" cy="369332"/>
          </a:xfrm>
          <a:prstGeom prst="rect">
            <a:avLst/>
          </a:prstGeom>
          <a:noFill/>
        </p:spPr>
        <p:txBody>
          <a:bodyPr wrap="square" rtlCol="0">
            <a:spAutoFit/>
          </a:bodyPr>
          <a:lstStyle/>
          <a:p>
            <a:pPr algn="ctr"/>
            <a:r>
              <a:rPr lang="en-US" b="1" dirty="0"/>
              <a:t> BY:- YASHRAJ NIGAM</a:t>
            </a:r>
            <a:endParaRPr lang="en-IN" b="1"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551436"/>
            <a:ext cx="6583680" cy="1531357"/>
          </a:xfrm>
        </p:spPr>
        <p:txBody>
          <a:bodyPr/>
          <a:lstStyle/>
          <a:p>
            <a:r>
              <a:rPr lang="en-US" dirty="0"/>
              <a:t>Prologue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756819"/>
            <a:ext cx="6583680" cy="3207344"/>
          </a:xfrm>
        </p:spPr>
        <p:txBody>
          <a:bodyPr>
            <a:normAutofit/>
          </a:bodyPr>
          <a:lstStyle/>
          <a:p>
            <a:r>
              <a:rPr lang="en-US" dirty="0"/>
              <a:t>Agile is a methodology primarily used in software development that emphasizes flexibility, collaboration, and customer satisfaction. It was introduced through the Agile Manifesto in 2001, which outlines four core values and twelve principles to guide Agile practices.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2323" y="131568"/>
            <a:ext cx="9509677" cy="1122750"/>
          </a:xfrm>
        </p:spPr>
        <p:txBody>
          <a:bodyPr/>
          <a:lstStyle/>
          <a:p>
            <a:r>
              <a:rPr lang="en-US" dirty="0"/>
              <a:t>Four Values of Agile Manifesto</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5360334" y="1695050"/>
            <a:ext cx="4379929" cy="1733950"/>
          </a:xfrm>
        </p:spPr>
        <p:txBody>
          <a:bodyPr/>
          <a:lstStyle/>
          <a:p>
            <a:r>
              <a:rPr lang="en-US" dirty="0"/>
              <a:t>Individuals and Interactions</a:t>
            </a:r>
          </a:p>
          <a:p>
            <a:r>
              <a:rPr lang="en-US" dirty="0"/>
              <a:t>Working Software</a:t>
            </a:r>
          </a:p>
          <a:p>
            <a:r>
              <a:rPr lang="en-US" dirty="0"/>
              <a:t>Customer Collaboration</a:t>
            </a:r>
          </a:p>
          <a:p>
            <a:r>
              <a:rPr lang="en-US" dirty="0"/>
              <a:t>Responding to Change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5" name="Picture 4" descr="A diagram of a company's company values">
            <a:extLst>
              <a:ext uri="{FF2B5EF4-FFF2-40B4-BE49-F238E27FC236}">
                <a16:creationId xmlns:a16="http://schemas.microsoft.com/office/drawing/2014/main" id="{81D1777F-0A58-5A2C-74A6-7B0B478CBC61}"/>
              </a:ext>
            </a:extLst>
          </p:cNvPr>
          <p:cNvPicPr>
            <a:picLocks noChangeAspect="1"/>
          </p:cNvPicPr>
          <p:nvPr/>
        </p:nvPicPr>
        <p:blipFill>
          <a:blip r:embed="rId3"/>
          <a:stretch>
            <a:fillRect/>
          </a:stretch>
        </p:blipFill>
        <p:spPr>
          <a:xfrm>
            <a:off x="5360334" y="3696511"/>
            <a:ext cx="4379929" cy="2625565"/>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67533" y="457199"/>
            <a:ext cx="7043617" cy="1690325"/>
          </a:xfrm>
        </p:spPr>
        <p:txBody>
          <a:bodyPr/>
          <a:lstStyle/>
          <a:p>
            <a:r>
              <a:rPr lang="en-US" dirty="0"/>
              <a:t>Difference of AGILE over Traditional Methodology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6" name="Content Placeholder 5" descr="A yellow and grey chart&#10;&#10;Description automatically generated with medium confidence">
            <a:extLst>
              <a:ext uri="{FF2B5EF4-FFF2-40B4-BE49-F238E27FC236}">
                <a16:creationId xmlns:a16="http://schemas.microsoft.com/office/drawing/2014/main" id="{59AE0153-89A9-A88A-83EB-C16CC538A35F}"/>
              </a:ext>
            </a:extLst>
          </p:cNvPr>
          <p:cNvPicPr>
            <a:picLocks noGrp="1" noChangeAspect="1"/>
          </p:cNvPicPr>
          <p:nvPr>
            <p:ph idx="11"/>
          </p:nvPr>
        </p:nvPicPr>
        <p:blipFill>
          <a:blip r:embed="rId3"/>
          <a:stretch>
            <a:fillRect/>
          </a:stretch>
        </p:blipFill>
        <p:spPr>
          <a:xfrm>
            <a:off x="4640094" y="2373549"/>
            <a:ext cx="6381344" cy="4027252"/>
          </a:xfrm>
        </p:spPr>
      </p:pic>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9" name="Content Placeholder 8" descr="A diagram of a company's guide to the agile principles">
            <a:extLst>
              <a:ext uri="{FF2B5EF4-FFF2-40B4-BE49-F238E27FC236}">
                <a16:creationId xmlns:a16="http://schemas.microsoft.com/office/drawing/2014/main" id="{263354FC-6168-D4CF-A9B8-C68DFE273DEE}"/>
              </a:ext>
            </a:extLst>
          </p:cNvPr>
          <p:cNvPicPr>
            <a:picLocks noGrp="1" noChangeAspect="1"/>
          </p:cNvPicPr>
          <p:nvPr>
            <p:ph sz="half" idx="2"/>
          </p:nvPr>
        </p:nvPicPr>
        <p:blipFill>
          <a:blip r:embed="rId3"/>
          <a:stretch>
            <a:fillRect/>
          </a:stretch>
        </p:blipFill>
        <p:spPr>
          <a:xfrm>
            <a:off x="262647" y="928688"/>
            <a:ext cx="8657617" cy="5832035"/>
          </a:xfrm>
        </p:spPr>
      </p:pic>
    </p:spTree>
    <p:extLst>
      <p:ext uri="{BB962C8B-B14F-4D97-AF65-F5344CB8AC3E}">
        <p14:creationId xmlns:p14="http://schemas.microsoft.com/office/powerpoint/2010/main" val="24685957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TM02900743[[fn=Organic]]</Template>
  <TotalTime>32</TotalTime>
  <Words>75</Words>
  <Application>Microsoft Office PowerPoint</Application>
  <PresentationFormat>Widescreen</PresentationFormat>
  <Paragraphs>14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Garamond</vt:lpstr>
      <vt:lpstr>Organic</vt:lpstr>
      <vt:lpstr>Agile Manifesto</vt:lpstr>
      <vt:lpstr>Prologue</vt:lpstr>
      <vt:lpstr>Four Values of Agile Manifesto</vt:lpstr>
      <vt:lpstr>Difference of AGILE over Traditional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Aman Jaiswal</dc:creator>
  <cp:lastModifiedBy>Yashraj Nigam</cp:lastModifiedBy>
  <cp:revision>3</cp:revision>
  <dcterms:created xsi:type="dcterms:W3CDTF">2024-09-17T08:48:28Z</dcterms:created>
  <dcterms:modified xsi:type="dcterms:W3CDTF">2024-09-18T05:55:03Z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