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1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15" autoAdjust="0"/>
  </p:normalViewPr>
  <p:slideViewPr>
    <p:cSldViewPr snapToGrid="0">
      <p:cViewPr varScale="1">
        <p:scale>
          <a:sx n="66" d="100"/>
          <a:sy n="66" d="100"/>
        </p:scale>
        <p:origin x="174" y="7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3.sv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3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0123344-98FE-4E62-52B2-87CD8DB4AF02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A322C-4690-CFD4-A69F-EDEB27E06A6F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C41A4B-BD2B-7766-FF73-1909C602DC62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2C3F24-0D2E-E9D6-4B95-D4661EB63B79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35EC34D-5E5D-2D43-1B92-AF984FAD114A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2D6B62-DE90-22EA-7492-B0D8A07E689A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2D4B83-1F1E-81C0-73E2-C96E2300B2FD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9494348-D908-08C7-EA32-2C58406C2CA6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C4E7E2A-FB99-D3B6-6924-EE8DF1E828D3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D6FDF4BC-918A-F4BD-3720-D00430E1F36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A5B472FC-937F-152F-3485-C2CD2789C03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19F99371-A16C-AB4A-8632-5089D4D9C363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1" name="Group 30">
                          <a:extLst>
                            <a:ext uri="{FF2B5EF4-FFF2-40B4-BE49-F238E27FC236}">
                              <a16:creationId xmlns:a16="http://schemas.microsoft.com/office/drawing/2014/main" id="{64614BD3-4662-B011-AE53-4DBDF1AE7C9C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33" name="Oval 32">
                            <a:extLst>
                              <a:ext uri="{FF2B5EF4-FFF2-40B4-BE49-F238E27FC236}">
                                <a16:creationId xmlns:a16="http://schemas.microsoft.com/office/drawing/2014/main" id="{A9A9FFF6-D68E-C035-CA54-D35F80871AF2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4" name="Oval 33">
                            <a:extLst>
                              <a:ext uri="{FF2B5EF4-FFF2-40B4-BE49-F238E27FC236}">
                                <a16:creationId xmlns:a16="http://schemas.microsoft.com/office/drawing/2014/main" id="{5E45C2C6-231E-69B9-7113-129F13C6F2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2" name="Oval 31">
                          <a:extLst>
                            <a:ext uri="{FF2B5EF4-FFF2-40B4-BE49-F238E27FC236}">
                              <a16:creationId xmlns:a16="http://schemas.microsoft.com/office/drawing/2014/main" id="{D0AD2F5A-F94D-33B2-19C4-A6D52E57E03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213A0D89-A767-C9AF-80B6-85EAEEE4C10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BC6EB309-9736-99DA-95C2-2A9B868F4BA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157FB184-A608-4038-6114-32D61BB34F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9C1F1D3-E64F-6560-F3DE-1C9FA0CF919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B7306A4-57AD-6030-9D40-971EB7BA6009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265BFF3-FDEF-AC23-6158-29FC0248CB54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12D976C-14E8-3787-76D4-74C11779C1D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F267E5-B0CA-E302-EEFD-02850C1484A7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E81670D-CD47-3590-A82E-CD45740D5C8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945271D-8E61-13FE-0EEB-37724047DD39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110534E-AC07-7263-5C0B-A6A4EE8A72A1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1ABABC79-58CD-37C8-E5B8-E4D3E6FE98CD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017B8D5-C17E-8D1E-7F5D-3B569EF88C00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DB3BB2-7304-0010-2997-07F77D2B929F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8BAF3350-1C7D-2410-494F-E5A7B202F9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571DD8FF-5915-5A61-4499-435F83B4BF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3DEEEE-0ECA-DA60-E118-573DEC992C9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96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1135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4160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95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76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2DA18DC9-1E73-C3C5-6284-F53055E3C02B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42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548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664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1101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6745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6191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8974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6126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3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691" r:id="rId15"/>
    <p:sldLayoutId id="2147483678" r:id="rId16"/>
    <p:sldLayoutId id="2147483681" r:id="rId17"/>
    <p:sldLayoutId id="2147483680" r:id="rId18"/>
    <p:sldLayoutId id="2147483694" r:id="rId19"/>
    <p:sldLayoutId id="2147483685" r:id="rId20"/>
    <p:sldLayoutId id="2147483696" r:id="rId21"/>
    <p:sldLayoutId id="2147483697" r:id="rId22"/>
    <p:sldLayoutId id="2147483687" r:id="rId23"/>
    <p:sldLayoutId id="2147483684" r:id="rId24"/>
    <p:sldLayoutId id="2147483698" r:id="rId25"/>
    <p:sldLayoutId id="2147483671" r:id="rId26"/>
    <p:sldLayoutId id="2147483670" r:id="rId27"/>
    <p:sldLayoutId id="2147483683" r:id="rId28"/>
    <p:sldLayoutId id="2147483672" r:id="rId29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Development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BY:- YASHRAJ NIGAM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49" y="226643"/>
            <a:ext cx="6343650" cy="1325880"/>
          </a:xfrm>
        </p:spPr>
        <p:txBody>
          <a:bodyPr>
            <a:normAutofit/>
          </a:bodyPr>
          <a:lstStyle/>
          <a:p>
            <a:pPr algn="ctr"/>
            <a:r>
              <a:rPr lang="en-ZA" dirty="0"/>
              <a:t>Prologue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0524" y="1341430"/>
            <a:ext cx="7810500" cy="1177449"/>
          </a:xfrm>
        </p:spPr>
        <p:txBody>
          <a:bodyPr>
            <a:normAutofit/>
          </a:bodyPr>
          <a:lstStyle/>
          <a:p>
            <a:r>
              <a:rPr lang="en-US" dirty="0"/>
              <a:t>Software development life cycle (SDLC) is a structured process that is used to design, develop, and test good-quality software.</a:t>
            </a:r>
          </a:p>
          <a:p>
            <a:r>
              <a:rPr lang="en-US" dirty="0"/>
              <a:t>The Following are the six stages of SDLC :-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iagram of a software development">
            <a:extLst>
              <a:ext uri="{FF2B5EF4-FFF2-40B4-BE49-F238E27FC236}">
                <a16:creationId xmlns:a16="http://schemas.microsoft.com/office/drawing/2014/main" id="{0584A758-3E85-C494-A385-B4507E9F8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4" y="2735615"/>
            <a:ext cx="7810500" cy="36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282618"/>
            <a:ext cx="6800850" cy="132588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Of SDLC and their drawbacks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32966" y="1869525"/>
            <a:ext cx="3200400" cy="365760"/>
          </a:xfrm>
        </p:spPr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2629" y="2382381"/>
            <a:ext cx="3200400" cy="17084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Inflexibility :- Difficult to accommodate changes.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Late testing :-  Testing is done late in the, which lead to discovering defects at a very late stage</a:t>
            </a:r>
          </a:p>
          <a:p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5923" y="1869525"/>
            <a:ext cx="3331611" cy="365760"/>
          </a:xfrm>
        </p:spPr>
        <p:txBody>
          <a:bodyPr/>
          <a:lstStyle/>
          <a:p>
            <a:r>
              <a:rPr lang="en-US" dirty="0"/>
              <a:t>Iterative Model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3965A28E-5CC3-459C-83AA-167F9F4CE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98275" y="2382381"/>
            <a:ext cx="3538086" cy="17045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Resource Intensive :- Requires more resources and management attention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Complexity :- Can lead to problems with system architecture as requirements are not gathered upfront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C0199418-7058-49B4-86EA-CE4B3CCD4F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01786" y="4407409"/>
            <a:ext cx="3200400" cy="365760"/>
          </a:xfrm>
        </p:spPr>
        <p:txBody>
          <a:bodyPr/>
          <a:lstStyle/>
          <a:p>
            <a:r>
              <a:rPr lang="en-US" dirty="0"/>
              <a:t>Spiral Model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C5A9125A-B202-417F-B5CA-681093F8A9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2793" y="4847166"/>
            <a:ext cx="3200400" cy="172821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Expensive: Not suitable for small projects due to high costs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Complexity: The process is complex and heavily dependent on risk analysis</a:t>
            </a:r>
          </a:p>
          <a:p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8B815D0D-0225-4E87-A49A-44A0850548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98275" y="4407409"/>
            <a:ext cx="3200400" cy="365760"/>
          </a:xfrm>
        </p:spPr>
        <p:txBody>
          <a:bodyPr/>
          <a:lstStyle/>
          <a:p>
            <a:r>
              <a:rPr lang="en-US" dirty="0"/>
              <a:t>V model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E79D8DDE-4530-4049-9A8C-A811A2C5D1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0962" y="4847165"/>
            <a:ext cx="3626572" cy="172821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Rigidity: Very rigid and inflexible, making it difficult to go back to previous stages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Early Prototypes: Software is developed during the implementation phase.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8934" y="6321732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02" y="278892"/>
            <a:ext cx="7831396" cy="845820"/>
          </a:xfrm>
        </p:spPr>
        <p:txBody>
          <a:bodyPr>
            <a:normAutofit/>
          </a:bodyPr>
          <a:lstStyle/>
          <a:p>
            <a:r>
              <a:rPr lang="en-US" sz="4000" dirty="0"/>
              <a:t>Reasons to follow </a:t>
            </a:r>
            <a:r>
              <a:rPr lang="en-US" sz="4000" dirty="0" err="1"/>
              <a:t>sdlc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8424" y="1455174"/>
            <a:ext cx="6499123" cy="44933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tx2">
                    <a:lumMod val="50000"/>
                  </a:schemeClr>
                </a:solidFill>
              </a:rPr>
              <a:t>Structured Process: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Ensures a clear, organized approach to software development.</a:t>
            </a: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tx2">
                    <a:lumMod val="50000"/>
                  </a:schemeClr>
                </a:solidFill>
              </a:rPr>
              <a:t>High Quality: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Helps identify and fix issues early, leading to better software quality.</a:t>
            </a: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tx2">
                    <a:lumMod val="50000"/>
                  </a:schemeClr>
                </a:solidFill>
              </a:rPr>
              <a:t>Effective Management: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Facilitates tracking progress and managing resources efficiently. Risk Management: Helps identify and mitigate risks early in the development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tx2">
                    <a:lumMod val="50000"/>
                  </a:schemeClr>
                </a:solidFill>
              </a:rPr>
              <a:t>Customer Satisfaction: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Ensures that the final product meets user requirements and expectations.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tx2">
                    <a:lumMod val="50000"/>
                  </a:schemeClr>
                </a:solidFill>
              </a:rPr>
              <a:t>Documentation: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Provides comprehensive documentation at each stage, aiding future maintenance and upgrades.</a:t>
            </a:r>
            <a:endParaRPr lang="en-ZA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</TotalTime>
  <Words>247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Software Development lifecycle</vt:lpstr>
      <vt:lpstr>Prologue</vt:lpstr>
      <vt:lpstr>Models Of SDLC and their drawbacks</vt:lpstr>
      <vt:lpstr>Reasons to follow sdlc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Jaiswal</dc:creator>
  <cp:lastModifiedBy>Yashraj Nigam</cp:lastModifiedBy>
  <cp:revision>2</cp:revision>
  <dcterms:created xsi:type="dcterms:W3CDTF">2024-09-17T06:06:37Z</dcterms:created>
  <dcterms:modified xsi:type="dcterms:W3CDTF">2024-09-18T05:50:50Z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