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3fce280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3fce280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3fce2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b3fce2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3fce28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b3fce28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b3fce2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b3fce2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3fce28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b3fce28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b3fce28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b3fce28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b3fce280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b3fce280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b3fce280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b3fce280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3fce280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3fce280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3fce2805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b3fce2805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b3fce280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b3fce280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Nike</a:t>
            </a:r>
            <a:r>
              <a:rPr lang="ru"/>
              <a:t>	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437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Анализ фирмы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Оценка роста: на основе фундаментальных показателей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:</a:t>
            </a:r>
            <a:endParaRPr sz="28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75" y="1769900"/>
            <a:ext cx="3431450" cy="21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175" y="3419050"/>
            <a:ext cx="3082225" cy="5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компании по модели DDM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latin typeface="Times New Roman"/>
                <a:ea typeface="Times New Roman"/>
                <a:cs typeface="Times New Roman"/>
                <a:sym typeface="Times New Roman"/>
              </a:rPr>
              <a:t>·   Nike с момента своего основания (с 1985г) постоянно повышает свои годовые дивиденды. 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latin typeface="Times New Roman"/>
                <a:ea typeface="Times New Roman"/>
                <a:cs typeface="Times New Roman"/>
                <a:sym typeface="Times New Roman"/>
              </a:rPr>
              <a:t>За последние 10 лет Nike не выплатила более половины своей прибыли, следовательно, он сохранил высокий коэффициент покрытия дивидендов, что указывает на то, что его дивиденды были устойчивыми в течение этого периода. 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latin typeface="Times New Roman"/>
                <a:ea typeface="Times New Roman"/>
                <a:cs typeface="Times New Roman"/>
                <a:sym typeface="Times New Roman"/>
              </a:rPr>
              <a:t>Nike  поддерживает высокий коэффициент покрытия дивидендов и не выплатила больше, чем зарабатывает, маловероятно, что она сократит свои дивиденды.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latin typeface="Times New Roman"/>
                <a:ea typeface="Times New Roman"/>
                <a:cs typeface="Times New Roman"/>
                <a:sym typeface="Times New Roman"/>
              </a:rPr>
              <a:t>Применили двухфазную модель роста.</a:t>
            </a:r>
            <a:endParaRPr b="1" sz="1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компании по модели DDM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Предполагаем, что более высокий рост в следующие 3 года на уровне 9% и стабильный рост на 4,5% в дальнейшем. Требуемая норма доходности 9,76%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Год	EPS	g	pr	              DPS	             re	 PV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	1,6	0,09	0,795167	1,2722672	0,0976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	1,744	0,09	0,795167	1,386771248	0,0976	1,26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	1,901	0,09	0,795167	1,51158066	0,0976	1,25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	2,072	0,09	0,795167	1,64762292	0,0976	1,25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	2,165	0,045	0,795167	1,721765951	0,0976	1,19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	2,263	0,045	0,795167	1,799245419	0,0976	1,13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	2,365	0,045	0,795167	1,880211463	0,0976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                     28,68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Стоимость акции = 34,76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 Nike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Cap = </a:t>
            </a:r>
            <a:r>
              <a:rPr b="1" lang="ru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200 812 658 688 $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Последний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дивиденд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= 0,245$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Безрисковая ставка 0,72%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Премия за риск 9,28%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Бета коэффициент 0,974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Требуемая доходность 9,76%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Стоимость заимствований компании 7,91%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Стоимость заимствования СК (Re) 9,76%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WACC 8,97%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FCFE или FCFF и выбор модели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Nike имеет большой финансовый рычаг за счет увеличения долга в 2020 году в 3 раза.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Nike является крупным и наиболее успешным продавцом одежды в мире. На данный момент мы ожидаем рост первые 3 года в 9%, а последующие 3-5 лет рост в 4%. Применим двухфазную модель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Terminal Value of the firm 4486,31 million $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Оценка прибыли</a:t>
            </a:r>
            <a:endParaRPr sz="28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Необходимо сделать необходимые корректировки на прибыль из отчетности.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/>
              <a:t>Прибыль в отчетностях может привести к недооценке или переоценке фирмы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442000" y="8244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Стоит </a:t>
            </a:r>
            <a:r>
              <a:rPr lang="ru" sz="1800"/>
              <a:t>капитализировать</a:t>
            </a:r>
            <a:r>
              <a:rPr lang="ru" sz="1800"/>
              <a:t> расходы на НИОКР. У нашей компании нет расходов на НИОКР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Сделать корректировку на операционную аренду (конвертировать их в долг)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Оценка денежных потоков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Нормализовать капитальные затраты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Влияние налогов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3" y="1316025"/>
            <a:ext cx="8965876" cy="27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Оценка роста: на основе исторических данных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:</a:t>
            </a:r>
            <a:endParaRPr sz="28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Арифметический темп роста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Геометрический темп роста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Логарифмический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Оценка роста: на основе фундаментальных показателей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:</a:t>
            </a:r>
            <a:endParaRPr sz="28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0" y="2571750"/>
            <a:ext cx="7329935" cy="14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