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sldIdLst>
    <p:sldId id="256" r:id="rId5"/>
    <p:sldId id="257" r:id="rId6"/>
    <p:sldId id="265" r:id="rId7"/>
    <p:sldId id="274" r:id="rId8"/>
    <p:sldId id="275" r:id="rId9"/>
    <p:sldId id="266" r:id="rId10"/>
    <p:sldId id="267" r:id="rId11"/>
    <p:sldId id="268" r:id="rId12"/>
    <p:sldId id="272" r:id="rId13"/>
    <p:sldId id="269" r:id="rId14"/>
    <p:sldId id="270" r:id="rId15"/>
    <p:sldId id="258" r:id="rId16"/>
    <p:sldId id="262" r:id="rId17"/>
    <p:sldId id="259" r:id="rId18"/>
    <p:sldId id="273" r:id="rId19"/>
    <p:sldId id="260" r:id="rId20"/>
    <p:sldId id="26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81" dt="2021-04-15T06:34:00.752"/>
    <p1510:client id="{33CB741B-54D7-4F7E-95BC-5DE525525A17}" v="210" dt="2021-04-15T06:42:48.980"/>
    <p1510:client id="{3B645A38-90C3-884C-DABA-31B8226D8CC9}" v="9" dt="2021-04-15T06:30:32.163"/>
    <p1510:client id="{8F2B296F-975D-FB01-FE01-A86CC2FEB49D}" v="742" dt="2021-04-15T06:26:12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0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9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1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3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Белая Трехмерная отрисовка треугольников в виде фона">
            <a:extLst>
              <a:ext uri="{FF2B5EF4-FFF2-40B4-BE49-F238E27FC236}">
                <a16:creationId xmlns:a16="http://schemas.microsoft.com/office/drawing/2014/main" id="{2C0A9B1C-17EE-4079-BB00-456F57C10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69" r="1" b="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A1532-D44C-48B7-8C28-71EA5CD56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76" y="1225789"/>
            <a:ext cx="7351667" cy="3658686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Лего строительство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7A80C-9328-4275-9847-698A1165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ru-RU" sz="2000" dirty="0">
                <a:solidFill>
                  <a:srgbClr val="FFFFFF"/>
                </a:solidFill>
              </a:rPr>
              <a:t>Иса Дания</a:t>
            </a:r>
          </a:p>
          <a:p>
            <a:r>
              <a:rPr lang="ru-RU" sz="2000" dirty="0">
                <a:solidFill>
                  <a:srgbClr val="FFFFFF"/>
                </a:solidFill>
              </a:rPr>
              <a:t>Иманбаева Алия</a:t>
            </a:r>
          </a:p>
          <a:p>
            <a:r>
              <a:rPr lang="ru-RU" sz="2000" dirty="0" err="1">
                <a:solidFill>
                  <a:srgbClr val="FFFFFF"/>
                </a:solidFill>
              </a:rPr>
              <a:t>Решоткин</a:t>
            </a:r>
            <a:r>
              <a:rPr lang="ru-RU" sz="2000" dirty="0">
                <a:solidFill>
                  <a:srgbClr val="FFFFFF"/>
                </a:solidFill>
              </a:rPr>
              <a:t> Валентин</a:t>
            </a:r>
          </a:p>
          <a:p>
            <a:r>
              <a:rPr lang="ru-RU" sz="2000" dirty="0">
                <a:solidFill>
                  <a:srgbClr val="FFFFFF"/>
                </a:solidFill>
              </a:rPr>
              <a:t>Салимов Райымбек</a:t>
            </a:r>
          </a:p>
          <a:p>
            <a:r>
              <a:rPr lang="ru-RU" sz="2000" dirty="0" err="1">
                <a:solidFill>
                  <a:srgbClr val="FFFFFF"/>
                </a:solidFill>
              </a:rPr>
              <a:t>Тлемисова</a:t>
            </a:r>
            <a:r>
              <a:rPr lang="ru-RU" sz="2000" dirty="0">
                <a:solidFill>
                  <a:srgbClr val="FFFFFF"/>
                </a:solidFill>
              </a:rPr>
              <a:t> Айка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27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178FF-1AA4-4896-B53D-94FCB08C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Коммерческие расходы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CC979-AEEC-4A74-B0A9-F6BA3BA9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Транспортировка -  20 000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 </a:t>
            </a:r>
          </a:p>
          <a:p>
            <a:r>
              <a:rPr lang="ru-RU">
                <a:ea typeface="+mn-lt"/>
                <a:cs typeface="+mn-lt"/>
              </a:rPr>
              <a:t>Доставка (курьерская служба) -  75 000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 </a:t>
            </a:r>
          </a:p>
          <a:p>
            <a:endParaRPr lang="ru-RU"/>
          </a:p>
        </p:txBody>
      </p:sp>
      <p:pic>
        <p:nvPicPr>
          <p:cNvPr id="4" name="Рисунок 4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F458DA4F-3F0B-4EA3-A65A-FF759E1A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96" y="3020105"/>
            <a:ext cx="5216105" cy="34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6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0814C14-EF35-4023-AC44-4E646F42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1FB13-9730-41E6-BD08-F157836A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ru-RU" sz="3600">
                <a:ea typeface="+mj-lt"/>
                <a:cs typeface="+mj-lt"/>
              </a:rPr>
              <a:t>Комплекс маркетинга</a:t>
            </a:r>
            <a:endParaRPr lang="ru-RU" sz="360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EC29D69-A0EE-40F8-B200-B5096F535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618515"/>
              </p:ext>
            </p:extLst>
          </p:nvPr>
        </p:nvGraphicFramePr>
        <p:xfrm>
          <a:off x="838200" y="2090198"/>
          <a:ext cx="10515600" cy="38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81059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28032307"/>
                    </a:ext>
                  </a:extLst>
                </a:gridCol>
              </a:tblGrid>
              <a:tr h="204825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Univers"/>
                        </a:rPr>
                        <a:t>Продукт: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Фирменный стиль -  Lego конструктор 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Замер квартиры лазером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Создание материалов на 3D принтере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Ремонт своими руками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Индивидуальный подход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Univers"/>
                        </a:rPr>
                        <a:t>Цена:</a:t>
                      </a:r>
                      <a:r>
                        <a:rPr lang="ru-RU" sz="1800" b="0" i="0" u="none" strike="noStrike" noProof="0">
                          <a:latin typeface="Univers"/>
                        </a:rPr>
                        <a:t>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Точный замер квартиры при помощи лазеров = 10 000 руб за шт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Создание материалов на 3D принтере = 439 руб за кг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Скидки за объем, бонусы для крупных оптовиков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36819"/>
                  </a:ext>
                </a:extLst>
              </a:tr>
              <a:tr h="17739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Univers"/>
                        </a:rPr>
                        <a:t>Продвижение:</a:t>
                      </a:r>
                      <a:r>
                        <a:rPr lang="ru-RU" sz="1800" b="0" i="0" u="none" strike="noStrike" noProof="0">
                          <a:latin typeface="Univers"/>
                        </a:rPr>
                        <a:t>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Контекстная реклама Google и Яндекс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Аккаунт и реклама в Instagram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Аккаунт и реклама в Вконтакте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Аккаунт и реклама в YouTube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Сарафанное радио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Univers"/>
                        </a:rPr>
                        <a:t>Каналы дистрибуции:</a:t>
                      </a:r>
                      <a:r>
                        <a:rPr lang="ru-RU" sz="1800" b="0" i="0" u="none" strike="noStrike" noProof="0">
                          <a:latin typeface="Univers"/>
                        </a:rPr>
                        <a:t>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Сайт компании </a:t>
                      </a:r>
                      <a:endParaRPr lang="ru-RU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>
                          <a:latin typeface="Univers"/>
                        </a:rPr>
                        <a:t>Специализированные магазины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6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77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8E910D-36BE-4954-BDC0-B06E36925C52}"/>
              </a:ext>
            </a:extLst>
          </p:cNvPr>
          <p:cNvSpPr/>
          <p:nvPr/>
        </p:nvSpPr>
        <p:spPr>
          <a:xfrm>
            <a:off x="-289560" y="-20"/>
            <a:ext cx="12847320" cy="6858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8078E133-5ABA-418F-AE42-F43FDA185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" r="26885" b="582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54F240-E966-4CC9-BD9B-B9D1A6D8B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-10"/>
            <a:ext cx="8572500" cy="68580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ругой&#10;&#10;Автоматически созданное описание">
            <a:extLst>
              <a:ext uri="{FF2B5EF4-FFF2-40B4-BE49-F238E27FC236}">
                <a16:creationId xmlns:a16="http://schemas.microsoft.com/office/drawing/2014/main" id="{2A13B082-2B89-4B66-8E25-EB5E27907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06" y="-20"/>
            <a:ext cx="9267594" cy="685802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388073-F261-4DDB-8CCE-03805BB8200F}"/>
              </a:ext>
            </a:extLst>
          </p:cNvPr>
          <p:cNvSpPr/>
          <p:nvPr/>
        </p:nvSpPr>
        <p:spPr>
          <a:xfrm>
            <a:off x="-2514600" y="-1021080"/>
            <a:ext cx="9075198" cy="8976360"/>
          </a:xfrm>
          <a:prstGeom prst="rect">
            <a:avLst/>
          </a:prstGeom>
          <a:ln>
            <a:noFill/>
          </a:ln>
          <a:effectLst>
            <a:softEdge rad="6350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D26B4-76A5-44B9-9B9E-57DE495D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Какие виды ИС нам понадобятся?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3050F-0C4B-440B-9EB0-6A143836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u-RU" sz="1700">
                <a:solidFill>
                  <a:schemeClr val="bg1"/>
                </a:solidFill>
                <a:latin typeface="Bahnschrift Condensed" panose="020B0502040204020203" pitchFamily="34" charset="0"/>
              </a:rPr>
              <a:t>Полезная модель: Лазерное сканирование. Способы крепления объектов.</a:t>
            </a:r>
          </a:p>
          <a:p>
            <a:r>
              <a:rPr lang="ru-RU" sz="1700">
                <a:solidFill>
                  <a:schemeClr val="bg1"/>
                </a:solidFill>
                <a:latin typeface="Bahnschrift Condensed" panose="020B0502040204020203" pitchFamily="34" charset="0"/>
              </a:rPr>
              <a:t>Авторское право: Трехмерные модели для 3</a:t>
            </a:r>
            <a:r>
              <a:rPr lang="en-US" sz="1700">
                <a:solidFill>
                  <a:schemeClr val="bg1"/>
                </a:solidFill>
                <a:latin typeface="Bahnschrift Condensed" panose="020B0502040204020203" pitchFamily="34" charset="0"/>
              </a:rPr>
              <a:t>D</a:t>
            </a:r>
            <a:r>
              <a:rPr lang="ru-RU" sz="1700">
                <a:solidFill>
                  <a:schemeClr val="bg1"/>
                </a:solidFill>
                <a:latin typeface="Bahnschrift Condensed" panose="020B0502040204020203" pitchFamily="34" charset="0"/>
              </a:rPr>
              <a:t>-печати.</a:t>
            </a:r>
          </a:p>
          <a:p>
            <a:r>
              <a:rPr lang="ru-RU" sz="1700">
                <a:solidFill>
                  <a:schemeClr val="bg1"/>
                </a:solidFill>
                <a:latin typeface="Bahnschrift Condensed" panose="020B0502040204020203" pitchFamily="34" charset="0"/>
              </a:rPr>
              <a:t>Товарный знак</a:t>
            </a:r>
          </a:p>
          <a:p>
            <a:r>
              <a:rPr lang="ru-RU" sz="1700">
                <a:solidFill>
                  <a:schemeClr val="bg1"/>
                </a:solidFill>
                <a:latin typeface="Bahnschrift Condensed" panose="020B0502040204020203" pitchFamily="34" charset="0"/>
              </a:rPr>
              <a:t>Фирменное наименование</a:t>
            </a:r>
          </a:p>
          <a:p>
            <a:r>
              <a:rPr lang="ru-RU" sz="1700">
                <a:solidFill>
                  <a:schemeClr val="bg1"/>
                </a:solidFill>
                <a:latin typeface="Bahnschrift Condensed" panose="020B0502040204020203" pitchFamily="34" charset="0"/>
              </a:rPr>
              <a:t>Коммерческое обозначение</a:t>
            </a:r>
          </a:p>
          <a:p>
            <a:r>
              <a:rPr lang="ru-RU" sz="1700">
                <a:solidFill>
                  <a:schemeClr val="bg1"/>
                </a:solidFill>
                <a:latin typeface="Bahnschrift Condensed" panose="020B0502040204020203" pitchFamily="34" charset="0"/>
              </a:rPr>
              <a:t>Домен</a:t>
            </a:r>
          </a:p>
          <a:p>
            <a:endParaRPr lang="ru-RU" sz="170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A0A14AF-AA68-429F-B226-6C5DDA210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625" y="0"/>
            <a:ext cx="12951385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E60397-108E-4C59-92C8-9E38FD162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9" y="1906524"/>
            <a:ext cx="12192000" cy="3611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63A418-9C0B-4038-A6B6-40691A9AE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559" y="914390"/>
            <a:ext cx="6013035" cy="594360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23E36E16-B417-4B47-B953-B4544BB38331}"/>
              </a:ext>
            </a:extLst>
          </p:cNvPr>
          <p:cNvSpPr txBox="1">
            <a:spLocks/>
          </p:cNvSpPr>
          <p:nvPr/>
        </p:nvSpPr>
        <p:spPr>
          <a:xfrm>
            <a:off x="1481558" y="1825625"/>
            <a:ext cx="9872241" cy="354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>
                <a:solidFill>
                  <a:srgbClr val="333333"/>
                </a:solidFill>
                <a:latin typeface="Verdana" panose="020B0604030504040204" pitchFamily="34" charset="0"/>
              </a:rPr>
              <a:t>Стоимость регистрации авторского права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just"/>
            <a:r>
              <a:rPr lang="ru-RU" dirty="0">
                <a:solidFill>
                  <a:srgbClr val="333333"/>
                </a:solidFill>
                <a:latin typeface="Verdana" panose="020B0604030504040204" pitchFamily="34" charset="0"/>
              </a:rPr>
              <a:t>Стоимость регистрации авторского права  - </a:t>
            </a:r>
            <a:r>
              <a:rPr lang="ru-RU" b="1" dirty="0">
                <a:solidFill>
                  <a:srgbClr val="333333"/>
                </a:solidFill>
                <a:latin typeface="Verdana" panose="020B0604030504040204" pitchFamily="34" charset="0"/>
              </a:rPr>
              <a:t>15 000 руб.</a:t>
            </a:r>
            <a:endParaRPr lang="ru-RU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algn="just"/>
            <a:r>
              <a:rPr lang="ru-RU" dirty="0">
                <a:solidFill>
                  <a:srgbClr val="333333"/>
                </a:solidFill>
                <a:latin typeface="Verdana" panose="020B0604030504040204" pitchFamily="34" charset="0"/>
              </a:rPr>
              <a:t>Срок подготовки документов и направления их в РАО - 10 рабочих дней</a:t>
            </a:r>
          </a:p>
          <a:p>
            <a:pPr algn="just"/>
            <a:r>
              <a:rPr lang="ru-RU" dirty="0">
                <a:solidFill>
                  <a:srgbClr val="333333"/>
                </a:solidFill>
                <a:latin typeface="Verdana" panose="020B0604030504040204" pitchFamily="34" charset="0"/>
              </a:rPr>
              <a:t>Подготовка документов и направление их в РАО в течение 3 рабочих дней - </a:t>
            </a:r>
            <a:r>
              <a:rPr lang="ru-RU" b="1" dirty="0">
                <a:solidFill>
                  <a:srgbClr val="333333"/>
                </a:solidFill>
                <a:latin typeface="Verdana" panose="020B0604030504040204" pitchFamily="34" charset="0"/>
              </a:rPr>
              <a:t>20 000 руб.</a:t>
            </a:r>
            <a:endParaRPr lang="ru-RU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F7FD2E0-1D97-4245-AD89-091B8AD62D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3933" y="2286000"/>
            <a:ext cx="12192000" cy="29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0ED38-B915-458F-B9FF-83820FA9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Финансирование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35051-3EDD-4CD3-8FDA-86C4BAF7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Bahnschrift"/>
              </a:rPr>
              <a:t>Кредит (</a:t>
            </a:r>
            <a:r>
              <a:rPr lang="ru-RU">
                <a:solidFill>
                  <a:srgbClr val="212529"/>
                </a:solidFill>
                <a:latin typeface="Bahnschrift"/>
              </a:rPr>
              <a:t>Промсвязьбанк</a:t>
            </a:r>
            <a:r>
              <a:rPr lang="ru-RU">
                <a:latin typeface="Bahnschrift"/>
              </a:rPr>
              <a:t>)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ru-RU">
                <a:latin typeface="Bahnschrift"/>
              </a:rPr>
              <a:t>Процент по кредиту – </a:t>
            </a:r>
            <a:r>
              <a:rPr lang="ru-RU">
                <a:solidFill>
                  <a:schemeClr val="accent6"/>
                </a:solidFill>
                <a:latin typeface="Bahnschrift"/>
              </a:rPr>
              <a:t>15%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lvl="1"/>
            <a:r>
              <a:rPr lang="ru-RU">
                <a:latin typeface="Bahnschrift"/>
              </a:rPr>
              <a:t>Покрываем покупку основного оборудования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ru-RU">
                <a:latin typeface="Bahnschrift"/>
              </a:rPr>
              <a:t>1-год – 12 000 000 руб. Возврат тела: 2, 3-год – 3 600 000; 4-год – 4 800 000.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ru-RU">
                <a:latin typeface="Bahnschrift"/>
              </a:rPr>
              <a:t>2-год – 6 000 000 руб.: Возврат тела: 3, 4-год – 1 800 000; 5-год – 2 400 000.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ru-RU">
                <a:latin typeface="Bahnschrift"/>
              </a:rPr>
              <a:t>3-год – 6 000 000 руб. Возврат тела: 4, 5-год – 1 800 000; 6-год – 2 400 000.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ru-RU">
                <a:latin typeface="Bahnschrift"/>
              </a:rPr>
              <a:t>4-год – 6 000 000 руб. Возврат тела: 5, 6-год – 1 800 000; 7-год – 2 400 000.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08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800C8-7372-45B9-8572-F8EFE65C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1263651"/>
            <a:ext cx="4795124" cy="1685364"/>
          </a:xfrm>
        </p:spPr>
        <p:txBody>
          <a:bodyPr anchor="b">
            <a:normAutofit fontScale="90000"/>
          </a:bodyPr>
          <a:lstStyle/>
          <a:p>
            <a:r>
              <a:rPr lang="ru-RU" sz="5400"/>
              <a:t>Графики финансовой составляющей проекта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6EDEBA4-61E2-4DBA-BEE0-E17B61264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5" r="2" b="2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715451A-4413-4286-BB15-5CC483213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6711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2B14821B-5EBD-4C74-BBE4-48A2E7AB4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79026" y="2939434"/>
            <a:ext cx="6413940" cy="3905195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6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30558-262C-4A24-B8D0-D2D1E7A2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ru-RU" sz="4200"/>
              <a:t>Параметры эффективности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9519B-FA1A-4BC9-AAD1-E3F7A85E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1800"/>
          </a:p>
          <a:p>
            <a:endParaRPr lang="ru-RU" sz="18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17C51-CCC3-477A-A745-82481BE22C4D}"/>
              </a:ext>
            </a:extLst>
          </p:cNvPr>
          <p:cNvSpPr txBox="1"/>
          <p:nvPr/>
        </p:nvSpPr>
        <p:spPr>
          <a:xfrm>
            <a:off x="9444566" y="1983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2A411E6F-6AA2-4FF6-A255-6585A4792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56840"/>
              </p:ext>
            </p:extLst>
          </p:nvPr>
        </p:nvGraphicFramePr>
        <p:xfrm>
          <a:off x="822078" y="1117854"/>
          <a:ext cx="4135755" cy="4616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426974348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275674318"/>
                    </a:ext>
                  </a:extLst>
                </a:gridCol>
              </a:tblGrid>
              <a:tr h="925829">
                <a:tc>
                  <a:txBody>
                    <a:bodyPr/>
                    <a:lstStyle/>
                    <a:p>
                      <a:pPr algn="ctr" fontAlgn="b"/>
                      <a:r>
                        <a:rPr lang="af-ZA" sz="3300">
                          <a:effectLst/>
                        </a:rPr>
                        <a:t>NPV</a:t>
                      </a:r>
                      <a:endParaRPr lang="af-ZA" sz="33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300">
                          <a:solidFill>
                            <a:srgbClr val="FF0000"/>
                          </a:solidFill>
                          <a:effectLst/>
                        </a:rPr>
                        <a:t>4 090 258</a:t>
                      </a:r>
                      <a:endParaRPr lang="ru-RU" sz="3300" b="1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137160" anchor="b"/>
                </a:tc>
                <a:extLst>
                  <a:ext uri="{0D108BD9-81ED-4DB2-BD59-A6C34878D82A}">
                    <a16:rowId xmlns:a16="http://schemas.microsoft.com/office/drawing/2014/main" val="2893459301"/>
                  </a:ext>
                </a:extLst>
              </a:tr>
              <a:tr h="840104">
                <a:tc>
                  <a:txBody>
                    <a:bodyPr/>
                    <a:lstStyle/>
                    <a:p>
                      <a:pPr algn="ctr" fontAlgn="b"/>
                      <a:r>
                        <a:rPr lang="af-ZA" sz="3300">
                          <a:effectLst/>
                        </a:rPr>
                        <a:t>IRR</a:t>
                      </a:r>
                      <a:endParaRPr lang="af-ZA" sz="33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300">
                          <a:effectLst/>
                        </a:rPr>
                        <a:t>49%</a:t>
                      </a:r>
                      <a:endParaRPr lang="ru-RU" sz="33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137160" anchor="b"/>
                </a:tc>
                <a:extLst>
                  <a:ext uri="{0D108BD9-81ED-4DB2-BD59-A6C34878D82A}">
                    <a16:rowId xmlns:a16="http://schemas.microsoft.com/office/drawing/2014/main" val="686886534"/>
                  </a:ext>
                </a:extLst>
              </a:tr>
              <a:tr h="994409">
                <a:tc>
                  <a:txBody>
                    <a:bodyPr/>
                    <a:lstStyle/>
                    <a:p>
                      <a:pPr algn="ctr" fontAlgn="b"/>
                      <a:r>
                        <a:rPr lang="af-ZA" sz="3300">
                          <a:effectLst/>
                        </a:rPr>
                        <a:t>PI</a:t>
                      </a:r>
                      <a:endParaRPr lang="af-ZA" sz="33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13716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3300">
                          <a:effectLst/>
                        </a:rPr>
                        <a:t>1,064710976</a:t>
                      </a:r>
                      <a:endParaRPr lang="ru-RU" sz="33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137160" anchor="b"/>
                </a:tc>
                <a:extLst>
                  <a:ext uri="{0D108BD9-81ED-4DB2-BD59-A6C34878D82A}">
                    <a16:rowId xmlns:a16="http://schemas.microsoft.com/office/drawing/2014/main" val="3719261027"/>
                  </a:ext>
                </a:extLst>
              </a:tr>
              <a:tr h="1856520">
                <a:tc>
                  <a:txBody>
                    <a:bodyPr/>
                    <a:lstStyle/>
                    <a:p>
                      <a:pPr algn="ctr" fontAlgn="b"/>
                      <a:r>
                        <a:rPr lang="af-ZA" sz="3300">
                          <a:effectLst/>
                        </a:rPr>
                        <a:t>DPP</a:t>
                      </a:r>
                      <a:endParaRPr lang="af-ZA" sz="33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1371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sz="3300">
                          <a:effectLst/>
                        </a:rPr>
                        <a:t>Конец первого года</a:t>
                      </a:r>
                    </a:p>
                  </a:txBody>
                  <a:tcPr marL="28575" marR="28575" marT="28575" marB="137160" anchor="b"/>
                </a:tc>
                <a:extLst>
                  <a:ext uri="{0D108BD9-81ED-4DB2-BD59-A6C34878D82A}">
                    <a16:rowId xmlns:a16="http://schemas.microsoft.com/office/drawing/2014/main" val="39554158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016D59D-D21F-4998-86BF-33D3C3F85A68}"/>
              </a:ext>
            </a:extLst>
          </p:cNvPr>
          <p:cNvSpPr txBox="1"/>
          <p:nvPr/>
        </p:nvSpPr>
        <p:spPr>
          <a:xfrm>
            <a:off x="6515100" y="2733675"/>
            <a:ext cx="46196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NPV &gt; 0 Проект эффективен</a:t>
            </a:r>
            <a:endParaRPr lang="ru-RU"/>
          </a:p>
          <a:p>
            <a:pPr marL="285750" indent="-285750">
              <a:buFont typeface="Arial"/>
              <a:buChar char="•"/>
            </a:pPr>
            <a:endParaRPr lang="ru-RU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IRR &gt; R (R=25%) Проект эффективен</a:t>
            </a:r>
          </a:p>
          <a:p>
            <a:pPr marL="285750" indent="-285750">
              <a:buFont typeface="Arial"/>
              <a:buChar char="•"/>
            </a:pPr>
            <a:endParaRPr lang="ru-RU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PI &gt; 1 - проект эффективен</a:t>
            </a:r>
          </a:p>
          <a:p>
            <a:pPr marL="285750" indent="-285750">
              <a:buFont typeface="Arial"/>
              <a:buChar char="•"/>
            </a:pPr>
            <a:endParaRPr lang="ru-RU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Проект окупается к концу первого года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4F850-0DD0-4BDC-B64D-FE4B1060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i="0" kern="1200" cap="all" baseline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внимание</a:t>
            </a:r>
            <a:endParaRPr lang="en-US" sz="5400" b="1" i="0" kern="1200" cap="all" baseline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3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5" name="Рисунок 46">
            <a:extLst>
              <a:ext uri="{FF2B5EF4-FFF2-40B4-BE49-F238E27FC236}">
                <a16:creationId xmlns:a16="http://schemas.microsoft.com/office/drawing/2014/main" id="{BE640073-B429-49BC-8794-F1CBC805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t="1192" r="-1" b="2477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1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15BC6-1EA3-4BBD-8FBD-DE3C14E3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ЛЕГО строительство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BC93C-C992-4757-872C-7E09D56C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Мы предлагаем нашим клиентам услуги создания строительных материалов, с помощью точных замеров лазера и печати на 3D принтере. Вам остаётся лишь сделать ремонт, построив элементы как конструктор. </a:t>
            </a:r>
          </a:p>
          <a:p>
            <a:endParaRPr lang="ru-RU"/>
          </a:p>
        </p:txBody>
      </p:sp>
      <p:pic>
        <p:nvPicPr>
          <p:cNvPr id="4" name="Рисунок 4" descr="Изображение выглядит как LEGO, игрушка, мебель&#10;&#10;Автоматически созданное описание">
            <a:extLst>
              <a:ext uri="{FF2B5EF4-FFF2-40B4-BE49-F238E27FC236}">
                <a16:creationId xmlns:a16="http://schemas.microsoft.com/office/drawing/2014/main" id="{339D0F6C-9CDA-4498-B919-DED6591E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47" y="3486509"/>
            <a:ext cx="4612255" cy="25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9AAD5-BF76-42A8-A63C-0065AB2F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012"/>
            <a:ext cx="10515600" cy="1325563"/>
          </a:xfrm>
        </p:spPr>
        <p:txBody>
          <a:bodyPr/>
          <a:lstStyle/>
          <a:p>
            <a:r>
              <a:rPr lang="ru-RU" sz="4000">
                <a:ea typeface="+mj-lt"/>
                <a:cs typeface="+mj-lt"/>
              </a:rPr>
              <a:t>Технология</a:t>
            </a:r>
            <a:endParaRPr lang="ru-RU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051DD-569A-4197-8756-F848E1C9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Изобретение относится к средствам изготовления трехмерной детали лазерным плавлением. Техническим результатом является повышение точности обработки значений данных расплавленной зоны детали, полученных посредством сенсоров за счет их регистрации вместе с локализующими их в детали значениями координат. 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2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7F28F-F157-4175-8496-1603247C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Ключевые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20DF3-EA84-402F-9474-65DFE610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Интеллектуальные (разработка, клиентская база и т.д.)</a:t>
            </a:r>
          </a:p>
          <a:p>
            <a:r>
              <a:rPr lang="ru-RU"/>
              <a:t>Человеческие (сотрудники компании)</a:t>
            </a:r>
          </a:p>
          <a:p>
            <a:r>
              <a:rPr lang="ru-RU"/>
              <a:t>Материальные (помещение, оборудование, транспорт)</a:t>
            </a:r>
          </a:p>
          <a:p>
            <a:r>
              <a:rPr lang="ru-RU"/>
              <a:t>Финансовые (денежные средства)</a:t>
            </a:r>
          </a:p>
        </p:txBody>
      </p:sp>
    </p:spTree>
    <p:extLst>
      <p:ext uri="{BB962C8B-B14F-4D97-AF65-F5344CB8AC3E}">
        <p14:creationId xmlns:p14="http://schemas.microsoft.com/office/powerpoint/2010/main" val="96929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FA85A-161F-42A5-A6E4-490D0AFC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Выручка за продукт </a:t>
            </a:r>
            <a:r>
              <a:rPr lang="ru-RU">
                <a:solidFill>
                  <a:schemeClr val="accent6"/>
                </a:solidFill>
                <a:ea typeface="+mj-lt"/>
                <a:cs typeface="+mj-lt"/>
              </a:rPr>
              <a:t>строительный материал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713CD-164C-487D-AA11-EBCC5D30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Цена – 439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/кг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1 принтер производит в день производит – 24,96 кг</a:t>
            </a:r>
          </a:p>
          <a:p>
            <a:endParaRPr lang="ru-RU"/>
          </a:p>
          <a:p>
            <a:r>
              <a:rPr lang="ru-RU">
                <a:ea typeface="+mn-lt"/>
                <a:cs typeface="+mn-lt"/>
              </a:rPr>
              <a:t>Выручка за услугу </a:t>
            </a:r>
            <a:r>
              <a:rPr lang="ru-RU">
                <a:solidFill>
                  <a:schemeClr val="accent6"/>
                </a:solidFill>
                <a:ea typeface="+mn-lt"/>
                <a:cs typeface="+mn-lt"/>
              </a:rPr>
              <a:t>замера помещения</a:t>
            </a:r>
          </a:p>
          <a:p>
            <a:r>
              <a:rPr lang="ru-RU">
                <a:ea typeface="+mn-lt"/>
                <a:cs typeface="+mn-lt"/>
              </a:rPr>
              <a:t>Цена – 10 000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 за один замер одного помещения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В среднем 49,92 кг на одно помещение</a:t>
            </a:r>
            <a:endParaRPr lang="en-US">
              <a:ea typeface="+mn-lt"/>
              <a:cs typeface="+mn-lt"/>
            </a:endParaRPr>
          </a:p>
          <a:p>
            <a:endParaRPr lang="ru-RU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2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864B2-0274-4AC0-B2F4-81D24878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Административные расходы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BC98F-5975-4BEE-825A-78F9C2EB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Аренда помещения -  225 000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 </a:t>
            </a:r>
            <a:endParaRPr lang="ru-RU"/>
          </a:p>
          <a:p>
            <a:r>
              <a:rPr lang="ru-RU">
                <a:ea typeface="+mn-lt"/>
                <a:cs typeface="+mn-lt"/>
              </a:rPr>
              <a:t>Расходы на рекламу -  100 000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 </a:t>
            </a:r>
            <a:endParaRPr lang="ru-RU"/>
          </a:p>
          <a:p>
            <a:r>
              <a:rPr lang="ru-RU">
                <a:ea typeface="+mn-lt"/>
                <a:cs typeface="+mn-lt"/>
              </a:rPr>
              <a:t>Коммунальные платежи -  5 000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 </a:t>
            </a:r>
            <a:endParaRPr lang="ru-RU"/>
          </a:p>
          <a:p>
            <a:r>
              <a:rPr lang="ru-RU">
                <a:ea typeface="+mn-lt"/>
                <a:cs typeface="+mn-lt"/>
              </a:rPr>
              <a:t>Техника для бухгалтерии -  50 000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 </a:t>
            </a:r>
            <a:endParaRPr lang="ru-RU"/>
          </a:p>
          <a:p>
            <a:r>
              <a:rPr lang="ru-RU">
                <a:ea typeface="+mn-lt"/>
                <a:cs typeface="+mn-lt"/>
              </a:rPr>
              <a:t>Прочие административные расходы -  30 000 </a:t>
            </a:r>
            <a:r>
              <a:rPr lang="ru-RU" err="1">
                <a:ea typeface="+mn-lt"/>
                <a:cs typeface="+mn-lt"/>
              </a:rPr>
              <a:t>руб</a:t>
            </a:r>
            <a:r>
              <a:rPr lang="ru-RU">
                <a:ea typeface="+mn-lt"/>
                <a:cs typeface="+mn-lt"/>
              </a:rPr>
              <a:t> 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6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5079E-95A1-4115-AB49-26F44B91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Аренда помещения</a:t>
            </a:r>
            <a:endParaRPr lang="ru-RU" sz="4000"/>
          </a:p>
        </p:txBody>
      </p:sp>
      <p:pic>
        <p:nvPicPr>
          <p:cNvPr id="4" name="Рисунок 4" descr="Изображение выглядит как внутренний, пол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F0ABE1A4-AF0F-4C1F-B08D-E16547B92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26" y="1382368"/>
            <a:ext cx="5731714" cy="3210644"/>
          </a:xfrm>
        </p:spPr>
      </p:pic>
      <p:pic>
        <p:nvPicPr>
          <p:cNvPr id="5" name="Рисунок 5" descr="Изображение выглядит как внутренний, пол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9ADC2F73-C05D-450E-BBCF-16B1993E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2433162"/>
            <a:ext cx="5388633" cy="3530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5319E-B966-4CB6-84E8-13F242220522}"/>
              </a:ext>
            </a:extLst>
          </p:cNvPr>
          <p:cNvSpPr txBox="1"/>
          <p:nvPr/>
        </p:nvSpPr>
        <p:spPr>
          <a:xfrm>
            <a:off x="1130060" y="6032740"/>
            <a:ext cx="101906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>
                <a:latin typeface="Calibri"/>
              </a:rPr>
              <a:t>https://www.cian.ru/rent/commercial/245485692/</a:t>
            </a:r>
            <a:r>
              <a:rPr lang="ru-RU" sz="2800"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89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EE05A-C853-4B0E-9D5B-4EBF6AA5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87"/>
            <a:ext cx="10515600" cy="721714"/>
          </a:xfrm>
        </p:spPr>
        <p:txBody>
          <a:bodyPr/>
          <a:lstStyle/>
          <a:p>
            <a:r>
              <a:rPr lang="ru-RU"/>
              <a:t>Расходы на персонал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F7CAB-1F9A-4722-8482-AAB74114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512"/>
            <a:ext cx="10515600" cy="49551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Административные расходы на персонал:</a:t>
            </a:r>
            <a:endParaRPr lang="ru-RU" sz="2000"/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  Администратор </a:t>
            </a:r>
            <a:endParaRPr lang="ru-RU" sz="2000"/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ЗП – 20 000 руб./мес. </a:t>
            </a:r>
            <a:endParaRPr lang="ru-RU" sz="2000"/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Количество сотрудников – 1</a:t>
            </a:r>
            <a:endParaRPr lang="ru-RU" sz="2000"/>
          </a:p>
          <a:p>
            <a:pPr marL="0" indent="0">
              <a:buNone/>
            </a:pPr>
            <a:endParaRPr lang="ru-RU" sz="2000"/>
          </a:p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Затраты на основной производственный персонал:</a:t>
            </a:r>
          </a:p>
          <a:p>
            <a:pPr>
              <a:buNone/>
            </a:pPr>
            <a:r>
              <a:rPr lang="ru-RU" sz="2000">
                <a:ea typeface="+mn-lt"/>
                <a:cs typeface="+mn-lt"/>
              </a:rPr>
              <a:t>  Замерщик </a:t>
            </a:r>
            <a:endParaRPr lang="ru-RU" sz="2000"/>
          </a:p>
          <a:p>
            <a:pPr>
              <a:buNone/>
            </a:pPr>
            <a:r>
              <a:rPr lang="ru-RU" sz="2000">
                <a:ea typeface="+mn-lt"/>
                <a:cs typeface="+mn-lt"/>
              </a:rPr>
              <a:t>ЗП – 26 565 руб./мес. </a:t>
            </a:r>
            <a:endParaRPr lang="ru-RU" sz="2000"/>
          </a:p>
          <a:p>
            <a:pPr>
              <a:buNone/>
            </a:pPr>
            <a:r>
              <a:rPr lang="ru-RU" sz="2000">
                <a:ea typeface="+mn-lt"/>
                <a:cs typeface="+mn-lt"/>
              </a:rPr>
              <a:t>Количество сотрудников – 4 </a:t>
            </a:r>
            <a:endParaRPr lang="ru-RU" sz="2000"/>
          </a:p>
          <a:p>
            <a:pPr>
              <a:buNone/>
            </a:pPr>
            <a:endParaRPr lang="ru-RU" sz="2000">
              <a:ea typeface="+mn-lt"/>
              <a:cs typeface="+mn-lt"/>
            </a:endParaRPr>
          </a:p>
          <a:p>
            <a:pPr>
              <a:buNone/>
            </a:pPr>
            <a:r>
              <a:rPr lang="ru-RU" sz="2000">
                <a:ea typeface="+mn-lt"/>
                <a:cs typeface="+mn-lt"/>
              </a:rPr>
              <a:t>  Смотритель </a:t>
            </a:r>
            <a:endParaRPr lang="ru-RU" sz="2000"/>
          </a:p>
          <a:p>
            <a:pPr>
              <a:buNone/>
            </a:pPr>
            <a:r>
              <a:rPr lang="ru-RU" sz="2000">
                <a:ea typeface="+mn-lt"/>
                <a:cs typeface="+mn-lt"/>
              </a:rPr>
              <a:t>ЗП – 17 710 руб./мес. </a:t>
            </a:r>
            <a:endParaRPr lang="ru-RU" sz="2000"/>
          </a:p>
          <a:p>
            <a:pPr>
              <a:buNone/>
            </a:pPr>
            <a:r>
              <a:rPr lang="ru-RU" sz="2000">
                <a:ea typeface="+mn-lt"/>
                <a:cs typeface="+mn-lt"/>
              </a:rPr>
              <a:t>Количество сотрудников - 2 </a:t>
            </a:r>
            <a:endParaRPr lang="ru-RU" sz="2000"/>
          </a:p>
          <a:p>
            <a:pPr marL="0" indent="0">
              <a:buNone/>
            </a:pPr>
            <a:endParaRPr lang="ru-RU" sz="2000">
              <a:ea typeface="+mn-lt"/>
              <a:cs typeface="+mn-lt"/>
            </a:endParaRPr>
          </a:p>
          <a:p>
            <a:pPr marL="0" indent="0">
              <a:buNone/>
            </a:pP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1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BBB77-C023-4EDF-9588-47407A70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Продвижение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81AEA-4BA1-4A30-9253-E24F5E27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Наружная реклама (вывеска, </a:t>
            </a:r>
            <a:r>
              <a:rPr lang="ru-RU" err="1"/>
              <a:t>банер</a:t>
            </a:r>
            <a:r>
              <a:rPr lang="ru-RU"/>
              <a:t>, билборд)</a:t>
            </a:r>
          </a:p>
          <a:p>
            <a:r>
              <a:rPr lang="ru-RU"/>
              <a:t>Социальные сети (Инстаграм, </a:t>
            </a:r>
            <a:r>
              <a:rPr lang="ru-RU" err="1"/>
              <a:t>Телеграм</a:t>
            </a:r>
            <a:r>
              <a:rPr lang="ru-RU"/>
              <a:t>, </a:t>
            </a:r>
            <a:r>
              <a:rPr lang="ru-RU" err="1"/>
              <a:t>Вконтакте</a:t>
            </a:r>
            <a:r>
              <a:rPr lang="ru-RU"/>
              <a:t>)</a:t>
            </a:r>
          </a:p>
          <a:p>
            <a:r>
              <a:rPr lang="ru-RU"/>
              <a:t>Прямая персональная реклама (директ-реклама)</a:t>
            </a:r>
          </a:p>
          <a:p>
            <a:endParaRPr lang="ru-RU"/>
          </a:p>
        </p:txBody>
      </p:sp>
      <p:pic>
        <p:nvPicPr>
          <p:cNvPr id="4" name="Рисунок 4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DA324578-CF19-4373-AB49-09E709D0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77" y="3337911"/>
            <a:ext cx="7300822" cy="29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28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Стандартная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FE8E32E0712664F8338B2CC2EC072A0" ma:contentTypeVersion="4" ma:contentTypeDescription="Создание документа." ma:contentTypeScope="" ma:versionID="dd6e54ba030fd9b9ff51aa8355dcc2e3">
  <xsd:schema xmlns:xsd="http://www.w3.org/2001/XMLSchema" xmlns:xs="http://www.w3.org/2001/XMLSchema" xmlns:p="http://schemas.microsoft.com/office/2006/metadata/properties" xmlns:ns3="0dcd797d-1409-4074-bb89-9ca01e82b859" targetNamespace="http://schemas.microsoft.com/office/2006/metadata/properties" ma:root="true" ma:fieldsID="bb8a28f0ec4ebf93d4234315c78132c0" ns3:_="">
    <xsd:import namespace="0dcd797d-1409-4074-bb89-9ca01e82b8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d797d-1409-4074-bb89-9ca01e82b8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CC34F2-AE18-46EC-ABA9-42F9294B88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0A723B-D79F-4710-A926-FA70331F46B1}">
  <ds:schemaRefs>
    <ds:schemaRef ds:uri="0dcd797d-1409-4074-bb89-9ca01e82b85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A2194E-AE47-4046-A1DC-A2FB7F3A9B9F}">
  <ds:schemaRefs>
    <ds:schemaRef ds:uri="0dcd797d-1409-4074-bb89-9ca01e82b8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628</Words>
  <Application>Microsoft Office PowerPoint</Application>
  <PresentationFormat>Широкоэкранный</PresentationFormat>
  <Paragraphs>110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Bahnschrift Condensed</vt:lpstr>
      <vt:lpstr>Calibri</vt:lpstr>
      <vt:lpstr>Univers</vt:lpstr>
      <vt:lpstr>Verdana</vt:lpstr>
      <vt:lpstr>GradientVTI</vt:lpstr>
      <vt:lpstr>Лего строительство</vt:lpstr>
      <vt:lpstr>ЛЕГО строительство</vt:lpstr>
      <vt:lpstr>Технология</vt:lpstr>
      <vt:lpstr>Ключевые ресурсы</vt:lpstr>
      <vt:lpstr>Выручка за продукт строительный материал</vt:lpstr>
      <vt:lpstr>Административные расходы</vt:lpstr>
      <vt:lpstr>Аренда помещения</vt:lpstr>
      <vt:lpstr>Расходы на персонал</vt:lpstr>
      <vt:lpstr>Продвижение</vt:lpstr>
      <vt:lpstr>Коммерческие расходы </vt:lpstr>
      <vt:lpstr>Презентация PowerPoint</vt:lpstr>
      <vt:lpstr>Комплекс маркетинга</vt:lpstr>
      <vt:lpstr>Какие виды ИС нам понадобятся?</vt:lpstr>
      <vt:lpstr>Финансирование</vt:lpstr>
      <vt:lpstr>Графики финансовой составляющей проекта</vt:lpstr>
      <vt:lpstr>Параметры эффективности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60170098 Салимов Райымбек Жумабекулы</dc:creator>
  <cp:lastModifiedBy>60170098 Салимов Райымбек Жумабекулы</cp:lastModifiedBy>
  <cp:revision>2</cp:revision>
  <dcterms:created xsi:type="dcterms:W3CDTF">2021-04-15T05:13:44Z</dcterms:created>
  <dcterms:modified xsi:type="dcterms:W3CDTF">2021-04-15T06:42:49Z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0x0101009FE8E32E0712664F8338B2CC2EC072A0</vt:lpwstr>
  </property>
</Properties>
</file>