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3"/>
  </p:notesMasterIdLst>
  <p:sldIdLst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67" r:id="rId15"/>
    <p:sldId id="285" r:id="rId16"/>
    <p:sldId id="296" r:id="rId17"/>
    <p:sldId id="297" r:id="rId18"/>
    <p:sldId id="298" r:id="rId19"/>
    <p:sldId id="29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81" r:id="rId30"/>
    <p:sldId id="282" r:id="rId31"/>
    <p:sldId id="299" r:id="rId32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43"/>
    <p:restoredTop sz="94722"/>
  </p:normalViewPr>
  <p:slideViewPr>
    <p:cSldViewPr snapToGrid="0" snapToObjects="1">
      <p:cViewPr varScale="1">
        <p:scale>
          <a:sx n="78" d="100"/>
          <a:sy n="78" d="100"/>
        </p:scale>
        <p:origin x="1109" y="67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esktop\DolcheGabbana\&#1076;&#1079;%20&#1101;&#1082;&#1086;&#1085;&#1086;&#1084;&#1077;&#1090;&#1088;&#1080;&#1082;&#1072;3\&#1050;&#1085;&#1080;&#1075;&#1072;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esktop\DolcheGabbana\&#1076;&#1079;%20&#1101;&#1082;&#1086;&#1085;&#1086;&#1084;&#1077;&#1090;&#1088;&#1080;&#1082;&#1072;3\&#1050;&#1085;&#1080;&#1075;&#1072;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Лист1!$C$1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Лист1!$B$2:$B$82</c:f>
              <c:strCache>
                <c:ptCount val="81"/>
                <c:pt idx="0">
                  <c:v>Белгородская область</c:v>
                </c:pt>
                <c:pt idx="1">
                  <c:v>Брянская область</c:v>
                </c:pt>
                <c:pt idx="2">
                  <c:v>Владимирская область</c:v>
                </c:pt>
                <c:pt idx="3">
                  <c:v>Воронежская область</c:v>
                </c:pt>
                <c:pt idx="4">
                  <c:v>Ивановская область</c:v>
                </c:pt>
                <c:pt idx="5">
                  <c:v>Калужская область</c:v>
                </c:pt>
                <c:pt idx="6">
                  <c:v>Костромская область</c:v>
                </c:pt>
                <c:pt idx="7">
                  <c:v>Курская область</c:v>
                </c:pt>
                <c:pt idx="8">
                  <c:v>Липецкая область</c:v>
                </c:pt>
                <c:pt idx="9">
                  <c:v>Московская область</c:v>
                </c:pt>
                <c:pt idx="10">
                  <c:v>Орловская область</c:v>
                </c:pt>
                <c:pt idx="11">
                  <c:v>Рязанская область</c:v>
                </c:pt>
                <c:pt idx="12">
                  <c:v>Смоленская область</c:v>
                </c:pt>
                <c:pt idx="13">
                  <c:v>Тамбовская область</c:v>
                </c:pt>
                <c:pt idx="14">
                  <c:v>Тверская область</c:v>
                </c:pt>
                <c:pt idx="15">
                  <c:v>Тульская область</c:v>
                </c:pt>
                <c:pt idx="16">
                  <c:v>Ярославская область</c:v>
                </c:pt>
                <c:pt idx="17">
                  <c:v>Республика Карелия</c:v>
                </c:pt>
                <c:pt idx="18">
                  <c:v>Республика Коми</c:v>
                </c:pt>
                <c:pt idx="19">
                  <c:v>Архангельская область</c:v>
                </c:pt>
                <c:pt idx="20">
                  <c:v>Вологодская область</c:v>
                </c:pt>
                <c:pt idx="21">
                  <c:v>Калининградская область</c:v>
                </c:pt>
                <c:pt idx="22">
                  <c:v>Ленинградская область</c:v>
                </c:pt>
                <c:pt idx="23">
                  <c:v>Мурманская область</c:v>
                </c:pt>
                <c:pt idx="24">
                  <c:v>Новгородская область</c:v>
                </c:pt>
                <c:pt idx="25">
                  <c:v>Псковская область</c:v>
                </c:pt>
                <c:pt idx="26">
                  <c:v>г.Санкт-Петербург</c:v>
                </c:pt>
                <c:pt idx="27">
                  <c:v>Республика Адыгея</c:v>
                </c:pt>
                <c:pt idx="28">
                  <c:v>Республика Калмыкия</c:v>
                </c:pt>
                <c:pt idx="29">
                  <c:v>Республика Крым</c:v>
                </c:pt>
                <c:pt idx="30">
                  <c:v>Краснодарский край</c:v>
                </c:pt>
                <c:pt idx="31">
                  <c:v>Астраханская область</c:v>
                </c:pt>
                <c:pt idx="32">
                  <c:v>Волгоградская область</c:v>
                </c:pt>
                <c:pt idx="33">
                  <c:v>Ростовская область</c:v>
                </c:pt>
                <c:pt idx="34">
                  <c:v>г.Севастополь</c:v>
                </c:pt>
                <c:pt idx="35">
                  <c:v>Республика Дагестан</c:v>
                </c:pt>
                <c:pt idx="36">
                  <c:v>Республика Ингушетия</c:v>
                </c:pt>
                <c:pt idx="37">
                  <c:v>Кабардино-Балкарская Республика</c:v>
                </c:pt>
                <c:pt idx="38">
                  <c:v>Карачаево-Черкесская Республика</c:v>
                </c:pt>
                <c:pt idx="39">
                  <c:v>Республика Северная Осетия-Алания</c:v>
                </c:pt>
                <c:pt idx="40">
                  <c:v>Чеченская Республика</c:v>
                </c:pt>
                <c:pt idx="41">
                  <c:v>Ставропольский край</c:v>
                </c:pt>
                <c:pt idx="42">
                  <c:v>Республика Башкортостан</c:v>
                </c:pt>
                <c:pt idx="43">
                  <c:v>Республика Марий Эл</c:v>
                </c:pt>
                <c:pt idx="44">
                  <c:v>Республика Мордовия</c:v>
                </c:pt>
                <c:pt idx="45">
                  <c:v>Республика Татарстан</c:v>
                </c:pt>
                <c:pt idx="46">
                  <c:v>Удмуртская Республика</c:v>
                </c:pt>
                <c:pt idx="47">
                  <c:v>Чувашская Республика</c:v>
                </c:pt>
                <c:pt idx="48">
                  <c:v>Пермский край</c:v>
                </c:pt>
                <c:pt idx="49">
                  <c:v>Кировская область</c:v>
                </c:pt>
                <c:pt idx="50">
                  <c:v>Нижегородская область</c:v>
                </c:pt>
                <c:pt idx="51">
                  <c:v>Оренбургская область</c:v>
                </c:pt>
                <c:pt idx="52">
                  <c:v>Пензенская область</c:v>
                </c:pt>
                <c:pt idx="53">
                  <c:v>Самарская область</c:v>
                </c:pt>
                <c:pt idx="54">
                  <c:v>Саратовская область</c:v>
                </c:pt>
                <c:pt idx="55">
                  <c:v>Ульяновская область</c:v>
                </c:pt>
                <c:pt idx="56">
                  <c:v>Курганская область</c:v>
                </c:pt>
                <c:pt idx="57">
                  <c:v>Свердловская область</c:v>
                </c:pt>
                <c:pt idx="58">
                  <c:v>Тюменская область</c:v>
                </c:pt>
                <c:pt idx="59">
                  <c:v>Челябинская область</c:v>
                </c:pt>
                <c:pt idx="60">
                  <c:v>Республика Алтай</c:v>
                </c:pt>
                <c:pt idx="61">
                  <c:v>Республика Тыва</c:v>
                </c:pt>
                <c:pt idx="62">
                  <c:v>Республика Хакасия</c:v>
                </c:pt>
                <c:pt idx="63">
                  <c:v>Алтайский край</c:v>
                </c:pt>
                <c:pt idx="64">
                  <c:v>Красноярский край</c:v>
                </c:pt>
                <c:pt idx="65">
                  <c:v>Иркутская область</c:v>
                </c:pt>
                <c:pt idx="66">
                  <c:v>Кемеровская область</c:v>
                </c:pt>
                <c:pt idx="67">
                  <c:v>Новосибирская область</c:v>
                </c:pt>
                <c:pt idx="68">
                  <c:v>Омская область</c:v>
                </c:pt>
                <c:pt idx="69">
                  <c:v>Томская область</c:v>
                </c:pt>
                <c:pt idx="70">
                  <c:v>Республика Бурятия</c:v>
                </c:pt>
                <c:pt idx="71">
                  <c:v>Республика Саха (Якутия)</c:v>
                </c:pt>
                <c:pt idx="72">
                  <c:v>Забайкальский край</c:v>
                </c:pt>
                <c:pt idx="73">
                  <c:v>Камчатский край</c:v>
                </c:pt>
                <c:pt idx="74">
                  <c:v>Приморский край</c:v>
                </c:pt>
                <c:pt idx="75">
                  <c:v>Хабаровский край</c:v>
                </c:pt>
                <c:pt idx="76">
                  <c:v>Амурская область</c:v>
                </c:pt>
                <c:pt idx="77">
                  <c:v>Магаданская область</c:v>
                </c:pt>
                <c:pt idx="78">
                  <c:v>Сахалинская область</c:v>
                </c:pt>
                <c:pt idx="79">
                  <c:v>Еврейская автономная область</c:v>
                </c:pt>
                <c:pt idx="80">
                  <c:v>Чукотский автономный округ</c:v>
                </c:pt>
              </c:strCache>
            </c:strRef>
          </c:cat>
          <c:val>
            <c:numRef>
              <c:f>Лист1!$C$2:$C$82</c:f>
              <c:numCache>
                <c:formatCode>General</c:formatCode>
                <c:ptCount val="81"/>
                <c:pt idx="0">
                  <c:v>539720.5</c:v>
                </c:pt>
                <c:pt idx="1">
                  <c:v>280630.09999999998</c:v>
                </c:pt>
                <c:pt idx="2">
                  <c:v>325043.09999999998</c:v>
                </c:pt>
                <c:pt idx="3">
                  <c:v>374125.7</c:v>
                </c:pt>
                <c:pt idx="4">
                  <c:v>208522</c:v>
                </c:pt>
                <c:pt idx="5">
                  <c:v>451025.5</c:v>
                </c:pt>
                <c:pt idx="6">
                  <c:v>276404.40000000002</c:v>
                </c:pt>
                <c:pt idx="7">
                  <c:v>361694.6</c:v>
                </c:pt>
                <c:pt idx="8">
                  <c:v>452880</c:v>
                </c:pt>
                <c:pt idx="9">
                  <c:v>574838</c:v>
                </c:pt>
                <c:pt idx="10">
                  <c:v>307734.40000000002</c:v>
                </c:pt>
                <c:pt idx="11">
                  <c:v>351636.4</c:v>
                </c:pt>
                <c:pt idx="12">
                  <c:v>329679.7</c:v>
                </c:pt>
                <c:pt idx="13">
                  <c:v>309152.59999999998</c:v>
                </c:pt>
                <c:pt idx="14">
                  <c:v>326017</c:v>
                </c:pt>
                <c:pt idx="15">
                  <c:v>397428</c:v>
                </c:pt>
                <c:pt idx="16">
                  <c:v>421499.3</c:v>
                </c:pt>
                <c:pt idx="17">
                  <c:v>433433.9</c:v>
                </c:pt>
                <c:pt idx="18">
                  <c:v>719599.3</c:v>
                </c:pt>
                <c:pt idx="19">
                  <c:v>654268.9</c:v>
                </c:pt>
                <c:pt idx="20">
                  <c:v>459777.5</c:v>
                </c:pt>
                <c:pt idx="21">
                  <c:v>450993.6</c:v>
                </c:pt>
                <c:pt idx="22">
                  <c:v>556083.1</c:v>
                </c:pt>
                <c:pt idx="23">
                  <c:v>634409.5</c:v>
                </c:pt>
                <c:pt idx="24">
                  <c:v>420289</c:v>
                </c:pt>
                <c:pt idx="25">
                  <c:v>259414.7</c:v>
                </c:pt>
                <c:pt idx="26">
                  <c:v>805573.1</c:v>
                </c:pt>
                <c:pt idx="27">
                  <c:v>241997.3</c:v>
                </c:pt>
                <c:pt idx="28">
                  <c:v>289676.59999999998</c:v>
                </c:pt>
                <c:pt idx="29">
                  <c:v>201251.20000000001</c:v>
                </c:pt>
                <c:pt idx="30">
                  <c:v>433626.9</c:v>
                </c:pt>
                <c:pt idx="31">
                  <c:v>434701.5</c:v>
                </c:pt>
                <c:pt idx="32">
                  <c:v>336306.7</c:v>
                </c:pt>
                <c:pt idx="33">
                  <c:v>341163.4</c:v>
                </c:pt>
                <c:pt idx="34">
                  <c:v>234060.79999999999</c:v>
                </c:pt>
                <c:pt idx="35">
                  <c:v>209477.8</c:v>
                </c:pt>
                <c:pt idx="36">
                  <c:v>125667.9</c:v>
                </c:pt>
                <c:pt idx="37">
                  <c:v>179417.9</c:v>
                </c:pt>
                <c:pt idx="38">
                  <c:v>177468.1</c:v>
                </c:pt>
                <c:pt idx="39">
                  <c:v>217115.4</c:v>
                </c:pt>
                <c:pt idx="40">
                  <c:v>151464</c:v>
                </c:pt>
                <c:pt idx="41">
                  <c:v>262480.7</c:v>
                </c:pt>
                <c:pt idx="42">
                  <c:v>366013.2</c:v>
                </c:pt>
                <c:pt idx="43">
                  <c:v>260703.5</c:v>
                </c:pt>
                <c:pt idx="44">
                  <c:v>292626.5</c:v>
                </c:pt>
                <c:pt idx="45">
                  <c:v>582208.5</c:v>
                </c:pt>
                <c:pt idx="46">
                  <c:v>390800.7</c:v>
                </c:pt>
                <c:pt idx="47">
                  <c:v>240379.6</c:v>
                </c:pt>
                <c:pt idx="48">
                  <c:v>474129.3</c:v>
                </c:pt>
                <c:pt idx="49">
                  <c:v>257681.1</c:v>
                </c:pt>
                <c:pt idx="50">
                  <c:v>428207.8</c:v>
                </c:pt>
                <c:pt idx="51">
                  <c:v>440024.7</c:v>
                </c:pt>
                <c:pt idx="52">
                  <c:v>281369.7</c:v>
                </c:pt>
                <c:pt idx="53">
                  <c:v>453013</c:v>
                </c:pt>
                <c:pt idx="54">
                  <c:v>294988</c:v>
                </c:pt>
                <c:pt idx="55">
                  <c:v>299921.8</c:v>
                </c:pt>
                <c:pt idx="56">
                  <c:v>247093.2</c:v>
                </c:pt>
                <c:pt idx="57">
                  <c:v>522156.2</c:v>
                </c:pt>
                <c:pt idx="58">
                  <c:v>1930537.3</c:v>
                </c:pt>
                <c:pt idx="59">
                  <c:v>405015.2</c:v>
                </c:pt>
                <c:pt idx="60">
                  <c:v>222562.9</c:v>
                </c:pt>
                <c:pt idx="61">
                  <c:v>203160.1</c:v>
                </c:pt>
                <c:pt idx="62">
                  <c:v>405788.7</c:v>
                </c:pt>
                <c:pt idx="63">
                  <c:v>231268.4</c:v>
                </c:pt>
                <c:pt idx="64">
                  <c:v>687442.8</c:v>
                </c:pt>
                <c:pt idx="65">
                  <c:v>527025.30000000005</c:v>
                </c:pt>
                <c:pt idx="66">
                  <c:v>406335.3</c:v>
                </c:pt>
                <c:pt idx="67">
                  <c:v>423663.3</c:v>
                </c:pt>
                <c:pt idx="68">
                  <c:v>355839.6</c:v>
                </c:pt>
                <c:pt idx="69">
                  <c:v>514001.1</c:v>
                </c:pt>
                <c:pt idx="70">
                  <c:v>228171.1</c:v>
                </c:pt>
                <c:pt idx="71">
                  <c:v>977633.1</c:v>
                </c:pt>
                <c:pt idx="72">
                  <c:v>284969.09999999998</c:v>
                </c:pt>
                <c:pt idx="73">
                  <c:v>724011.6</c:v>
                </c:pt>
                <c:pt idx="74">
                  <c:v>472486.5</c:v>
                </c:pt>
                <c:pt idx="75">
                  <c:v>524460.5</c:v>
                </c:pt>
                <c:pt idx="76">
                  <c:v>373935.1</c:v>
                </c:pt>
                <c:pt idx="77">
                  <c:v>1117517.3</c:v>
                </c:pt>
                <c:pt idx="78">
                  <c:v>1605079.4</c:v>
                </c:pt>
                <c:pt idx="79">
                  <c:v>338826.6</c:v>
                </c:pt>
                <c:pt idx="80">
                  <c:v>1469675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03-4C2B-B254-5CABE9076C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1255664"/>
        <c:axId val="841244432"/>
      </c:barChart>
      <c:catAx>
        <c:axId val="84125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841244432"/>
        <c:crosses val="autoZero"/>
        <c:auto val="1"/>
        <c:lblAlgn val="ctr"/>
        <c:lblOffset val="100"/>
        <c:noMultiLvlLbl val="0"/>
      </c:catAx>
      <c:valAx>
        <c:axId val="841244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841255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ru-RU" sz="90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Лист1!$B$83:$B$163</c:f>
              <c:strCache>
                <c:ptCount val="81"/>
                <c:pt idx="0">
                  <c:v>Белгородская область</c:v>
                </c:pt>
                <c:pt idx="1">
                  <c:v>Брянская область</c:v>
                </c:pt>
                <c:pt idx="2">
                  <c:v>Владимирская область</c:v>
                </c:pt>
                <c:pt idx="3">
                  <c:v>Воронежская область</c:v>
                </c:pt>
                <c:pt idx="4">
                  <c:v>Ивановская область</c:v>
                </c:pt>
                <c:pt idx="5">
                  <c:v>Калужская область</c:v>
                </c:pt>
                <c:pt idx="6">
                  <c:v>Костромская область</c:v>
                </c:pt>
                <c:pt idx="7">
                  <c:v>Курская область</c:v>
                </c:pt>
                <c:pt idx="8">
                  <c:v>Липецкая область</c:v>
                </c:pt>
                <c:pt idx="9">
                  <c:v>Московская область</c:v>
                </c:pt>
                <c:pt idx="10">
                  <c:v>Орловская область</c:v>
                </c:pt>
                <c:pt idx="11">
                  <c:v>Рязанская область</c:v>
                </c:pt>
                <c:pt idx="12">
                  <c:v>Смоленская область</c:v>
                </c:pt>
                <c:pt idx="13">
                  <c:v>Тамбовская область</c:v>
                </c:pt>
                <c:pt idx="14">
                  <c:v>Тверская область</c:v>
                </c:pt>
                <c:pt idx="15">
                  <c:v>Тульская область</c:v>
                </c:pt>
                <c:pt idx="16">
                  <c:v>Ярославская область</c:v>
                </c:pt>
                <c:pt idx="17">
                  <c:v>Республика Карелия</c:v>
                </c:pt>
                <c:pt idx="18">
                  <c:v>Республика Коми</c:v>
                </c:pt>
                <c:pt idx="19">
                  <c:v>Архангельская область</c:v>
                </c:pt>
                <c:pt idx="20">
                  <c:v>Вологодская область</c:v>
                </c:pt>
                <c:pt idx="21">
                  <c:v>Калининградская область</c:v>
                </c:pt>
                <c:pt idx="22">
                  <c:v>Ленинградская область</c:v>
                </c:pt>
                <c:pt idx="23">
                  <c:v>Мурманская область</c:v>
                </c:pt>
                <c:pt idx="24">
                  <c:v>Новгородская область</c:v>
                </c:pt>
                <c:pt idx="25">
                  <c:v>Псковская область</c:v>
                </c:pt>
                <c:pt idx="26">
                  <c:v>г.Санкт-Петербург</c:v>
                </c:pt>
                <c:pt idx="27">
                  <c:v>Республика Адыгея</c:v>
                </c:pt>
                <c:pt idx="28">
                  <c:v>Республика Калмыкия</c:v>
                </c:pt>
                <c:pt idx="29">
                  <c:v>Республика Крым</c:v>
                </c:pt>
                <c:pt idx="30">
                  <c:v>Краснодарский край</c:v>
                </c:pt>
                <c:pt idx="31">
                  <c:v>Астраханская область</c:v>
                </c:pt>
                <c:pt idx="32">
                  <c:v>Волгоградская область</c:v>
                </c:pt>
                <c:pt idx="33">
                  <c:v>Ростовская область</c:v>
                </c:pt>
                <c:pt idx="34">
                  <c:v>г.Севастополь</c:v>
                </c:pt>
                <c:pt idx="35">
                  <c:v>Республика Дагестан</c:v>
                </c:pt>
                <c:pt idx="36">
                  <c:v>Республика Ингушетия</c:v>
                </c:pt>
                <c:pt idx="37">
                  <c:v>Кабардино-Балкарская Республика</c:v>
                </c:pt>
                <c:pt idx="38">
                  <c:v>Карачаево-Черкесская Республика</c:v>
                </c:pt>
                <c:pt idx="39">
                  <c:v>Республика Северная Осетия-Алания</c:v>
                </c:pt>
                <c:pt idx="40">
                  <c:v>Чеченская Республика</c:v>
                </c:pt>
                <c:pt idx="41">
                  <c:v>Ставропольский край</c:v>
                </c:pt>
                <c:pt idx="42">
                  <c:v>Республика Башкортостан</c:v>
                </c:pt>
                <c:pt idx="43">
                  <c:v>Республика Марий Эл</c:v>
                </c:pt>
                <c:pt idx="44">
                  <c:v>Республика Мордовия</c:v>
                </c:pt>
                <c:pt idx="45">
                  <c:v>Республика Татарстан</c:v>
                </c:pt>
                <c:pt idx="46">
                  <c:v>Удмуртская Республика</c:v>
                </c:pt>
                <c:pt idx="47">
                  <c:v>Чувашская Республика</c:v>
                </c:pt>
                <c:pt idx="48">
                  <c:v>Пермский край</c:v>
                </c:pt>
                <c:pt idx="49">
                  <c:v>Кировская область</c:v>
                </c:pt>
                <c:pt idx="50">
                  <c:v>Нижегородская область</c:v>
                </c:pt>
                <c:pt idx="51">
                  <c:v>Оренбургская область</c:v>
                </c:pt>
                <c:pt idx="52">
                  <c:v>Пензенская область</c:v>
                </c:pt>
                <c:pt idx="53">
                  <c:v>Самарская область</c:v>
                </c:pt>
                <c:pt idx="54">
                  <c:v>Саратовская область</c:v>
                </c:pt>
                <c:pt idx="55">
                  <c:v>Ульяновская область</c:v>
                </c:pt>
                <c:pt idx="56">
                  <c:v>Курганская область</c:v>
                </c:pt>
                <c:pt idx="57">
                  <c:v>Свердловская область</c:v>
                </c:pt>
                <c:pt idx="58">
                  <c:v>Тюменская область</c:v>
                </c:pt>
                <c:pt idx="59">
                  <c:v>Челябинская область</c:v>
                </c:pt>
                <c:pt idx="60">
                  <c:v>Республика Алтай</c:v>
                </c:pt>
                <c:pt idx="61">
                  <c:v>Республика Тыва</c:v>
                </c:pt>
                <c:pt idx="62">
                  <c:v>Республика Хакасия</c:v>
                </c:pt>
                <c:pt idx="63">
                  <c:v>Алтайский край</c:v>
                </c:pt>
                <c:pt idx="64">
                  <c:v>Красноярский край</c:v>
                </c:pt>
                <c:pt idx="65">
                  <c:v>Иркутская область</c:v>
                </c:pt>
                <c:pt idx="66">
                  <c:v>Кемеровская область</c:v>
                </c:pt>
                <c:pt idx="67">
                  <c:v>Новосибирская область</c:v>
                </c:pt>
                <c:pt idx="68">
                  <c:v>Омская область</c:v>
                </c:pt>
                <c:pt idx="69">
                  <c:v>Томская область</c:v>
                </c:pt>
                <c:pt idx="70">
                  <c:v>Республика Бурятия</c:v>
                </c:pt>
                <c:pt idx="71">
                  <c:v>Республика Саха (Якутия)</c:v>
                </c:pt>
                <c:pt idx="72">
                  <c:v>Забайкальский край</c:v>
                </c:pt>
                <c:pt idx="73">
                  <c:v>Камчатский край</c:v>
                </c:pt>
                <c:pt idx="74">
                  <c:v>Приморский край</c:v>
                </c:pt>
                <c:pt idx="75">
                  <c:v>Хабаровский край</c:v>
                </c:pt>
                <c:pt idx="76">
                  <c:v>Амурская область</c:v>
                </c:pt>
                <c:pt idx="77">
                  <c:v>Магаданская область</c:v>
                </c:pt>
                <c:pt idx="78">
                  <c:v>Сахалинская область</c:v>
                </c:pt>
                <c:pt idx="79">
                  <c:v>Еврейская автономная область</c:v>
                </c:pt>
                <c:pt idx="80">
                  <c:v>Чукотский автономный округ</c:v>
                </c:pt>
              </c:strCache>
            </c:strRef>
          </c:cat>
          <c:val>
            <c:numRef>
              <c:f>Лист1!$C$83:$C$163</c:f>
              <c:numCache>
                <c:formatCode>General</c:formatCode>
                <c:ptCount val="81"/>
                <c:pt idx="0">
                  <c:v>588641.5</c:v>
                </c:pt>
                <c:pt idx="1">
                  <c:v>304547.09999999998</c:v>
                </c:pt>
                <c:pt idx="2">
                  <c:v>349856.4</c:v>
                </c:pt>
                <c:pt idx="3">
                  <c:v>408140.7</c:v>
                </c:pt>
                <c:pt idx="4">
                  <c:v>230325.5</c:v>
                </c:pt>
                <c:pt idx="5">
                  <c:v>502224.2</c:v>
                </c:pt>
                <c:pt idx="6">
                  <c:v>299569.09999999998</c:v>
                </c:pt>
                <c:pt idx="7">
                  <c:v>405890.2</c:v>
                </c:pt>
                <c:pt idx="8">
                  <c:v>526882.4</c:v>
                </c:pt>
                <c:pt idx="9">
                  <c:v>615059.9</c:v>
                </c:pt>
                <c:pt idx="10">
                  <c:v>332418.3</c:v>
                </c:pt>
                <c:pt idx="11">
                  <c:v>372321.8</c:v>
                </c:pt>
                <c:pt idx="12">
                  <c:v>354239.9</c:v>
                </c:pt>
                <c:pt idx="13">
                  <c:v>343693.1</c:v>
                </c:pt>
                <c:pt idx="14">
                  <c:v>368955.6</c:v>
                </c:pt>
                <c:pt idx="15">
                  <c:v>448896.8</c:v>
                </c:pt>
                <c:pt idx="16">
                  <c:v>462207.4</c:v>
                </c:pt>
                <c:pt idx="17">
                  <c:v>485235.6</c:v>
                </c:pt>
                <c:pt idx="18">
                  <c:v>833270.1</c:v>
                </c:pt>
                <c:pt idx="19">
                  <c:v>753081.9</c:v>
                </c:pt>
                <c:pt idx="20">
                  <c:v>525206.6</c:v>
                </c:pt>
                <c:pt idx="21">
                  <c:v>494096.4</c:v>
                </c:pt>
                <c:pt idx="22">
                  <c:v>626840</c:v>
                </c:pt>
                <c:pt idx="23">
                  <c:v>693988.6</c:v>
                </c:pt>
                <c:pt idx="24">
                  <c:v>429668.2</c:v>
                </c:pt>
                <c:pt idx="25">
                  <c:v>285469.3</c:v>
                </c:pt>
                <c:pt idx="26">
                  <c:v>891448.8</c:v>
                </c:pt>
                <c:pt idx="27">
                  <c:v>264198</c:v>
                </c:pt>
                <c:pt idx="28">
                  <c:v>314225.2</c:v>
                </c:pt>
                <c:pt idx="29">
                  <c:v>228692.9</c:v>
                </c:pt>
                <c:pt idx="30">
                  <c:v>444364.1</c:v>
                </c:pt>
                <c:pt idx="31">
                  <c:v>570206.4</c:v>
                </c:pt>
                <c:pt idx="32">
                  <c:v>369000.4</c:v>
                </c:pt>
                <c:pt idx="33">
                  <c:v>367627.9</c:v>
                </c:pt>
                <c:pt idx="34">
                  <c:v>276550.7</c:v>
                </c:pt>
                <c:pt idx="35">
                  <c:v>219856.8</c:v>
                </c:pt>
                <c:pt idx="36">
                  <c:v>136930.70000000001</c:v>
                </c:pt>
                <c:pt idx="37">
                  <c:v>186574.1</c:v>
                </c:pt>
                <c:pt idx="38">
                  <c:v>184013</c:v>
                </c:pt>
                <c:pt idx="39">
                  <c:v>229965.3</c:v>
                </c:pt>
                <c:pt idx="40">
                  <c:v>154705.5</c:v>
                </c:pt>
                <c:pt idx="41">
                  <c:v>280220.7</c:v>
                </c:pt>
                <c:pt idx="42">
                  <c:v>428715.6</c:v>
                </c:pt>
                <c:pt idx="43">
                  <c:v>282803.8</c:v>
                </c:pt>
                <c:pt idx="44">
                  <c:v>306987.09999999998</c:v>
                </c:pt>
                <c:pt idx="45">
                  <c:v>673117.8</c:v>
                </c:pt>
                <c:pt idx="46">
                  <c:v>450225.9</c:v>
                </c:pt>
                <c:pt idx="47">
                  <c:v>257992.5</c:v>
                </c:pt>
                <c:pt idx="48">
                  <c:v>543647.6</c:v>
                </c:pt>
                <c:pt idx="49">
                  <c:v>276491.3</c:v>
                </c:pt>
                <c:pt idx="50">
                  <c:v>465830.1</c:v>
                </c:pt>
                <c:pt idx="51">
                  <c:v>537212.80000000005</c:v>
                </c:pt>
                <c:pt idx="52">
                  <c:v>310238.7</c:v>
                </c:pt>
                <c:pt idx="53">
                  <c:v>509855.1</c:v>
                </c:pt>
                <c:pt idx="54">
                  <c:v>315610</c:v>
                </c:pt>
                <c:pt idx="55">
                  <c:v>311203.3</c:v>
                </c:pt>
                <c:pt idx="56">
                  <c:v>256618.3</c:v>
                </c:pt>
                <c:pt idx="57">
                  <c:v>560977.30000000005</c:v>
                </c:pt>
                <c:pt idx="58">
                  <c:v>2393355.2000000002</c:v>
                </c:pt>
                <c:pt idx="59">
                  <c:v>436611.1</c:v>
                </c:pt>
                <c:pt idx="60">
                  <c:v>247496.8</c:v>
                </c:pt>
                <c:pt idx="61">
                  <c:v>228064.8</c:v>
                </c:pt>
                <c:pt idx="62">
                  <c:v>451421.5</c:v>
                </c:pt>
                <c:pt idx="63">
                  <c:v>247599.3</c:v>
                </c:pt>
                <c:pt idx="64">
                  <c:v>825925</c:v>
                </c:pt>
                <c:pt idx="65">
                  <c:v>608298.6</c:v>
                </c:pt>
                <c:pt idx="66">
                  <c:v>471742.7</c:v>
                </c:pt>
                <c:pt idx="67">
                  <c:v>466347.9</c:v>
                </c:pt>
                <c:pt idx="68">
                  <c:v>377061.9</c:v>
                </c:pt>
                <c:pt idx="69">
                  <c:v>568191.69999999995</c:v>
                </c:pt>
                <c:pt idx="70">
                  <c:v>262811.90000000002</c:v>
                </c:pt>
                <c:pt idx="71">
                  <c:v>1166833.3</c:v>
                </c:pt>
                <c:pt idx="72">
                  <c:v>317815.5</c:v>
                </c:pt>
                <c:pt idx="73">
                  <c:v>835029.8</c:v>
                </c:pt>
                <c:pt idx="74">
                  <c:v>506052.1</c:v>
                </c:pt>
                <c:pt idx="75">
                  <c:v>574833.30000000005</c:v>
                </c:pt>
                <c:pt idx="76">
                  <c:v>419905.2</c:v>
                </c:pt>
                <c:pt idx="77">
                  <c:v>1236274.3999999999</c:v>
                </c:pt>
                <c:pt idx="78">
                  <c:v>2517125</c:v>
                </c:pt>
                <c:pt idx="79">
                  <c:v>339068.1</c:v>
                </c:pt>
                <c:pt idx="80">
                  <c:v>1685134.1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C4-4623-8F6D-97A6DBCC56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3310416"/>
        <c:axId val="963311664"/>
      </c:barChart>
      <c:catAx>
        <c:axId val="963310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963311664"/>
        <c:crosses val="autoZero"/>
        <c:auto val="1"/>
        <c:lblAlgn val="ctr"/>
        <c:lblOffset val="100"/>
        <c:noMultiLvlLbl val="0"/>
      </c:catAx>
      <c:valAx>
        <c:axId val="963311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963310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06/09/2022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119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25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1190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26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1461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06/09/2022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967" y="2096445"/>
            <a:ext cx="9976491" cy="219815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«Выявление драйверов экономического роста российских регионов: исследование чувствительности оценок ключевых переменных модели к методу оценивания»</a:t>
            </a:r>
            <a:endParaRPr lang="ru-RU" sz="32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МЭЭП212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</a:t>
            </a:r>
          </a:p>
          <a:p>
            <a:r>
              <a:rPr lang="ru-RU" dirty="0"/>
              <a:t>2022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967" y="3791682"/>
            <a:ext cx="3163605" cy="2198152"/>
          </a:xfrm>
        </p:spPr>
        <p:txBody>
          <a:bodyPr>
            <a:noAutofit/>
          </a:bodyPr>
          <a:lstStyle/>
          <a:p>
            <a:pPr algn="r"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Работу выполнили: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Громова Дарья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Салимов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Райымбек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800"/>
              </a:spcAf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Твердов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Илья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Группа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МЭЭП212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>
            <a:extLst>
              <a:ext uri="{FF2B5EF4-FFF2-40B4-BE49-F238E27FC236}">
                <a16:creationId xmlns:a16="http://schemas.microsoft.com/office/drawing/2014/main" id="{5E1C6FBC-4D80-1A4A-974A-8D8B40DD35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3425" y="1160981"/>
            <a:ext cx="11905149" cy="3361201"/>
          </a:xfrm>
        </p:spPr>
        <p:txBody>
          <a:bodyPr>
            <a:normAutofit/>
          </a:bodyPr>
          <a:lstStyle/>
          <a:p>
            <a:pPr marL="457200" algn="just">
              <a:spcBef>
                <a:spcPts val="600"/>
              </a:spcBef>
              <a:spcAft>
                <a:spcPts val="6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Тест Рамсея.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понимания того, имеются ли пропущенные переменные в модели или нет, был проведен тест Рамсея. Результаты данного теста: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(3, 153) = 8.50;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0.000.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spcBef>
                <a:spcPts val="600"/>
              </a:spcBef>
              <a:spcAft>
                <a:spcPts val="6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Нулевая гипотеза отвергается, что говорит о неверной спецификации модели.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spcBef>
                <a:spcPts val="600"/>
              </a:spcBef>
              <a:spcAft>
                <a:spcPts val="6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Была создана новая переменная х4_2 =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lnx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4)^2 и включена в модель. Результаты повторного теста Рамсея с включенной новой переменной: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(3, 152) = 0.66;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0.581.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spcBef>
                <a:spcPts val="600"/>
              </a:spcBef>
              <a:spcAft>
                <a:spcPts val="6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Теперь гипотеза о правильной спецификации модели не отвергается.</a:t>
            </a:r>
          </a:p>
          <a:p>
            <a:pPr marL="457200" algn="just">
              <a:spcAft>
                <a:spcPts val="800"/>
              </a:spcAft>
            </a:pP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 проблемы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мультиколлинеарности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spcAft>
                <a:spcPts val="80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3388E1D6-BE15-1C00-47C7-25BC9D916C74}"/>
              </a:ext>
            </a:extLst>
          </p:cNvPr>
          <p:cNvSpPr txBox="1">
            <a:spLocks/>
          </p:cNvSpPr>
          <p:nvPr/>
        </p:nvSpPr>
        <p:spPr>
          <a:xfrm>
            <a:off x="1859622" y="307932"/>
            <a:ext cx="7664522" cy="777025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/>
              <a:t>Выбор наиболее адекватной модели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86AC326B-1DB5-5C79-FD3D-08513D893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351106"/>
              </p:ext>
            </p:extLst>
          </p:nvPr>
        </p:nvGraphicFramePr>
        <p:xfrm>
          <a:off x="223837" y="4522182"/>
          <a:ext cx="7461230" cy="2125578"/>
        </p:xfrm>
        <a:graphic>
          <a:graphicData uri="http://schemas.openxmlformats.org/drawingml/2006/table">
            <a:tbl>
              <a:tblPr firstRow="1" firstCol="1" bandRow="1"/>
              <a:tblGrid>
                <a:gridCol w="1065890">
                  <a:extLst>
                    <a:ext uri="{9D8B030D-6E8A-4147-A177-3AD203B41FA5}">
                      <a16:colId xmlns:a16="http://schemas.microsoft.com/office/drawing/2014/main" val="1449434241"/>
                    </a:ext>
                  </a:extLst>
                </a:gridCol>
                <a:gridCol w="1065890">
                  <a:extLst>
                    <a:ext uri="{9D8B030D-6E8A-4147-A177-3AD203B41FA5}">
                      <a16:colId xmlns:a16="http://schemas.microsoft.com/office/drawing/2014/main" val="2449281552"/>
                    </a:ext>
                  </a:extLst>
                </a:gridCol>
                <a:gridCol w="1065890">
                  <a:extLst>
                    <a:ext uri="{9D8B030D-6E8A-4147-A177-3AD203B41FA5}">
                      <a16:colId xmlns:a16="http://schemas.microsoft.com/office/drawing/2014/main" val="3341439482"/>
                    </a:ext>
                  </a:extLst>
                </a:gridCol>
                <a:gridCol w="1065890">
                  <a:extLst>
                    <a:ext uri="{9D8B030D-6E8A-4147-A177-3AD203B41FA5}">
                      <a16:colId xmlns:a16="http://schemas.microsoft.com/office/drawing/2014/main" val="3579316392"/>
                    </a:ext>
                  </a:extLst>
                </a:gridCol>
                <a:gridCol w="1065890">
                  <a:extLst>
                    <a:ext uri="{9D8B030D-6E8A-4147-A177-3AD203B41FA5}">
                      <a16:colId xmlns:a16="http://schemas.microsoft.com/office/drawing/2014/main" val="4236057132"/>
                    </a:ext>
                  </a:extLst>
                </a:gridCol>
                <a:gridCol w="1065890">
                  <a:extLst>
                    <a:ext uri="{9D8B030D-6E8A-4147-A177-3AD203B41FA5}">
                      <a16:colId xmlns:a16="http://schemas.microsoft.com/office/drawing/2014/main" val="2670901368"/>
                    </a:ext>
                  </a:extLst>
                </a:gridCol>
                <a:gridCol w="1065890">
                  <a:extLst>
                    <a:ext uri="{9D8B030D-6E8A-4147-A177-3AD203B41FA5}">
                      <a16:colId xmlns:a16="http://schemas.microsoft.com/office/drawing/2014/main" val="246511817"/>
                    </a:ext>
                  </a:extLst>
                </a:gridCol>
              </a:tblGrid>
              <a:tr h="3036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ln_y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ln_x1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ln_x</a:t>
                      </a: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ln_x</a:t>
                      </a: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ln_x</a:t>
                      </a: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ln_x</a:t>
                      </a: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027465"/>
                  </a:ext>
                </a:extLst>
              </a:tr>
              <a:tr h="3036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ln_y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422593"/>
                  </a:ext>
                </a:extLst>
              </a:tr>
              <a:tr h="3036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ln_x1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902611"/>
                  </a:ext>
                </a:extLst>
              </a:tr>
              <a:tr h="3036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ln_x</a:t>
                      </a: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600624"/>
                  </a:ext>
                </a:extLst>
              </a:tr>
              <a:tr h="3036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ln_x</a:t>
                      </a: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0.57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0.65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399531"/>
                  </a:ext>
                </a:extLst>
              </a:tr>
              <a:tr h="3036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ln_x</a:t>
                      </a: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0.65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0.59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0.64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797438"/>
                  </a:ext>
                </a:extLst>
              </a:tr>
              <a:tr h="3036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ln_x</a:t>
                      </a: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0.55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0.63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5173670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6BD6F109-C87C-142E-6053-1F62A44FF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255" y="4081619"/>
            <a:ext cx="40296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Корреляционная матрица показателей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973B9F-86F3-384F-5CE2-0E1A1532832F}"/>
              </a:ext>
            </a:extLst>
          </p:cNvPr>
          <p:cNvSpPr txBox="1"/>
          <p:nvPr/>
        </p:nvSpPr>
        <p:spPr>
          <a:xfrm>
            <a:off x="9305874" y="4003199"/>
            <a:ext cx="1893014" cy="382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VIF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показателей</a:t>
            </a:r>
            <a:endParaRPr lang="ru-RU" dirty="0"/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D6CCFCCD-0B7D-9528-2C37-65432E95A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495886"/>
              </p:ext>
            </p:extLst>
          </p:nvPr>
        </p:nvGraphicFramePr>
        <p:xfrm>
          <a:off x="8018913" y="4442662"/>
          <a:ext cx="4029663" cy="2277016"/>
        </p:xfrm>
        <a:graphic>
          <a:graphicData uri="http://schemas.openxmlformats.org/drawingml/2006/table">
            <a:tbl>
              <a:tblPr firstRow="1" firstCol="1" bandRow="1"/>
              <a:tblGrid>
                <a:gridCol w="1343221">
                  <a:extLst>
                    <a:ext uri="{9D8B030D-6E8A-4147-A177-3AD203B41FA5}">
                      <a16:colId xmlns:a16="http://schemas.microsoft.com/office/drawing/2014/main" val="1545844380"/>
                    </a:ext>
                  </a:extLst>
                </a:gridCol>
                <a:gridCol w="1343221">
                  <a:extLst>
                    <a:ext uri="{9D8B030D-6E8A-4147-A177-3AD203B41FA5}">
                      <a16:colId xmlns:a16="http://schemas.microsoft.com/office/drawing/2014/main" val="1886382939"/>
                    </a:ext>
                  </a:extLst>
                </a:gridCol>
                <a:gridCol w="1343221">
                  <a:extLst>
                    <a:ext uri="{9D8B030D-6E8A-4147-A177-3AD203B41FA5}">
                      <a16:colId xmlns:a16="http://schemas.microsoft.com/office/drawing/2014/main" val="1775238937"/>
                    </a:ext>
                  </a:extLst>
                </a:gridCol>
              </a:tblGrid>
              <a:tr h="3252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Показатель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VIF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1/VIF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208987"/>
                  </a:ext>
                </a:extLst>
              </a:tr>
              <a:tr h="3252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ln_x5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3.34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204411"/>
                  </a:ext>
                </a:extLst>
              </a:tr>
              <a:tr h="3252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ln_x1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3.24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291160"/>
                  </a:ext>
                </a:extLst>
              </a:tr>
              <a:tr h="3252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ln_x2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2.90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0.35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563955"/>
                  </a:ext>
                </a:extLst>
              </a:tr>
              <a:tr h="3252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ln_x4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2.20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0.46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581792"/>
                  </a:ext>
                </a:extLst>
              </a:tr>
              <a:tr h="3252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ln_x3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2.10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0.48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305830"/>
                  </a:ext>
                </a:extLst>
              </a:tr>
              <a:tr h="3252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 VIF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2.76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55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831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FF74A83-394A-E64F-B26C-8B288BF61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08E74D-9D70-3B41-9778-E6E8B05CDF2D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B3484F-8C76-694C-8CD1-F1F8262BD87E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571D10A-0DDC-9847-BD1B-712A3C9F3055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E64125C-F6DE-1F4A-A554-9F1C35EAFB8C}"/>
              </a:ext>
            </a:extLst>
          </p:cNvPr>
          <p:cNvSpPr txBox="1"/>
          <p:nvPr/>
        </p:nvSpPr>
        <p:spPr>
          <a:xfrm>
            <a:off x="10337843" y="497315"/>
            <a:ext cx="671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11</a:t>
            </a:fld>
            <a:endParaRPr lang="ru-RU" sz="20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E2D9CC-0CF4-324B-BFF1-AC830802DEEB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8FC5D1-C06C-E849-9E8B-5E67DDC48923}"/>
              </a:ext>
            </a:extLst>
          </p:cNvPr>
          <p:cNvSpPr txBox="1"/>
          <p:nvPr/>
        </p:nvSpPr>
        <p:spPr>
          <a:xfrm>
            <a:off x="325238" y="1016084"/>
            <a:ext cx="11318630" cy="129439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Тесты Уайта и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Бройша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Пагана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тестирования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гетероскедастичности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были проведены тесты Уайта 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Бройша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Пагана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Оба теста подтвердили наличие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гетероскедастичности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решения данной проблемы используем оценки Уайта для дисперсий коэффициентов.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Заголовок 2">
            <a:extLst>
              <a:ext uri="{FF2B5EF4-FFF2-40B4-BE49-F238E27FC236}">
                <a16:creationId xmlns:a16="http://schemas.microsoft.com/office/drawing/2014/main" id="{436D0461-D89C-160B-C651-F051A66D59B0}"/>
              </a:ext>
            </a:extLst>
          </p:cNvPr>
          <p:cNvSpPr txBox="1">
            <a:spLocks/>
          </p:cNvSpPr>
          <p:nvPr/>
        </p:nvSpPr>
        <p:spPr>
          <a:xfrm>
            <a:off x="1859622" y="307932"/>
            <a:ext cx="7664522" cy="777025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/>
              <a:t>Выбор наиболее адекватной модели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6808D8A-A93C-2822-D3CD-7A575F296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053841"/>
              </p:ext>
            </p:extLst>
          </p:nvPr>
        </p:nvGraphicFramePr>
        <p:xfrm>
          <a:off x="2360998" y="2501447"/>
          <a:ext cx="6661769" cy="4145280"/>
        </p:xfrm>
        <a:graphic>
          <a:graphicData uri="http://schemas.openxmlformats.org/drawingml/2006/table">
            <a:tbl>
              <a:tblPr firstRow="1" firstCol="1" bandRow="1"/>
              <a:tblGrid>
                <a:gridCol w="3330528">
                  <a:extLst>
                    <a:ext uri="{9D8B030D-6E8A-4147-A177-3AD203B41FA5}">
                      <a16:colId xmlns:a16="http://schemas.microsoft.com/office/drawing/2014/main" val="1660332312"/>
                    </a:ext>
                  </a:extLst>
                </a:gridCol>
                <a:gridCol w="3331241">
                  <a:extLst>
                    <a:ext uri="{9D8B030D-6E8A-4147-A177-3AD203B41FA5}">
                      <a16:colId xmlns:a16="http://schemas.microsoft.com/office/drawing/2014/main" val="3793330662"/>
                    </a:ext>
                  </a:extLst>
                </a:gridCol>
              </a:tblGrid>
              <a:tr h="1701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Переменные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Значения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692418"/>
                  </a:ext>
                </a:extLst>
              </a:tr>
              <a:tr h="4607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ln_x1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71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***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(0.03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411927"/>
                  </a:ext>
                </a:extLst>
              </a:tr>
              <a:tr h="4607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ln_x2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0.327 ***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.0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96774"/>
                  </a:ext>
                </a:extLst>
              </a:tr>
              <a:tr h="4607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ln_x3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*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.23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762084"/>
                  </a:ext>
                </a:extLst>
              </a:tr>
              <a:tr h="4607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ln_x4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-0.233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.0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96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786683"/>
                  </a:ext>
                </a:extLst>
              </a:tr>
              <a:tr h="4607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x4_2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0.045 ***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(0.009)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043269"/>
                  </a:ext>
                </a:extLst>
              </a:tr>
              <a:tr h="4607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ln_x5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097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***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(0.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745470"/>
                  </a:ext>
                </a:extLst>
              </a:tr>
              <a:tr h="4607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_cons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5.172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***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932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76230"/>
                  </a:ext>
                </a:extLst>
              </a:tr>
              <a:tr h="1701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наблюдений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162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234998"/>
                  </a:ext>
                </a:extLst>
              </a:tr>
              <a:tr h="1701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Prob &gt; x2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02302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B961A9EE-2877-B66C-A3D5-AF5BD996F15D}"/>
              </a:ext>
            </a:extLst>
          </p:cNvPr>
          <p:cNvSpPr txBox="1"/>
          <p:nvPr/>
        </p:nvSpPr>
        <p:spPr>
          <a:xfrm>
            <a:off x="9022767" y="6208295"/>
            <a:ext cx="31692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dirty="0"/>
              <a:t>*** p&lt;0,01, ** p&lt;0,05, * p&lt;0,1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910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6" y="1387011"/>
            <a:ext cx="10777321" cy="3430795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/>
              <a:t>Часто исследователю не доступна вся информация о значениях зависимой переменной. Значение зависимой переменной может наблюдаться только в определенной области. Тогда предпочтительно использовать </a:t>
            </a:r>
            <a:r>
              <a:rPr lang="ru-RU" sz="2000" b="1" dirty="0"/>
              <a:t>модель с усеченными зависимыми переменными</a:t>
            </a:r>
            <a:r>
              <a:rPr lang="ru-RU" sz="20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/>
              <a:t>В ситуациях когда доступна некоторая информация об объектах, не попавших в выборку, но значение зависимой переменной не доступна, используется </a:t>
            </a:r>
            <a:r>
              <a:rPr lang="ru-RU" sz="2000" b="1" dirty="0"/>
              <a:t>модель с цензурированными зависимыми переменными.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/>
              <a:t>Рассмотрим как оцениваются эти модели на примере данных о ВРП регионов России.</a:t>
            </a:r>
          </a:p>
        </p:txBody>
      </p:sp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5E8BBC91-6269-EF6B-5D00-428D0D1554DE}"/>
              </a:ext>
            </a:extLst>
          </p:cNvPr>
          <p:cNvSpPr txBox="1">
            <a:spLocks/>
          </p:cNvSpPr>
          <p:nvPr/>
        </p:nvSpPr>
        <p:spPr>
          <a:xfrm>
            <a:off x="1527645" y="308078"/>
            <a:ext cx="7664522" cy="777025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/>
              <a:t>Модели с усеченными и цензурированными зависимыми переменными</a:t>
            </a:r>
          </a:p>
        </p:txBody>
      </p:sp>
    </p:spTree>
    <p:extLst>
      <p:ext uri="{BB962C8B-B14F-4D97-AF65-F5344CB8AC3E}">
        <p14:creationId xmlns:p14="http://schemas.microsoft.com/office/powerpoint/2010/main" val="2932726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6" y="1494227"/>
            <a:ext cx="10777321" cy="884240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/>
              <a:t>Допустим, граница цензурирования и усечения для зависимой переменной – ВРП на душу населения размеров в 1 млн рублей.</a:t>
            </a:r>
          </a:p>
        </p:txBody>
      </p:sp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5E8BBC91-6269-EF6B-5D00-428D0D1554DE}"/>
              </a:ext>
            </a:extLst>
          </p:cNvPr>
          <p:cNvSpPr txBox="1">
            <a:spLocks/>
          </p:cNvSpPr>
          <p:nvPr/>
        </p:nvSpPr>
        <p:spPr>
          <a:xfrm>
            <a:off x="1527645" y="308078"/>
            <a:ext cx="7664522" cy="777025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/>
              <a:t>Модели с усеченными и цензурированными зависимыми переменными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017D17-8197-1FBC-AB76-D13C3CCFFC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96" y="2428568"/>
            <a:ext cx="50292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Текст 3">
            <a:extLst>
              <a:ext uri="{FF2B5EF4-FFF2-40B4-BE49-F238E27FC236}">
                <a16:creationId xmlns:a16="http://schemas.microsoft.com/office/drawing/2014/main" id="{FFA329A4-C5AE-675E-69A7-50D607C057C3}"/>
              </a:ext>
            </a:extLst>
          </p:cNvPr>
          <p:cNvSpPr txBox="1">
            <a:spLocks/>
          </p:cNvSpPr>
          <p:nvPr/>
        </p:nvSpPr>
        <p:spPr>
          <a:xfrm>
            <a:off x="5928852" y="2573161"/>
            <a:ext cx="5586765" cy="3513007"/>
          </a:xfrm>
          <a:prstGeom prst="rect">
            <a:avLst/>
          </a:prstGeom>
        </p:spPr>
        <p:txBody>
          <a:bodyPr vert="horz" lIns="0" tIns="0" rIns="0" bIns="45720" rtlCol="0">
            <a:normAutofit fontScale="92500" lnSpcReduction="2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/>
              <a:t>Рассмотрим регрессии: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/>
              <a:t>МНК по всей выборке (1)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/>
              <a:t>Усеченную справа регрессию (ВРП на душу населения не менее 1 000 000 рублей) (2).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/>
              <a:t>Усеченную слева регрессию (ВРП на душу населения более 1 000 000 рублей) (3).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/>
              <a:t>Цензурированную справа регрессию (в предположении, что доступны наблюдения с ВРП на душу населения менее 1 000 000 рублей) (4).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/>
              <a:t>Цензурированную слева регрессию (в предположении, что доступны наблюдения с ВРП на душу населения более 1 000 000 рублей) (5).</a:t>
            </a:r>
          </a:p>
        </p:txBody>
      </p:sp>
    </p:spTree>
    <p:extLst>
      <p:ext uri="{BB962C8B-B14F-4D97-AF65-F5344CB8AC3E}">
        <p14:creationId xmlns:p14="http://schemas.microsoft.com/office/powerpoint/2010/main" val="328178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5E8BBC91-6269-EF6B-5D00-428D0D1554DE}"/>
              </a:ext>
            </a:extLst>
          </p:cNvPr>
          <p:cNvSpPr txBox="1">
            <a:spLocks/>
          </p:cNvSpPr>
          <p:nvPr/>
        </p:nvSpPr>
        <p:spPr>
          <a:xfrm>
            <a:off x="1527645" y="308078"/>
            <a:ext cx="7664522" cy="777025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/>
              <a:t>Модели с усеченными и цензурированными зависимыми переменными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E55965-BFC9-BA66-E6BE-E11F83278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589928"/>
              </p:ext>
            </p:extLst>
          </p:nvPr>
        </p:nvGraphicFramePr>
        <p:xfrm>
          <a:off x="5161935" y="1533833"/>
          <a:ext cx="6443297" cy="436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3436">
                  <a:extLst>
                    <a:ext uri="{9D8B030D-6E8A-4147-A177-3AD203B41FA5}">
                      <a16:colId xmlns:a16="http://schemas.microsoft.com/office/drawing/2014/main" val="1730431914"/>
                    </a:ext>
                  </a:extLst>
                </a:gridCol>
                <a:gridCol w="927525">
                  <a:extLst>
                    <a:ext uri="{9D8B030D-6E8A-4147-A177-3AD203B41FA5}">
                      <a16:colId xmlns:a16="http://schemas.microsoft.com/office/drawing/2014/main" val="3169013546"/>
                    </a:ext>
                  </a:extLst>
                </a:gridCol>
                <a:gridCol w="1030584">
                  <a:extLst>
                    <a:ext uri="{9D8B030D-6E8A-4147-A177-3AD203B41FA5}">
                      <a16:colId xmlns:a16="http://schemas.microsoft.com/office/drawing/2014/main" val="2640710824"/>
                    </a:ext>
                  </a:extLst>
                </a:gridCol>
                <a:gridCol w="1030584">
                  <a:extLst>
                    <a:ext uri="{9D8B030D-6E8A-4147-A177-3AD203B41FA5}">
                      <a16:colId xmlns:a16="http://schemas.microsoft.com/office/drawing/2014/main" val="2739434847"/>
                    </a:ext>
                  </a:extLst>
                </a:gridCol>
                <a:gridCol w="1030584">
                  <a:extLst>
                    <a:ext uri="{9D8B030D-6E8A-4147-A177-3AD203B41FA5}">
                      <a16:colId xmlns:a16="http://schemas.microsoft.com/office/drawing/2014/main" val="168582217"/>
                    </a:ext>
                  </a:extLst>
                </a:gridCol>
                <a:gridCol w="1030584">
                  <a:extLst>
                    <a:ext uri="{9D8B030D-6E8A-4147-A177-3AD203B41FA5}">
                      <a16:colId xmlns:a16="http://schemas.microsoft.com/office/drawing/2014/main" val="1762902701"/>
                    </a:ext>
                  </a:extLst>
                </a:gridCol>
              </a:tblGrid>
              <a:tr h="2115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(1)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(2)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(3)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(4)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(5)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extLst>
                  <a:ext uri="{0D108BD9-81ED-4DB2-BD59-A6C34878D82A}">
                    <a16:rowId xmlns:a16="http://schemas.microsoft.com/office/drawing/2014/main" val="438908240"/>
                  </a:ext>
                </a:extLst>
              </a:tr>
              <a:tr h="2115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ols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tr_ul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tr_ll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tob_ul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tob_ll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extLst>
                  <a:ext uri="{0D108BD9-81ED-4DB2-BD59-A6C34878D82A}">
                    <a16:rowId xmlns:a16="http://schemas.microsoft.com/office/drawing/2014/main" val="2763878735"/>
                  </a:ext>
                </a:extLst>
              </a:tr>
              <a:tr h="2115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Переменные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 err="1">
                          <a:effectLst/>
                        </a:rPr>
                        <a:t>ln_y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ln_y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ln_y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ln_y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ln_y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extLst>
                  <a:ext uri="{0D108BD9-81ED-4DB2-BD59-A6C34878D82A}">
                    <a16:rowId xmlns:a16="http://schemas.microsoft.com/office/drawing/2014/main" val="1984096841"/>
                  </a:ext>
                </a:extLst>
              </a:tr>
              <a:tr h="2115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extLst>
                  <a:ext uri="{0D108BD9-81ED-4DB2-BD59-A6C34878D82A}">
                    <a16:rowId xmlns:a16="http://schemas.microsoft.com/office/drawing/2014/main" val="1620954593"/>
                  </a:ext>
                </a:extLst>
              </a:tr>
              <a:tr h="2115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ln_x1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0.295***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0.272***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-0.415**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0.263***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-0.408**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extLst>
                  <a:ext uri="{0D108BD9-81ED-4DB2-BD59-A6C34878D82A}">
                    <a16:rowId xmlns:a16="http://schemas.microsoft.com/office/drawing/2014/main" val="95466008"/>
                  </a:ext>
                </a:extLst>
              </a:tr>
              <a:tr h="2115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(0.0361)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(0.0358)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(0.185)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(0.0351)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(0.180)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extLst>
                  <a:ext uri="{0D108BD9-81ED-4DB2-BD59-A6C34878D82A}">
                    <a16:rowId xmlns:a16="http://schemas.microsoft.com/office/drawing/2014/main" val="254306464"/>
                  </a:ext>
                </a:extLst>
              </a:tr>
              <a:tr h="2115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ln_x2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0.325***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0.311***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0.451*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0.327***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0.407*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extLst>
                  <a:ext uri="{0D108BD9-81ED-4DB2-BD59-A6C34878D82A}">
                    <a16:rowId xmlns:a16="http://schemas.microsoft.com/office/drawing/2014/main" val="3290825198"/>
                  </a:ext>
                </a:extLst>
              </a:tr>
              <a:tr h="2115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(0.0680)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(0.0686)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(0.260)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(0.0677)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(0.227)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extLst>
                  <a:ext uri="{0D108BD9-81ED-4DB2-BD59-A6C34878D82A}">
                    <a16:rowId xmlns:a16="http://schemas.microsoft.com/office/drawing/2014/main" val="550945782"/>
                  </a:ext>
                </a:extLst>
              </a:tr>
              <a:tr h="2115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ln_x3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0.491**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0.630***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-1.512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0.620***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-1.343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extLst>
                  <a:ext uri="{0D108BD9-81ED-4DB2-BD59-A6C34878D82A}">
                    <a16:rowId xmlns:a16="http://schemas.microsoft.com/office/drawing/2014/main" val="3228574602"/>
                  </a:ext>
                </a:extLst>
              </a:tr>
              <a:tr h="2115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(0.237)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(0.228)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(0.967)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(0.226)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(0.860)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extLst>
                  <a:ext uri="{0D108BD9-81ED-4DB2-BD59-A6C34878D82A}">
                    <a16:rowId xmlns:a16="http://schemas.microsoft.com/office/drawing/2014/main" val="3006125862"/>
                  </a:ext>
                </a:extLst>
              </a:tr>
              <a:tr h="2115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ln_x4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0.188***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0.185***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1.215***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0.185***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1.200***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extLst>
                  <a:ext uri="{0D108BD9-81ED-4DB2-BD59-A6C34878D82A}">
                    <a16:rowId xmlns:a16="http://schemas.microsoft.com/office/drawing/2014/main" val="988732635"/>
                  </a:ext>
                </a:extLst>
              </a:tr>
              <a:tr h="2115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(0.0166)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(0.0157)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(0.228)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(0.0157)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(0.220)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extLst>
                  <a:ext uri="{0D108BD9-81ED-4DB2-BD59-A6C34878D82A}">
                    <a16:rowId xmlns:a16="http://schemas.microsoft.com/office/drawing/2014/main" val="1515650126"/>
                  </a:ext>
                </a:extLst>
              </a:tr>
              <a:tr h="2115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ln_x5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0.162***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0.122***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0.212*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0.135***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0.211*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extLst>
                  <a:ext uri="{0D108BD9-81ED-4DB2-BD59-A6C34878D82A}">
                    <a16:rowId xmlns:a16="http://schemas.microsoft.com/office/drawing/2014/main" val="1523089763"/>
                  </a:ext>
                </a:extLst>
              </a:tr>
              <a:tr h="2115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(0.0332)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(0.0329)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(0.127)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(0.0322)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(0.119)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extLst>
                  <a:ext uri="{0D108BD9-81ED-4DB2-BD59-A6C34878D82A}">
                    <a16:rowId xmlns:a16="http://schemas.microsoft.com/office/drawing/2014/main" val="927856481"/>
                  </a:ext>
                </a:extLst>
              </a:tr>
              <a:tr h="2115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/sigma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0.135***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0.0508***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extLst>
                  <a:ext uri="{0D108BD9-81ED-4DB2-BD59-A6C34878D82A}">
                    <a16:rowId xmlns:a16="http://schemas.microsoft.com/office/drawing/2014/main" val="2399445947"/>
                  </a:ext>
                </a:extLst>
              </a:tr>
              <a:tr h="2115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(0.00776)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(0.0124)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extLst>
                  <a:ext uri="{0D108BD9-81ED-4DB2-BD59-A6C34878D82A}">
                    <a16:rowId xmlns:a16="http://schemas.microsoft.com/office/drawing/2014/main" val="3720508373"/>
                  </a:ext>
                </a:extLst>
              </a:tr>
              <a:tr h="2115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/var(e.ln_y)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0.0182***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0.00247**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extLst>
                  <a:ext uri="{0D108BD9-81ED-4DB2-BD59-A6C34878D82A}">
                    <a16:rowId xmlns:a16="http://schemas.microsoft.com/office/drawing/2014/main" val="1828668976"/>
                  </a:ext>
                </a:extLst>
              </a:tr>
              <a:tr h="2115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(0.00208)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(0.00116)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extLst>
                  <a:ext uri="{0D108BD9-81ED-4DB2-BD59-A6C34878D82A}">
                    <a16:rowId xmlns:a16="http://schemas.microsoft.com/office/drawing/2014/main" val="3071786567"/>
                  </a:ext>
                </a:extLst>
              </a:tr>
              <a:tr h="2115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Constant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3.623***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3.543***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9.370***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3.422***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9.171***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extLst>
                  <a:ext uri="{0D108BD9-81ED-4DB2-BD59-A6C34878D82A}">
                    <a16:rowId xmlns:a16="http://schemas.microsoft.com/office/drawing/2014/main" val="2372422695"/>
                  </a:ext>
                </a:extLst>
              </a:tr>
              <a:tr h="2115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(0.881)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(0.904)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(2.651)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(0.888)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(2.492)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49" marR="64649" marT="0" marB="0"/>
                </a:tc>
                <a:extLst>
                  <a:ext uri="{0D108BD9-81ED-4DB2-BD59-A6C34878D82A}">
                    <a16:rowId xmlns:a16="http://schemas.microsoft.com/office/drawing/2014/main" val="847434549"/>
                  </a:ext>
                </a:extLst>
              </a:tr>
            </a:tbl>
          </a:graphicData>
        </a:graphic>
      </p:graphicFrame>
      <p:sp>
        <p:nvSpPr>
          <p:cNvPr id="7" name="Текст 3">
            <a:extLst>
              <a:ext uri="{FF2B5EF4-FFF2-40B4-BE49-F238E27FC236}">
                <a16:creationId xmlns:a16="http://schemas.microsoft.com/office/drawing/2014/main" id="{F1878A96-4A8D-4ACE-51F7-FE17A03E7C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8077" y="1533833"/>
            <a:ext cx="4202413" cy="436372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Таблица оценок показывает, что для моделей с усеченными и цензурированными слева зависимыми переменными (</a:t>
            </a:r>
            <a:r>
              <a:rPr lang="ru-RU" sz="1800" dirty="0" err="1"/>
              <a:t>tr_ll</a:t>
            </a:r>
            <a:r>
              <a:rPr lang="ru-RU" sz="1800" dirty="0"/>
              <a:t> и </a:t>
            </a:r>
            <a:r>
              <a:rPr lang="ru-RU" sz="1800" dirty="0" err="1"/>
              <a:t>tob_ll</a:t>
            </a:r>
            <a:r>
              <a:rPr lang="ru-RU" sz="1800" dirty="0"/>
              <a:t>) отличается значимость таких переменных, как </a:t>
            </a:r>
            <a:r>
              <a:rPr lang="ru-RU" sz="1800" b="1" dirty="0"/>
              <a:t>Среднедушевые денежные доходы населения (x2), Уровень занятости населения в возрасте 15–72  лет (x3) и Инвестиции в основной капитал (в млн. руб.), нормированные на 1000 жителей (x5).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dirty="0"/>
              <a:t>Наличие основных фондов (x1)</a:t>
            </a:r>
            <a:r>
              <a:rPr lang="ru-RU" sz="1800" dirty="0"/>
              <a:t> меняет свой знак для этих регрессий</a:t>
            </a:r>
          </a:p>
        </p:txBody>
      </p:sp>
    </p:spTree>
    <p:extLst>
      <p:ext uri="{BB962C8B-B14F-4D97-AF65-F5344CB8AC3E}">
        <p14:creationId xmlns:p14="http://schemas.microsoft.com/office/powerpoint/2010/main" val="749626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6" y="1515495"/>
            <a:ext cx="9796969" cy="2447570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/>
              <a:t>Таким образом, регионы с ВРП на душу населения выше 1 млн. рублей, а это – Сахалинская, Тюменская, Магаданская область, Чукотский автономный округ, Республика Саха (Якутия), – регрессия отличается.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/>
              <a:t>Эти регионы отличаются низкой плотностью населения.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/>
              <a:t>При создании политики, направленной на стимулирования экономического роста в данных регионах, необходим учет их специфики.</a:t>
            </a:r>
          </a:p>
        </p:txBody>
      </p:sp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5E8BBC91-6269-EF6B-5D00-428D0D1554DE}"/>
              </a:ext>
            </a:extLst>
          </p:cNvPr>
          <p:cNvSpPr txBox="1">
            <a:spLocks/>
          </p:cNvSpPr>
          <p:nvPr/>
        </p:nvSpPr>
        <p:spPr>
          <a:xfrm>
            <a:off x="1527645" y="308078"/>
            <a:ext cx="7664522" cy="777025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/>
              <a:t>Модели с усеченными и цензурированными зависимыми переменными</a:t>
            </a:r>
          </a:p>
        </p:txBody>
      </p:sp>
    </p:spTree>
    <p:extLst>
      <p:ext uri="{BB962C8B-B14F-4D97-AF65-F5344CB8AC3E}">
        <p14:creationId xmlns:p14="http://schemas.microsoft.com/office/powerpoint/2010/main" val="1218192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622" y="308078"/>
            <a:ext cx="7664522" cy="777025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ru-RU" sz="3000" b="1" dirty="0"/>
              <a:t>Модели пространственной эконометрики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6" y="1387011"/>
            <a:ext cx="10777321" cy="5470989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/>
              <a:t>Предполагается, что рассматриваемые переменные коррелируют между соседними регионами, т.е. возможно наличие </a:t>
            </a:r>
            <a:r>
              <a:rPr lang="ru-RU" sz="2000" b="1" dirty="0"/>
              <a:t>пространственной зависимости </a:t>
            </a:r>
            <a:r>
              <a:rPr lang="ru-RU" sz="2000" dirty="0"/>
              <a:t>между регионами.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/>
              <a:t>Выясним, есть ли пространственная корреляция между рассматриваемыми регионами и если есть, то есть ли различия в пределах изучаемого периода 2017–2018 гг.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/>
              <a:t>Оценивание пространственной зависимости между регионами состояло из </a:t>
            </a:r>
            <a:r>
              <a:rPr lang="ru-RU" sz="2000" b="1" dirty="0"/>
              <a:t>6 этапов</a:t>
            </a:r>
            <a:r>
              <a:rPr lang="ru-RU" sz="2000" dirty="0"/>
              <a:t>:</a:t>
            </a:r>
          </a:p>
          <a:p>
            <a:pPr algn="just"/>
            <a:r>
              <a:rPr lang="ru-RU" sz="2000" dirty="0"/>
              <a:t>	1. Выбор метода определения пространственного соседства;</a:t>
            </a:r>
          </a:p>
          <a:p>
            <a:pPr algn="just"/>
            <a:r>
              <a:rPr lang="ru-RU" sz="2000" dirty="0"/>
              <a:t>	2. Вычисление матрицы пространственных весов;</a:t>
            </a:r>
          </a:p>
          <a:p>
            <a:pPr algn="just"/>
            <a:r>
              <a:rPr lang="ru-RU" sz="2000" dirty="0"/>
              <a:t>	3. Диагностика пространственной автокорреляции;</a:t>
            </a:r>
          </a:p>
          <a:p>
            <a:pPr algn="just"/>
            <a:r>
              <a:rPr lang="ru-RU" sz="2000" dirty="0"/>
              <a:t>	4. Моделирование пространственной автокорреляции;</a:t>
            </a:r>
          </a:p>
          <a:p>
            <a:pPr algn="just"/>
            <a:r>
              <a:rPr lang="ru-RU" sz="2000" dirty="0"/>
              <a:t>	5. Интерпретация полученных оценок коэффициентов модели;</a:t>
            </a:r>
          </a:p>
          <a:p>
            <a:pPr algn="just"/>
            <a:r>
              <a:rPr lang="ru-RU" sz="2000" dirty="0"/>
              <a:t>	6. Сравнение оценок с полученными в </a:t>
            </a:r>
            <a:r>
              <a:rPr lang="en-US" sz="2000" dirty="0"/>
              <a:t>OLS-</a:t>
            </a:r>
            <a:r>
              <a:rPr lang="ru-RU" sz="2000" dirty="0"/>
              <a:t>модели.</a:t>
            </a:r>
          </a:p>
          <a:p>
            <a:pPr algn="just"/>
            <a:r>
              <a:rPr lang="ru-RU" sz="2000" dirty="0"/>
              <a:t>	7. Рекомендации по экономической политике</a:t>
            </a:r>
          </a:p>
        </p:txBody>
      </p:sp>
    </p:spTree>
    <p:extLst>
      <p:ext uri="{BB962C8B-B14F-4D97-AF65-F5344CB8AC3E}">
        <p14:creationId xmlns:p14="http://schemas.microsoft.com/office/powerpoint/2010/main" val="38166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9B7E5D6A-C1E4-8943-BE6A-9D9537FCC2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4180" y="1541123"/>
            <a:ext cx="11508633" cy="5219271"/>
          </a:xfrm>
        </p:spPr>
        <p:txBody>
          <a:bodyPr numCol="1"/>
          <a:lstStyle/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Существует 3 группы методов определения пространственного соседства:</a:t>
            </a:r>
          </a:p>
          <a:p>
            <a:pPr marL="914400" lvl="1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/>
              <a:t>Близость по смежности</a:t>
            </a:r>
          </a:p>
          <a:p>
            <a:pPr marL="914400" lvl="1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/>
              <a:t>Близость по графу</a:t>
            </a:r>
          </a:p>
          <a:p>
            <a:pPr marL="914400" lvl="1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/>
              <a:t>Близость по метрике</a:t>
            </a:r>
          </a:p>
          <a:p>
            <a:pPr marL="914400" lvl="1" indent="-457200" algn="just">
              <a:spcBef>
                <a:spcPts val="600"/>
              </a:spcBef>
              <a:buFont typeface="+mj-lt"/>
              <a:buAutoNum type="arabicPeriod"/>
            </a:pPr>
            <a:endParaRPr lang="ru-RU" sz="2000" dirty="0"/>
          </a:p>
          <a:p>
            <a:pPr marL="4572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Был выбран </a:t>
            </a:r>
            <a:r>
              <a:rPr lang="ru-RU" sz="2000" b="1" dirty="0"/>
              <a:t>способ по метрике</a:t>
            </a:r>
            <a:endParaRPr lang="ru-RU" sz="2000" dirty="0"/>
          </a:p>
          <a:p>
            <a:pPr marL="4572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4572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Далее – </a:t>
            </a:r>
            <a:r>
              <a:rPr lang="ru-RU" sz="2000" b="1" dirty="0"/>
              <a:t>поиск</a:t>
            </a:r>
            <a:r>
              <a:rPr lang="ru-RU" sz="2000" dirty="0"/>
              <a:t> </a:t>
            </a:r>
            <a:r>
              <a:rPr lang="ru-RU" sz="2000" b="1" dirty="0"/>
              <a:t>соседей по метрике </a:t>
            </a:r>
            <a:r>
              <a:rPr lang="ru-RU" sz="2000" dirty="0"/>
              <a:t>может осуществляться двумя методами:</a:t>
            </a:r>
          </a:p>
          <a:p>
            <a:pPr marL="914400" lvl="1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/>
              <a:t>Поиск по количеству соседей</a:t>
            </a:r>
          </a:p>
          <a:p>
            <a:pPr marL="914400" lvl="1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/>
              <a:t>Поиск по расстоянию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endParaRPr lang="ru-RU" sz="2000" dirty="0"/>
          </a:p>
          <a:p>
            <a:pPr marL="4572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Был выбран метод </a:t>
            </a:r>
            <a:r>
              <a:rPr lang="ru-RU" sz="2000" b="1" dirty="0"/>
              <a:t>поиска по расстоянию </a:t>
            </a:r>
            <a:r>
              <a:rPr lang="ru-RU" sz="2000" dirty="0"/>
              <a:t>– из-за существования регионов, не граничащих непосредственно с другими регионами РФ (Сахалинская и Калининградская области)</a:t>
            </a:r>
            <a:endParaRPr lang="ru-RU" sz="2000" b="1" dirty="0"/>
          </a:p>
        </p:txBody>
      </p:sp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4138A5EC-4388-0253-3515-F8EFFBE6FD12}"/>
              </a:ext>
            </a:extLst>
          </p:cNvPr>
          <p:cNvSpPr txBox="1">
            <a:spLocks/>
          </p:cNvSpPr>
          <p:nvPr/>
        </p:nvSpPr>
        <p:spPr>
          <a:xfrm>
            <a:off x="1849347" y="256853"/>
            <a:ext cx="7664522" cy="777025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ru-RU" sz="3000" b="1" dirty="0"/>
              <a:t>1. Выбор метода определения пространственного соседства </a:t>
            </a:r>
          </a:p>
        </p:txBody>
      </p:sp>
    </p:spTree>
    <p:extLst>
      <p:ext uri="{BB962C8B-B14F-4D97-AF65-F5344CB8AC3E}">
        <p14:creationId xmlns:p14="http://schemas.microsoft.com/office/powerpoint/2010/main" val="774135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2">
            <a:extLst>
              <a:ext uri="{FF2B5EF4-FFF2-40B4-BE49-F238E27FC236}">
                <a16:creationId xmlns:a16="http://schemas.microsoft.com/office/drawing/2014/main" id="{4EA667CA-94DB-4984-F3BB-F96BCF9F6C1D}"/>
              </a:ext>
            </a:extLst>
          </p:cNvPr>
          <p:cNvSpPr txBox="1">
            <a:spLocks/>
          </p:cNvSpPr>
          <p:nvPr/>
        </p:nvSpPr>
        <p:spPr>
          <a:xfrm>
            <a:off x="1859622" y="307931"/>
            <a:ext cx="7664522" cy="904419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ru-RU" sz="3000" b="1" dirty="0"/>
              <a:t>1. Выбор метода определения пространственного соседства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15BCB9-425F-8856-0F61-6BFC7843CD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" t="25551" r="93" b="25822"/>
          <a:stretch/>
        </p:blipFill>
        <p:spPr>
          <a:xfrm>
            <a:off x="903269" y="1487999"/>
            <a:ext cx="9816655" cy="4799786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6ADCCC-A091-E0E7-9DD1-A5DF92DF1DE7}"/>
              </a:ext>
            </a:extLst>
          </p:cNvPr>
          <p:cNvSpPr txBox="1"/>
          <p:nvPr/>
        </p:nvSpPr>
        <p:spPr>
          <a:xfrm>
            <a:off x="2205947" y="6194102"/>
            <a:ext cx="8129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Граф соседства регионов России по расстоянию </a:t>
            </a:r>
            <a:r>
              <a:rPr lang="ru-RU" dirty="0"/>
              <a:t>(г. Москва исключена)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97886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D767239E-A58A-26AF-856C-1F83840C77B1}"/>
              </a:ext>
            </a:extLst>
          </p:cNvPr>
          <p:cNvSpPr txBox="1">
            <a:spLocks/>
          </p:cNvSpPr>
          <p:nvPr/>
        </p:nvSpPr>
        <p:spPr>
          <a:xfrm>
            <a:off x="1808250" y="462045"/>
            <a:ext cx="8373439" cy="777025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ru-RU" sz="3000" b="1" dirty="0"/>
              <a:t>2. Вычисление матрицы пространственных весов </a:t>
            </a:r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4E631EAB-156B-F412-4423-DB120A51BA61}"/>
              </a:ext>
            </a:extLst>
          </p:cNvPr>
          <p:cNvSpPr txBox="1">
            <a:spLocks/>
          </p:cNvSpPr>
          <p:nvPr/>
        </p:nvSpPr>
        <p:spPr>
          <a:xfrm>
            <a:off x="214180" y="1356189"/>
            <a:ext cx="11539456" cy="5404205"/>
          </a:xfrm>
          <a:prstGeom prst="rect">
            <a:avLst/>
          </a:prstGeom>
        </p:spPr>
        <p:txBody>
          <a:bodyPr vert="horz" lIns="0" tIns="0" rIns="0" bIns="45720" numCol="1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2000" b="1" dirty="0"/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6200D65A-543E-02B7-6B92-910306FE4D36}"/>
              </a:ext>
            </a:extLst>
          </p:cNvPr>
          <p:cNvSpPr txBox="1">
            <a:spLocks/>
          </p:cNvSpPr>
          <p:nvPr/>
        </p:nvSpPr>
        <p:spPr>
          <a:xfrm>
            <a:off x="715676" y="1613043"/>
            <a:ext cx="5960589" cy="5147351"/>
          </a:xfrm>
          <a:prstGeom prst="rect">
            <a:avLst/>
          </a:prstGeom>
        </p:spPr>
        <p:txBody>
          <a:bodyPr vert="horz" lIns="0" tIns="0" rIns="0" bIns="45720" numCol="1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Была вычислена матрица пространственных весов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Затем стандартизирована по строке на количество соседей для получения «пространственного лага»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Матрица даёт искомую меру потенциальной пространственной связи между всеми парами регионов.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05F30D-FDE8-2D7F-045C-0F56485FE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304" y="1613042"/>
            <a:ext cx="3859293" cy="22911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6075D32-B0B3-2A63-17FE-274BF8E861A7}"/>
              </a:ext>
            </a:extLst>
          </p:cNvPr>
          <p:cNvSpPr txBox="1"/>
          <p:nvPr/>
        </p:nvSpPr>
        <p:spPr>
          <a:xfrm>
            <a:off x="7671799" y="4021298"/>
            <a:ext cx="3619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Пример стандартизированной </a:t>
            </a:r>
          </a:p>
          <a:p>
            <a:pPr algn="ctr"/>
            <a:r>
              <a:rPr lang="ru-RU" b="1" dirty="0"/>
              <a:t>матрицы пространственных весов</a:t>
            </a:r>
          </a:p>
        </p:txBody>
      </p:sp>
    </p:spTree>
    <p:extLst>
      <p:ext uri="{BB962C8B-B14F-4D97-AF65-F5344CB8AC3E}">
        <p14:creationId xmlns:p14="http://schemas.microsoft.com/office/powerpoint/2010/main" val="134515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622" y="308078"/>
            <a:ext cx="7664522" cy="777025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ru-RU" b="1" dirty="0"/>
              <a:t>Актуальность работы, постановка задачи, обзор литературы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1393344"/>
            <a:ext cx="10869788" cy="5464656"/>
          </a:xfrm>
        </p:spPr>
        <p:txBody>
          <a:bodyPr>
            <a:normAutofit/>
          </a:bodyPr>
          <a:lstStyle/>
          <a:p>
            <a:r>
              <a:rPr lang="ru-RU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Актуальность работы</a:t>
            </a:r>
            <a:endParaRPr lang="ru-RU" sz="1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Актуальность работы обусловлена возрастающим интересом к показателям регионального развития (прежде всего, к ВРП) со стороны органов государственной власти. ВРП вошел в систему показателей прогнозирования регионального развития, используется Министерством финансов РФ для распределения фондов финансовой поддержки территорий, включен в систему показателей эффективности деятельности органов государственной власти РФ (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Ивченко Ю.С., 2019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r>
              <a:rPr lang="ru-RU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Задача исследования:</a:t>
            </a:r>
            <a:r>
              <a:rPr lang="ru-RU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помощью эконометрического анализа определить, какое влияние на уровень ВРП оказывают выбранные переменные.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Литература: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Ивченко Ю.С. (2019). Определение основных факторов уровня валового регионального продукта методами эконометрического моделирования по совокупности регионов Российской Федерации. Статистика и Экономика. 16(6):4-18.  </a:t>
            </a:r>
            <a:endParaRPr lang="ru-RU" sz="1800" i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ru-RU" sz="1800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Скуфьина</a:t>
            </a:r>
            <a:r>
              <a:rPr lang="ru-RU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Т.П., Баранов С.В., Корчак Е.А. (2018). Оценка влияния динамики инвестиций на рост валового регионального продукта в регионах Севера и Арктической зоны Российской Федерации. Вопросы статистики. 25(6):25-35.</a:t>
            </a:r>
            <a:endParaRPr lang="ru-RU" sz="1800" i="1" u="sng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54A945B6-052D-EE7F-321F-22D89837D6B0}"/>
              </a:ext>
            </a:extLst>
          </p:cNvPr>
          <p:cNvSpPr txBox="1">
            <a:spLocks/>
          </p:cNvSpPr>
          <p:nvPr/>
        </p:nvSpPr>
        <p:spPr>
          <a:xfrm>
            <a:off x="1880169" y="441496"/>
            <a:ext cx="8239876" cy="777025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ru-RU" sz="3000" b="1" dirty="0"/>
              <a:t>2. Вычисление матрицы пространственных весов </a:t>
            </a:r>
          </a:p>
          <a:p>
            <a:pPr algn="ctr"/>
            <a:endParaRPr lang="ru-RU" sz="3000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B7A3B2-A748-E118-C645-66694CCE8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121" y="1392549"/>
            <a:ext cx="4936332" cy="49363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6CB680-2196-66ED-9A88-74F8D567658F}"/>
              </a:ext>
            </a:extLst>
          </p:cNvPr>
          <p:cNvSpPr txBox="1"/>
          <p:nvPr/>
        </p:nvSpPr>
        <p:spPr>
          <a:xfrm>
            <a:off x="2772322" y="6005715"/>
            <a:ext cx="6455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Визуализация полученной стандартизированной </a:t>
            </a:r>
          </a:p>
          <a:p>
            <a:pPr algn="ctr"/>
            <a:r>
              <a:rPr lang="ru-RU" b="1" dirty="0"/>
              <a:t>матрицы пространственных весов</a:t>
            </a:r>
          </a:p>
        </p:txBody>
      </p:sp>
    </p:spTree>
    <p:extLst>
      <p:ext uri="{BB962C8B-B14F-4D97-AF65-F5344CB8AC3E}">
        <p14:creationId xmlns:p14="http://schemas.microsoft.com/office/powerpoint/2010/main" val="3272339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68E55C5D-3ABF-7412-84EF-095FDD8B7EB7}"/>
              </a:ext>
            </a:extLst>
          </p:cNvPr>
          <p:cNvSpPr txBox="1">
            <a:spLocks/>
          </p:cNvSpPr>
          <p:nvPr/>
        </p:nvSpPr>
        <p:spPr>
          <a:xfrm>
            <a:off x="1602768" y="462044"/>
            <a:ext cx="8671389" cy="777025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/>
              <a:t>3. Диагностика пространственной автокорреляции</a:t>
            </a:r>
            <a:endParaRPr lang="ru-RU" sz="3000" b="1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0D5744-76FA-C903-3BC7-FA03097F28B2}"/>
              </a:ext>
            </a:extLst>
          </p:cNvPr>
          <p:cNvSpPr txBox="1">
            <a:spLocks/>
          </p:cNvSpPr>
          <p:nvPr/>
        </p:nvSpPr>
        <p:spPr>
          <a:xfrm>
            <a:off x="582112" y="1541124"/>
            <a:ext cx="5960589" cy="5054883"/>
          </a:xfrm>
          <a:prstGeom prst="rect">
            <a:avLst/>
          </a:prstGeom>
        </p:spPr>
        <p:txBody>
          <a:bodyPr vert="horz" lIns="0" tIns="0" rIns="0" bIns="45720" numCol="1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В качестве меры пространственной зависимости выбран </a:t>
            </a:r>
            <a:r>
              <a:rPr lang="ru-RU" sz="2000" b="1" dirty="0"/>
              <a:t>индекс </a:t>
            </a:r>
            <a:r>
              <a:rPr lang="ru-RU" sz="2000" b="1" dirty="0" err="1"/>
              <a:t>Морана</a:t>
            </a:r>
            <a:endParaRPr lang="en-US" sz="2000" b="1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2000" b="1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H0: I(Y) = 0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H1: I(Y) ≠ 0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Индекс принимает значения от -1 до +1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I(Y) &gt; 0 </a:t>
            </a:r>
            <a:r>
              <a:rPr lang="en-US" sz="2000" dirty="0"/>
              <a:t>– </a:t>
            </a:r>
            <a:r>
              <a:rPr lang="ru-RU" sz="2000" dirty="0"/>
              <a:t>положительная </a:t>
            </a:r>
            <a:r>
              <a:rPr lang="ru-RU" sz="2000" dirty="0" err="1"/>
              <a:t>простр</a:t>
            </a:r>
            <a:r>
              <a:rPr lang="ru-RU" sz="2000" dirty="0"/>
              <a:t>. автокорреляция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I(Y) &lt; 0 </a:t>
            </a:r>
            <a:r>
              <a:rPr lang="en-US" sz="2000" dirty="0"/>
              <a:t>– </a:t>
            </a:r>
            <a:r>
              <a:rPr lang="ru-RU" sz="2000" dirty="0"/>
              <a:t>отрицательная </a:t>
            </a:r>
            <a:r>
              <a:rPr lang="ru-RU" sz="2000" dirty="0" err="1"/>
              <a:t>простр</a:t>
            </a:r>
            <a:r>
              <a:rPr lang="ru-RU" sz="2000" dirty="0"/>
              <a:t>. автокорреляция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I(Y) </a:t>
            </a:r>
            <a:r>
              <a:rPr lang="ru-RU" sz="2000" b="1" dirty="0"/>
              <a:t>= 0 </a:t>
            </a:r>
            <a:r>
              <a:rPr lang="ru-RU" sz="2000" dirty="0"/>
              <a:t>–</a:t>
            </a:r>
            <a:r>
              <a:rPr lang="en-US" sz="2000" dirty="0"/>
              <a:t> </a:t>
            </a:r>
            <a:r>
              <a:rPr lang="ru-RU" sz="2000" dirty="0"/>
              <a:t>абсолютно случайное распределение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5C86D73-D798-84E7-F9A9-11095262C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844" y="2019300"/>
            <a:ext cx="4445000" cy="1409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06DECC-7729-B97F-7A95-F703A74CDC77}"/>
              </a:ext>
            </a:extLst>
          </p:cNvPr>
          <p:cNvSpPr txBox="1"/>
          <p:nvPr/>
        </p:nvSpPr>
        <p:spPr>
          <a:xfrm>
            <a:off x="7409594" y="3429000"/>
            <a:ext cx="3619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Формула индекса </a:t>
            </a:r>
            <a:r>
              <a:rPr lang="ru-RU" b="1" dirty="0" err="1"/>
              <a:t>Морана</a:t>
            </a:r>
            <a:endParaRPr lang="ru-RU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7141E2-96B9-FA97-9868-531F625B6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358" y="4758433"/>
            <a:ext cx="2699971" cy="10741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262694-4A1F-ECD1-16B0-8376F63F3D6F}"/>
              </a:ext>
            </a:extLst>
          </p:cNvPr>
          <p:cNvSpPr txBox="1"/>
          <p:nvPr/>
        </p:nvSpPr>
        <p:spPr>
          <a:xfrm>
            <a:off x="7869358" y="5832615"/>
            <a:ext cx="2959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Z-c</a:t>
            </a:r>
            <a:r>
              <a:rPr lang="ru-RU" b="1" dirty="0" err="1"/>
              <a:t>татистика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840859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2">
            <a:extLst>
              <a:ext uri="{FF2B5EF4-FFF2-40B4-BE49-F238E27FC236}">
                <a16:creationId xmlns:a16="http://schemas.microsoft.com/office/drawing/2014/main" id="{10C2C592-8B3B-7DCC-3ACB-3C19A518F926}"/>
              </a:ext>
            </a:extLst>
          </p:cNvPr>
          <p:cNvSpPr txBox="1">
            <a:spLocks/>
          </p:cNvSpPr>
          <p:nvPr/>
        </p:nvSpPr>
        <p:spPr>
          <a:xfrm>
            <a:off x="1859622" y="307932"/>
            <a:ext cx="7664522" cy="777025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pPr algn="ctr"/>
            <a:endParaRPr lang="ru-RU" sz="3200" b="1" dirty="0"/>
          </a:p>
        </p:txBody>
      </p:sp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BF1F7FAC-40D5-D48E-2EE5-A712BFD5F815}"/>
              </a:ext>
            </a:extLst>
          </p:cNvPr>
          <p:cNvSpPr txBox="1">
            <a:spLocks/>
          </p:cNvSpPr>
          <p:nvPr/>
        </p:nvSpPr>
        <p:spPr>
          <a:xfrm>
            <a:off x="1520575" y="390125"/>
            <a:ext cx="8671389" cy="777025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/>
              <a:t>3. Диагностика пространственной автокорреляции</a:t>
            </a:r>
            <a:endParaRPr lang="ru-RU" sz="3000" b="1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6A529E8-857E-935A-125D-9B347EFDD02E}"/>
              </a:ext>
            </a:extLst>
          </p:cNvPr>
          <p:cNvGraphicFramePr>
            <a:graphicFrameLocks noGrp="1"/>
          </p:cNvGraphicFramePr>
          <p:nvPr/>
        </p:nvGraphicFramePr>
        <p:xfrm>
          <a:off x="1859622" y="4234336"/>
          <a:ext cx="8375154" cy="207107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292345">
                  <a:extLst>
                    <a:ext uri="{9D8B030D-6E8A-4147-A177-3AD203B41FA5}">
                      <a16:colId xmlns:a16="http://schemas.microsoft.com/office/drawing/2014/main" val="2787983839"/>
                    </a:ext>
                  </a:extLst>
                </a:gridCol>
                <a:gridCol w="1204516">
                  <a:extLst>
                    <a:ext uri="{9D8B030D-6E8A-4147-A177-3AD203B41FA5}">
                      <a16:colId xmlns:a16="http://schemas.microsoft.com/office/drawing/2014/main" val="1530444"/>
                    </a:ext>
                  </a:extLst>
                </a:gridCol>
                <a:gridCol w="1194658">
                  <a:extLst>
                    <a:ext uri="{9D8B030D-6E8A-4147-A177-3AD203B41FA5}">
                      <a16:colId xmlns:a16="http://schemas.microsoft.com/office/drawing/2014/main" val="1335151512"/>
                    </a:ext>
                  </a:extLst>
                </a:gridCol>
                <a:gridCol w="1188386">
                  <a:extLst>
                    <a:ext uri="{9D8B030D-6E8A-4147-A177-3AD203B41FA5}">
                      <a16:colId xmlns:a16="http://schemas.microsoft.com/office/drawing/2014/main" val="1558931620"/>
                    </a:ext>
                  </a:extLst>
                </a:gridCol>
                <a:gridCol w="1183007">
                  <a:extLst>
                    <a:ext uri="{9D8B030D-6E8A-4147-A177-3AD203B41FA5}">
                      <a16:colId xmlns:a16="http://schemas.microsoft.com/office/drawing/2014/main" val="3647804833"/>
                    </a:ext>
                  </a:extLst>
                </a:gridCol>
                <a:gridCol w="1156121">
                  <a:extLst>
                    <a:ext uri="{9D8B030D-6E8A-4147-A177-3AD203B41FA5}">
                      <a16:colId xmlns:a16="http://schemas.microsoft.com/office/drawing/2014/main" val="3441592959"/>
                    </a:ext>
                  </a:extLst>
                </a:gridCol>
                <a:gridCol w="1156121">
                  <a:extLst>
                    <a:ext uri="{9D8B030D-6E8A-4147-A177-3AD203B41FA5}">
                      <a16:colId xmlns:a16="http://schemas.microsoft.com/office/drawing/2014/main" val="3820672493"/>
                    </a:ext>
                  </a:extLst>
                </a:gridCol>
              </a:tblGrid>
              <a:tr h="2799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Переменная</a:t>
                      </a:r>
                      <a:endParaRPr lang="ru-RU" sz="18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062433"/>
                  </a:ext>
                </a:extLst>
              </a:tr>
              <a:tr h="2799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</a:t>
                      </a:r>
                      <a:endParaRPr lang="ru-RU" sz="18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x3</a:t>
                      </a:r>
                      <a:endParaRPr lang="ru-RU" sz="18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x4</a:t>
                      </a:r>
                      <a:endParaRPr lang="ru-RU" sz="18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x5</a:t>
                      </a:r>
                      <a:endParaRPr lang="ru-RU" sz="18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468669"/>
                  </a:ext>
                </a:extLst>
              </a:tr>
              <a:tr h="7555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ru-RU" sz="18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0.3184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(8.371)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0.2343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(6.2684)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0.4691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(11.939)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0.3586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(8.8535)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0.1437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(3.8976)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0.218</a:t>
                      </a:r>
                      <a:r>
                        <a:rPr lang="ru-RU" sz="18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(6.0393)</a:t>
                      </a:r>
                      <a:endParaRPr lang="ru-RU" sz="18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658305"/>
                  </a:ext>
                </a:extLst>
              </a:tr>
              <a:tr h="7555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ru-RU" sz="1800" b="1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0.2409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(6.5747)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0.2515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(6.6584)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0.5386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(13.732)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0.2990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(7.4001)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0.1216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(3.3778)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0.2857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(7.5022)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04997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40FFD81-62D0-D96C-8F83-30DDAECF5D2D}"/>
              </a:ext>
            </a:extLst>
          </p:cNvPr>
          <p:cNvSpPr txBox="1"/>
          <p:nvPr/>
        </p:nvSpPr>
        <p:spPr>
          <a:xfrm>
            <a:off x="1520575" y="6305408"/>
            <a:ext cx="9370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Значения индекса </a:t>
            </a:r>
            <a:r>
              <a:rPr lang="ru-RU" b="1" dirty="0" err="1"/>
              <a:t>Морана</a:t>
            </a:r>
            <a:r>
              <a:rPr lang="ru-RU" b="1" dirty="0"/>
              <a:t> для всех переменных </a:t>
            </a:r>
            <a:r>
              <a:rPr lang="ru-RU" dirty="0"/>
              <a:t>(в скобках – </a:t>
            </a:r>
            <a:r>
              <a:rPr lang="en-US" dirty="0"/>
              <a:t>Z</a:t>
            </a:r>
            <a:r>
              <a:rPr lang="ru-RU" dirty="0"/>
              <a:t>-оценка индекса) </a:t>
            </a:r>
            <a:r>
              <a:rPr lang="ru-RU" b="1" dirty="0"/>
              <a:t> </a:t>
            </a:r>
          </a:p>
        </p:txBody>
      </p:sp>
      <p:sp>
        <p:nvSpPr>
          <p:cNvPr id="19" name="Текст 4">
            <a:extLst>
              <a:ext uri="{FF2B5EF4-FFF2-40B4-BE49-F238E27FC236}">
                <a16:creationId xmlns:a16="http://schemas.microsoft.com/office/drawing/2014/main" id="{CF07354A-18F8-B272-3BD6-9B11AD669A80}"/>
              </a:ext>
            </a:extLst>
          </p:cNvPr>
          <p:cNvSpPr txBox="1">
            <a:spLocks/>
          </p:cNvSpPr>
          <p:nvPr/>
        </p:nvSpPr>
        <p:spPr>
          <a:xfrm>
            <a:off x="577019" y="1501364"/>
            <a:ext cx="11037960" cy="1535423"/>
          </a:xfrm>
          <a:prstGeom prst="rect">
            <a:avLst/>
          </a:prstGeom>
        </p:spPr>
        <p:txBody>
          <a:bodyPr vert="horz" lIns="0" tIns="0" rIns="0" bIns="45720" numCol="1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2000" dirty="0"/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F823ADE1-F5BA-2E62-44A3-75F4E6C8F92E}"/>
              </a:ext>
            </a:extLst>
          </p:cNvPr>
          <p:cNvSpPr txBox="1">
            <a:spLocks/>
          </p:cNvSpPr>
          <p:nvPr/>
        </p:nvSpPr>
        <p:spPr>
          <a:xfrm>
            <a:off x="582112" y="1541125"/>
            <a:ext cx="11032867" cy="2496619"/>
          </a:xfrm>
          <a:prstGeom prst="rect">
            <a:avLst/>
          </a:prstGeom>
        </p:spPr>
        <p:txBody>
          <a:bodyPr vert="horz" lIns="0" tIns="0" rIns="0" bIns="45720" numCol="1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По всем показателям регионы РФ имеют тенденцию к кооперации и кластеризации, т.к. </a:t>
            </a:r>
            <a:r>
              <a:rPr lang="en-US" sz="2000" dirty="0"/>
              <a:t>I &gt; 0.</a:t>
            </a:r>
            <a:endParaRPr lang="ru-RU" sz="2000" dirty="0"/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Наиболее сильная положительная пространственная автокорреляция проявляется по среднедушевым денежным доходам населения, что говорит о выраженной кооперации между соседними регионами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Наиболее слабая автокорреляция по показателю объема инновационных товаров, работ, услуг на душу населения – кооперация между соседними регионами проявляется слабо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5754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2">
            <a:extLst>
              <a:ext uri="{FF2B5EF4-FFF2-40B4-BE49-F238E27FC236}">
                <a16:creationId xmlns:a16="http://schemas.microsoft.com/office/drawing/2014/main" id="{BA3B53F1-4DCB-A2EA-85EA-EB5AB95304C2}"/>
              </a:ext>
            </a:extLst>
          </p:cNvPr>
          <p:cNvSpPr txBox="1">
            <a:spLocks/>
          </p:cNvSpPr>
          <p:nvPr/>
        </p:nvSpPr>
        <p:spPr>
          <a:xfrm>
            <a:off x="1345913" y="451770"/>
            <a:ext cx="8948792" cy="777025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/>
              <a:t>3. Диагностика пространственной автокорреляции</a:t>
            </a:r>
            <a:endParaRPr lang="ru-RU" sz="3000" b="1" dirty="0"/>
          </a:p>
          <a:p>
            <a:pPr algn="ctr"/>
            <a:endParaRPr lang="ru-RU" sz="32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C6E7F6-EC4F-54A7-3209-43D15A94C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83" y="1325366"/>
            <a:ext cx="3729519" cy="372951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CFFB8B-6E0A-A8A2-58BB-3E7E10F8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894" y="1325366"/>
            <a:ext cx="3729519" cy="372951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7DEAFC0-2C8D-A458-1FF9-A3EACC349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005" y="1272418"/>
            <a:ext cx="3820703" cy="38207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449A89-6C36-B1D2-F5D4-0E6F2B56A80F}"/>
              </a:ext>
            </a:extLst>
          </p:cNvPr>
          <p:cNvSpPr txBox="1"/>
          <p:nvPr/>
        </p:nvSpPr>
        <p:spPr>
          <a:xfrm>
            <a:off x="576636" y="5093121"/>
            <a:ext cx="32158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По переменной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ВРП на душу населения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/>
              <a:t>на 2018 г.</a:t>
            </a:r>
            <a:endParaRPr lang="en-US" dirty="0"/>
          </a:p>
          <a:p>
            <a:pPr algn="ctr"/>
            <a:r>
              <a:rPr lang="en-US" dirty="0"/>
              <a:t>I(y) = 0.3184 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58084B-D679-2E1C-6E84-363A4CF07906}"/>
              </a:ext>
            </a:extLst>
          </p:cNvPr>
          <p:cNvSpPr txBox="1"/>
          <p:nvPr/>
        </p:nvSpPr>
        <p:spPr>
          <a:xfrm>
            <a:off x="4420135" y="5093121"/>
            <a:ext cx="32158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По переменной </a:t>
            </a:r>
            <a:r>
              <a:rPr lang="en-US" b="1" dirty="0"/>
              <a:t>c</a:t>
            </a:r>
            <a:r>
              <a:rPr lang="ru-RU" b="1" dirty="0" err="1"/>
              <a:t>реднедушевые</a:t>
            </a:r>
            <a:r>
              <a:rPr lang="ru-RU" b="1" dirty="0"/>
              <a:t> денежные доходы населения </a:t>
            </a:r>
            <a:r>
              <a:rPr lang="ru-RU" dirty="0"/>
              <a:t>на 2018 г.</a:t>
            </a:r>
            <a:endParaRPr lang="en-US" dirty="0"/>
          </a:p>
          <a:p>
            <a:pPr algn="ctr"/>
            <a:r>
              <a:rPr lang="en-US" dirty="0"/>
              <a:t>I(x2) = 0.3184  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AA5CFB-0440-E227-65BC-256FC5F0157D}"/>
              </a:ext>
            </a:extLst>
          </p:cNvPr>
          <p:cNvSpPr txBox="1"/>
          <p:nvPr/>
        </p:nvSpPr>
        <p:spPr>
          <a:xfrm>
            <a:off x="8172451" y="5054884"/>
            <a:ext cx="32158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По переменной</a:t>
            </a:r>
            <a:r>
              <a:rPr lang="en-US" dirty="0"/>
              <a:t> </a:t>
            </a:r>
            <a:r>
              <a:rPr lang="ru-RU" b="1" dirty="0"/>
              <a:t>объем инновационных товаров, работ, услуг</a:t>
            </a:r>
            <a:r>
              <a:rPr lang="en-US" b="1" dirty="0"/>
              <a:t> </a:t>
            </a:r>
            <a:r>
              <a:rPr lang="ru-RU" dirty="0"/>
              <a:t>на 2018 г.</a:t>
            </a:r>
            <a:endParaRPr lang="en-US" dirty="0"/>
          </a:p>
          <a:p>
            <a:pPr algn="ctr"/>
            <a:r>
              <a:rPr lang="en-US" dirty="0"/>
              <a:t>I(x2) = </a:t>
            </a:r>
            <a:r>
              <a:rPr lang="ru-RU" dirty="0"/>
              <a:t>0.1216 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032C58-568E-00CE-C04D-455DE4719A5A}"/>
              </a:ext>
            </a:extLst>
          </p:cNvPr>
          <p:cNvSpPr txBox="1"/>
          <p:nvPr/>
        </p:nvSpPr>
        <p:spPr>
          <a:xfrm>
            <a:off x="667820" y="1079886"/>
            <a:ext cx="107204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Диаграммы рассеяния </a:t>
            </a:r>
            <a:r>
              <a:rPr lang="ru-RU" b="1" dirty="0" err="1"/>
              <a:t>Морана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ru-RU" dirty="0"/>
              <a:t>по зависимой переменной и для независимых с </a:t>
            </a:r>
            <a:r>
              <a:rPr lang="en-US" dirty="0"/>
              <a:t>max </a:t>
            </a:r>
            <a:r>
              <a:rPr lang="ru-RU" dirty="0"/>
              <a:t>и </a:t>
            </a:r>
            <a:r>
              <a:rPr lang="en-US" dirty="0"/>
              <a:t>min </a:t>
            </a:r>
            <a:r>
              <a:rPr lang="ru-RU" dirty="0"/>
              <a:t>значениями индекса </a:t>
            </a:r>
            <a:r>
              <a:rPr lang="ru-RU" dirty="0" err="1"/>
              <a:t>Морана</a:t>
            </a:r>
            <a:r>
              <a:rPr lang="ru-RU" dirty="0"/>
              <a:t>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5854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3388E1D6-BE15-1C00-47C7-25BC9D916C74}"/>
              </a:ext>
            </a:extLst>
          </p:cNvPr>
          <p:cNvSpPr txBox="1">
            <a:spLocks/>
          </p:cNvSpPr>
          <p:nvPr/>
        </p:nvSpPr>
        <p:spPr>
          <a:xfrm>
            <a:off x="1130941" y="470076"/>
            <a:ext cx="9154273" cy="777025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/>
              <a:t>4. Моделирование пространственной автокорреляции</a:t>
            </a:r>
          </a:p>
        </p:txBody>
      </p:sp>
      <p:sp>
        <p:nvSpPr>
          <p:cNvPr id="12" name="Текст 4">
            <a:extLst>
              <a:ext uri="{FF2B5EF4-FFF2-40B4-BE49-F238E27FC236}">
                <a16:creationId xmlns:a16="http://schemas.microsoft.com/office/drawing/2014/main" id="{B3F9821D-A48D-10C4-F919-F94B375CD161}"/>
              </a:ext>
            </a:extLst>
          </p:cNvPr>
          <p:cNvSpPr txBox="1">
            <a:spLocks/>
          </p:cNvSpPr>
          <p:nvPr/>
        </p:nvSpPr>
        <p:spPr>
          <a:xfrm>
            <a:off x="579565" y="2050706"/>
            <a:ext cx="11032867" cy="678093"/>
          </a:xfrm>
          <a:prstGeom prst="rect">
            <a:avLst/>
          </a:prstGeom>
        </p:spPr>
        <p:txBody>
          <a:bodyPr vert="horz" lIns="0" tIns="0" rIns="0" bIns="45720" numCol="1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Для моделирования была выбрана модель </a:t>
            </a:r>
            <a:r>
              <a:rPr lang="en-US" sz="2000" b="1" dirty="0"/>
              <a:t>SAR </a:t>
            </a:r>
            <a:r>
              <a:rPr lang="ru-RU" sz="2000" dirty="0"/>
              <a:t>– с пространственным авторегрессионным лагом, поскольку пространственное распределение зависимой переменной не является случайным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C34EB9-962A-DBA4-A2EC-403EA5EFE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781" y="3154135"/>
            <a:ext cx="8378433" cy="10148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6CF5D9-564B-F65D-F8FA-611B489F957B}"/>
              </a:ext>
            </a:extLst>
          </p:cNvPr>
          <p:cNvSpPr txBox="1"/>
          <p:nvPr/>
        </p:nvSpPr>
        <p:spPr>
          <a:xfrm>
            <a:off x="4162960" y="4168987"/>
            <a:ext cx="3619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Формула пространственной модели </a:t>
            </a:r>
            <a:r>
              <a:rPr lang="en-US" b="1" dirty="0"/>
              <a:t>SAR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8138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FF74A83-394A-E64F-B26C-8B288BF61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08E74D-9D70-3B41-9778-E6E8B05CDF2D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B3484F-8C76-694C-8CD1-F1F8262BD87E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571D10A-0DDC-9847-BD1B-712A3C9F3055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E64125C-F6DE-1F4A-A554-9F1C35EAFB8C}"/>
              </a:ext>
            </a:extLst>
          </p:cNvPr>
          <p:cNvSpPr txBox="1"/>
          <p:nvPr/>
        </p:nvSpPr>
        <p:spPr>
          <a:xfrm>
            <a:off x="10337843" y="497315"/>
            <a:ext cx="671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25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E2D9CC-0CF4-324B-BFF1-AC830802DEEB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Заголовок 2">
            <a:extLst>
              <a:ext uri="{FF2B5EF4-FFF2-40B4-BE49-F238E27FC236}">
                <a16:creationId xmlns:a16="http://schemas.microsoft.com/office/drawing/2014/main" id="{436D0461-D89C-160B-C651-F051A66D59B0}"/>
              </a:ext>
            </a:extLst>
          </p:cNvPr>
          <p:cNvSpPr txBox="1">
            <a:spLocks/>
          </p:cNvSpPr>
          <p:nvPr/>
        </p:nvSpPr>
        <p:spPr>
          <a:xfrm>
            <a:off x="1859622" y="307932"/>
            <a:ext cx="7664522" cy="777025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pPr algn="ctr"/>
            <a:endParaRPr lang="ru-RU" sz="3000" b="1" dirty="0"/>
          </a:p>
        </p:txBody>
      </p:sp>
      <p:sp>
        <p:nvSpPr>
          <p:cNvPr id="13" name="Заголовок 2">
            <a:extLst>
              <a:ext uri="{FF2B5EF4-FFF2-40B4-BE49-F238E27FC236}">
                <a16:creationId xmlns:a16="http://schemas.microsoft.com/office/drawing/2014/main" id="{85354564-7D1E-0BD5-B001-69DCECE720E8}"/>
              </a:ext>
            </a:extLst>
          </p:cNvPr>
          <p:cNvSpPr txBox="1">
            <a:spLocks/>
          </p:cNvSpPr>
          <p:nvPr/>
        </p:nvSpPr>
        <p:spPr>
          <a:xfrm>
            <a:off x="1130941" y="470076"/>
            <a:ext cx="9154273" cy="777025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/>
              <a:t>5. Интерпретация полученных оценок коэффициентов модели</a:t>
            </a:r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498FB18E-18E2-B93E-31DF-C449655FA891}"/>
              </a:ext>
            </a:extLst>
          </p:cNvPr>
          <p:cNvSpPr txBox="1">
            <a:spLocks/>
          </p:cNvSpPr>
          <p:nvPr/>
        </p:nvSpPr>
        <p:spPr>
          <a:xfrm>
            <a:off x="405518" y="1592494"/>
            <a:ext cx="11032867" cy="1284270"/>
          </a:xfrm>
          <a:prstGeom prst="rect">
            <a:avLst/>
          </a:prstGeom>
        </p:spPr>
        <p:txBody>
          <a:bodyPr vert="horz" lIns="0" tIns="0" rIns="0" bIns="45720" numCol="1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8">
                <a:extLst>
                  <a:ext uri="{FF2B5EF4-FFF2-40B4-BE49-F238E27FC236}">
                    <a16:creationId xmlns:a16="http://schemas.microsoft.com/office/drawing/2014/main" id="{55EB3698-4359-2B1C-6EF4-2426D03A050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5518" y="1409245"/>
              <a:ext cx="5390440" cy="4461721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078088">
                      <a:extLst>
                        <a:ext uri="{9D8B030D-6E8A-4147-A177-3AD203B41FA5}">
                          <a16:colId xmlns:a16="http://schemas.microsoft.com/office/drawing/2014/main" val="2329916990"/>
                        </a:ext>
                      </a:extLst>
                    </a:gridCol>
                    <a:gridCol w="1078088">
                      <a:extLst>
                        <a:ext uri="{9D8B030D-6E8A-4147-A177-3AD203B41FA5}">
                          <a16:colId xmlns:a16="http://schemas.microsoft.com/office/drawing/2014/main" val="3051093563"/>
                        </a:ext>
                      </a:extLst>
                    </a:gridCol>
                    <a:gridCol w="1078088">
                      <a:extLst>
                        <a:ext uri="{9D8B030D-6E8A-4147-A177-3AD203B41FA5}">
                          <a16:colId xmlns:a16="http://schemas.microsoft.com/office/drawing/2014/main" val="1261574180"/>
                        </a:ext>
                      </a:extLst>
                    </a:gridCol>
                    <a:gridCol w="1078088">
                      <a:extLst>
                        <a:ext uri="{9D8B030D-6E8A-4147-A177-3AD203B41FA5}">
                          <a16:colId xmlns:a16="http://schemas.microsoft.com/office/drawing/2014/main" val="3447961509"/>
                        </a:ext>
                      </a:extLst>
                    </a:gridCol>
                    <a:gridCol w="1078088">
                      <a:extLst>
                        <a:ext uri="{9D8B030D-6E8A-4147-A177-3AD203B41FA5}">
                          <a16:colId xmlns:a16="http://schemas.microsoft.com/office/drawing/2014/main" val="3878889322"/>
                        </a:ext>
                      </a:extLst>
                    </a:gridCol>
                  </a:tblGrid>
                  <a:tr h="106687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 </a:t>
                          </a:r>
                          <a:endParaRPr lang="ru-RU" sz="12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Оценки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(в скобках указаны стандартные ошибки)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z-value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p-value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LR</a:t>
                          </a:r>
                          <a:r>
                            <a:rPr lang="ru-RU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-статистика о значимости </a:t>
                          </a:r>
                          <a:br>
                            <a:rPr lang="ru-RU" sz="1200" b="1" i="1" dirty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</a:br>
                          <a:endParaRPr lang="ru-RU" sz="12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7763010"/>
                      </a:ext>
                    </a:extLst>
                  </a:tr>
                  <a:tr h="6767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Intercept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-168088.0941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(102945.6487)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-1.6328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0.1025143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6">
                      <a:txBody>
                        <a:bodyPr/>
                        <a:lstStyle/>
                        <a:p>
                          <a:pPr algn="ctr"/>
                          <a:endParaRPr lang="ru-RU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4521445"/>
                      </a:ext>
                    </a:extLst>
                  </a:tr>
                  <a:tr h="4817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x1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43.1649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(8.0408)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5.3682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0.0000</a:t>
                          </a: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***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388012"/>
                      </a:ext>
                    </a:extLst>
                  </a:tr>
                  <a:tr h="4817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x2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3.6084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(1.0799)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3.3415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0.0008***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3769185"/>
                      </a:ext>
                    </a:extLst>
                  </a:tr>
                  <a:tr h="4817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x3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2228.5272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(1804.0080)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1.2353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0.2167114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268263"/>
                      </a:ext>
                    </a:extLst>
                  </a:tr>
                  <a:tr h="4817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x4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410.2067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(42.2858)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9.7008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0.0000</a:t>
                          </a: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***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098356"/>
                      </a:ext>
                    </a:extLst>
                  </a:tr>
                  <a:tr h="4817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x5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788.8089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(131.3299)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6.0063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0.0000</a:t>
                          </a: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***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8151726"/>
                      </a:ext>
                    </a:extLst>
                  </a:tr>
                  <a:tr h="29628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200" b="1" i="1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 (Основной текст"/>
                                  </a:rPr>
                                  <m:t>𝝆</m:t>
                                </m:r>
                              </m:oMath>
                            </m:oMathPara>
                          </a14:m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0.15932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20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0.0001</a:t>
                          </a: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***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</a:rPr>
                            <a:t>16.003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65112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8">
                <a:extLst>
                  <a:ext uri="{FF2B5EF4-FFF2-40B4-BE49-F238E27FC236}">
                    <a16:creationId xmlns:a16="http://schemas.microsoft.com/office/drawing/2014/main" id="{55EB3698-4359-2B1C-6EF4-2426D03A05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1512920"/>
                  </p:ext>
                </p:extLst>
              </p:nvPr>
            </p:nvGraphicFramePr>
            <p:xfrm>
              <a:off x="405518" y="1409245"/>
              <a:ext cx="5390440" cy="4461401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078088">
                      <a:extLst>
                        <a:ext uri="{9D8B030D-6E8A-4147-A177-3AD203B41FA5}">
                          <a16:colId xmlns:a16="http://schemas.microsoft.com/office/drawing/2014/main" val="2329916990"/>
                        </a:ext>
                      </a:extLst>
                    </a:gridCol>
                    <a:gridCol w="1078088">
                      <a:extLst>
                        <a:ext uri="{9D8B030D-6E8A-4147-A177-3AD203B41FA5}">
                          <a16:colId xmlns:a16="http://schemas.microsoft.com/office/drawing/2014/main" val="3051093563"/>
                        </a:ext>
                      </a:extLst>
                    </a:gridCol>
                    <a:gridCol w="1078088">
                      <a:extLst>
                        <a:ext uri="{9D8B030D-6E8A-4147-A177-3AD203B41FA5}">
                          <a16:colId xmlns:a16="http://schemas.microsoft.com/office/drawing/2014/main" val="1261574180"/>
                        </a:ext>
                      </a:extLst>
                    </a:gridCol>
                    <a:gridCol w="1078088">
                      <a:extLst>
                        <a:ext uri="{9D8B030D-6E8A-4147-A177-3AD203B41FA5}">
                          <a16:colId xmlns:a16="http://schemas.microsoft.com/office/drawing/2014/main" val="3447961509"/>
                        </a:ext>
                      </a:extLst>
                    </a:gridCol>
                    <a:gridCol w="1078088">
                      <a:extLst>
                        <a:ext uri="{9D8B030D-6E8A-4147-A177-3AD203B41FA5}">
                          <a16:colId xmlns:a16="http://schemas.microsoft.com/office/drawing/2014/main" val="3878889322"/>
                        </a:ext>
                      </a:extLst>
                    </a:gridCol>
                  </a:tblGrid>
                  <a:tr h="10705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 </a:t>
                          </a:r>
                          <a:endParaRPr lang="ru-RU" sz="12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Оценки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(в скобках указаны стандартные ошибки)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z-value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p-value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LR</a:t>
                          </a:r>
                          <a:r>
                            <a:rPr lang="ru-RU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-статистика о значимости </a:t>
                          </a:r>
                          <a:br>
                            <a:rPr lang="ru-RU" sz="1200" b="1" i="1" dirty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</a:br>
                          <a:endParaRPr lang="ru-RU" sz="12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7763010"/>
                      </a:ext>
                    </a:extLst>
                  </a:tr>
                  <a:tr h="6767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Intercept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-168088.0941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(102945.6487)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-1.6328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0.1025143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6">
                      <a:txBody>
                        <a:bodyPr/>
                        <a:lstStyle/>
                        <a:p>
                          <a:pPr algn="ctr"/>
                          <a:endParaRPr lang="ru-RU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4521445"/>
                      </a:ext>
                    </a:extLst>
                  </a:tr>
                  <a:tr h="48336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x1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43.1649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(8.0408)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5.3682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0.0000</a:t>
                          </a: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***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388012"/>
                      </a:ext>
                    </a:extLst>
                  </a:tr>
                  <a:tr h="48336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x2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3.6084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(1.0799)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3.3415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0.0008***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3769185"/>
                      </a:ext>
                    </a:extLst>
                  </a:tr>
                  <a:tr h="48336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x3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2228.5272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(1804.0080)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1.2353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0.2167114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268263"/>
                      </a:ext>
                    </a:extLst>
                  </a:tr>
                  <a:tr h="48336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x4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410.2067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(42.2858)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9.7008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0.0000</a:t>
                          </a: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***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098356"/>
                      </a:ext>
                    </a:extLst>
                  </a:tr>
                  <a:tr h="48336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x5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788.8089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(131.3299)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6.0063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0.0000</a:t>
                          </a: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***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8151726"/>
                      </a:ext>
                    </a:extLst>
                  </a:tr>
                  <a:tr h="29730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383333" r="-402353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0.15932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20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0.0001</a:t>
                          </a: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***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</a:rPr>
                            <a:t>16.003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65112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2E9B2BE6-DE41-6542-6552-B7C0D7F8D6CA}"/>
              </a:ext>
            </a:extLst>
          </p:cNvPr>
          <p:cNvSpPr txBox="1"/>
          <p:nvPr/>
        </p:nvSpPr>
        <p:spPr>
          <a:xfrm>
            <a:off x="131540" y="5870646"/>
            <a:ext cx="5964460" cy="383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Оценки параметров модели </a:t>
            </a:r>
            <a:r>
              <a:rPr lang="en-US" dirty="0"/>
              <a:t>SAR </a:t>
            </a:r>
            <a:r>
              <a:rPr lang="ru-RU" dirty="0"/>
              <a:t>за 2017 г.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Таблица 8">
                <a:extLst>
                  <a:ext uri="{FF2B5EF4-FFF2-40B4-BE49-F238E27FC236}">
                    <a16:creationId xmlns:a16="http://schemas.microsoft.com/office/drawing/2014/main" id="{48B6DE1F-4D27-CB13-EBD8-3D5A12658B9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88373" y="1409245"/>
              <a:ext cx="4312352" cy="4465439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078088">
                      <a:extLst>
                        <a:ext uri="{9D8B030D-6E8A-4147-A177-3AD203B41FA5}">
                          <a16:colId xmlns:a16="http://schemas.microsoft.com/office/drawing/2014/main" val="2329916990"/>
                        </a:ext>
                      </a:extLst>
                    </a:gridCol>
                    <a:gridCol w="1078088">
                      <a:extLst>
                        <a:ext uri="{9D8B030D-6E8A-4147-A177-3AD203B41FA5}">
                          <a16:colId xmlns:a16="http://schemas.microsoft.com/office/drawing/2014/main" val="3051093563"/>
                        </a:ext>
                      </a:extLst>
                    </a:gridCol>
                    <a:gridCol w="1078088">
                      <a:extLst>
                        <a:ext uri="{9D8B030D-6E8A-4147-A177-3AD203B41FA5}">
                          <a16:colId xmlns:a16="http://schemas.microsoft.com/office/drawing/2014/main" val="1261574180"/>
                        </a:ext>
                      </a:extLst>
                    </a:gridCol>
                    <a:gridCol w="1078088">
                      <a:extLst>
                        <a:ext uri="{9D8B030D-6E8A-4147-A177-3AD203B41FA5}">
                          <a16:colId xmlns:a16="http://schemas.microsoft.com/office/drawing/2014/main" val="3447961509"/>
                        </a:ext>
                      </a:extLst>
                    </a:gridCol>
                  </a:tblGrid>
                  <a:tr h="106949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 </a:t>
                          </a:r>
                          <a:endParaRPr lang="ru-RU" sz="12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Оценки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(в скобках указаны стандартные ошибки)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t-value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p-value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7763010"/>
                      </a:ext>
                    </a:extLst>
                  </a:tr>
                  <a:tr h="6760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Intercept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-227155.000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(117833.321)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-1.928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0.0577</a:t>
                          </a: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*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4521445"/>
                      </a:ext>
                    </a:extLst>
                  </a:tr>
                  <a:tr h="48288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x1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43.905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(9.234)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4.755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</a:t>
                          </a: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0000</a:t>
                          </a: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***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388012"/>
                      </a:ext>
                    </a:extLst>
                  </a:tr>
                  <a:tr h="48288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5.088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(1.174)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4.334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0.0000***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3769185"/>
                      </a:ext>
                    </a:extLst>
                  </a:tr>
                  <a:tr h="48288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x3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3611.035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(2049.970)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1.762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0.0822</a:t>
                          </a: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*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268263"/>
                      </a:ext>
                    </a:extLst>
                  </a:tr>
                  <a:tr h="48288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x4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370.536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(47.394)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7.818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0.000</a:t>
                          </a: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</a:t>
                          </a: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***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098356"/>
                      </a:ext>
                    </a:extLst>
                  </a:tr>
                  <a:tr h="48288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x5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903.418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(147.580)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6.122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0.00</a:t>
                          </a: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00</a:t>
                          </a: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***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8151726"/>
                      </a:ext>
                    </a:extLst>
                  </a:tr>
                  <a:tr h="30139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200" b="1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 (Основной текст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sz="1200" b="1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 (Основной текст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0.9636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65112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Таблица 8">
                <a:extLst>
                  <a:ext uri="{FF2B5EF4-FFF2-40B4-BE49-F238E27FC236}">
                    <a16:creationId xmlns:a16="http://schemas.microsoft.com/office/drawing/2014/main" id="{48B6DE1F-4D27-CB13-EBD8-3D5A12658B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3434354"/>
                  </p:ext>
                </p:extLst>
              </p:nvPr>
            </p:nvGraphicFramePr>
            <p:xfrm>
              <a:off x="6988373" y="1409245"/>
              <a:ext cx="4312352" cy="4465119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078088">
                      <a:extLst>
                        <a:ext uri="{9D8B030D-6E8A-4147-A177-3AD203B41FA5}">
                          <a16:colId xmlns:a16="http://schemas.microsoft.com/office/drawing/2014/main" val="2329916990"/>
                        </a:ext>
                      </a:extLst>
                    </a:gridCol>
                    <a:gridCol w="1078088">
                      <a:extLst>
                        <a:ext uri="{9D8B030D-6E8A-4147-A177-3AD203B41FA5}">
                          <a16:colId xmlns:a16="http://schemas.microsoft.com/office/drawing/2014/main" val="3051093563"/>
                        </a:ext>
                      </a:extLst>
                    </a:gridCol>
                    <a:gridCol w="1078088">
                      <a:extLst>
                        <a:ext uri="{9D8B030D-6E8A-4147-A177-3AD203B41FA5}">
                          <a16:colId xmlns:a16="http://schemas.microsoft.com/office/drawing/2014/main" val="1261574180"/>
                        </a:ext>
                      </a:extLst>
                    </a:gridCol>
                    <a:gridCol w="1078088">
                      <a:extLst>
                        <a:ext uri="{9D8B030D-6E8A-4147-A177-3AD203B41FA5}">
                          <a16:colId xmlns:a16="http://schemas.microsoft.com/office/drawing/2014/main" val="3447961509"/>
                        </a:ext>
                      </a:extLst>
                    </a:gridCol>
                  </a:tblGrid>
                  <a:tr h="10705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 </a:t>
                          </a:r>
                          <a:endParaRPr lang="ru-RU" sz="12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Оценки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(в скобках указаны стандартные ошибки)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t-value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p-value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7763010"/>
                      </a:ext>
                    </a:extLst>
                  </a:tr>
                  <a:tr h="6760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Intercept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-227155.000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(117833.321)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-1.928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0.0577</a:t>
                          </a: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*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4521445"/>
                      </a:ext>
                    </a:extLst>
                  </a:tr>
                  <a:tr h="48336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x1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43.905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(9.234)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4.755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</a:t>
                          </a: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0000</a:t>
                          </a: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***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388012"/>
                      </a:ext>
                    </a:extLst>
                  </a:tr>
                  <a:tr h="48336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5.088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(1.174)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4.334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0.0000***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3769185"/>
                      </a:ext>
                    </a:extLst>
                  </a:tr>
                  <a:tr h="48336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x3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3611.035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(2049.970)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1.762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0.0822</a:t>
                          </a: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*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268263"/>
                      </a:ext>
                    </a:extLst>
                  </a:tr>
                  <a:tr h="48336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x4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370.536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(47.394)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7.818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0.000</a:t>
                          </a: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</a:t>
                          </a: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***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098356"/>
                      </a:ext>
                    </a:extLst>
                  </a:tr>
                  <a:tr h="48336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x5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903.418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(147.580)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6.122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0.00</a:t>
                          </a: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00</a:t>
                          </a: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***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8151726"/>
                      </a:ext>
                    </a:extLst>
                  </a:tr>
                  <a:tr h="30168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76" t="-1383333" r="-301176" b="-12500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0.9636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65112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182D5FE-DC8D-B0FA-6C04-D7341729D7F3}"/>
              </a:ext>
            </a:extLst>
          </p:cNvPr>
          <p:cNvSpPr txBox="1"/>
          <p:nvPr/>
        </p:nvSpPr>
        <p:spPr>
          <a:xfrm>
            <a:off x="6227540" y="5870646"/>
            <a:ext cx="5964460" cy="383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Оценки параметров модели</a:t>
            </a:r>
            <a:r>
              <a:rPr lang="en-US" dirty="0"/>
              <a:t> OLS </a:t>
            </a:r>
            <a:r>
              <a:rPr lang="ru-RU" dirty="0"/>
              <a:t>за 2017 г.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B29A2E-CA5C-9F2F-6E75-A4776D7D68F0}"/>
              </a:ext>
            </a:extLst>
          </p:cNvPr>
          <p:cNvSpPr txBox="1"/>
          <p:nvPr/>
        </p:nvSpPr>
        <p:spPr>
          <a:xfrm>
            <a:off x="327012" y="6308026"/>
            <a:ext cx="55474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*** значим на любом уровне значимости, * на 10%-ом</a:t>
            </a:r>
          </a:p>
        </p:txBody>
      </p:sp>
    </p:spTree>
    <p:extLst>
      <p:ext uri="{BB962C8B-B14F-4D97-AF65-F5344CB8AC3E}">
        <p14:creationId xmlns:p14="http://schemas.microsoft.com/office/powerpoint/2010/main" val="3292229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FF74A83-394A-E64F-B26C-8B288BF61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08E74D-9D70-3B41-9778-E6E8B05CDF2D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B3484F-8C76-694C-8CD1-F1F8262BD87E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571D10A-0DDC-9847-BD1B-712A3C9F3055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E64125C-F6DE-1F4A-A554-9F1C35EAFB8C}"/>
              </a:ext>
            </a:extLst>
          </p:cNvPr>
          <p:cNvSpPr txBox="1"/>
          <p:nvPr/>
        </p:nvSpPr>
        <p:spPr>
          <a:xfrm>
            <a:off x="10337843" y="497315"/>
            <a:ext cx="671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102D69"/>
                </a:solidFill>
                <a:latin typeface="HSE Sans" panose="02000000000000000000" pitchFamily="2" charset="0"/>
              </a:rPr>
              <a:t>11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E2D9CC-0CF4-324B-BFF1-AC830802DEEB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Заголовок 2">
            <a:extLst>
              <a:ext uri="{FF2B5EF4-FFF2-40B4-BE49-F238E27FC236}">
                <a16:creationId xmlns:a16="http://schemas.microsoft.com/office/drawing/2014/main" id="{436D0461-D89C-160B-C651-F051A66D59B0}"/>
              </a:ext>
            </a:extLst>
          </p:cNvPr>
          <p:cNvSpPr txBox="1">
            <a:spLocks/>
          </p:cNvSpPr>
          <p:nvPr/>
        </p:nvSpPr>
        <p:spPr>
          <a:xfrm>
            <a:off x="1859622" y="307932"/>
            <a:ext cx="7664522" cy="777025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pPr algn="ctr"/>
            <a:endParaRPr lang="ru-RU" sz="3000" b="1" dirty="0"/>
          </a:p>
        </p:txBody>
      </p:sp>
      <p:sp>
        <p:nvSpPr>
          <p:cNvPr id="13" name="Заголовок 2">
            <a:extLst>
              <a:ext uri="{FF2B5EF4-FFF2-40B4-BE49-F238E27FC236}">
                <a16:creationId xmlns:a16="http://schemas.microsoft.com/office/drawing/2014/main" id="{85354564-7D1E-0BD5-B001-69DCECE720E8}"/>
              </a:ext>
            </a:extLst>
          </p:cNvPr>
          <p:cNvSpPr txBox="1">
            <a:spLocks/>
          </p:cNvSpPr>
          <p:nvPr/>
        </p:nvSpPr>
        <p:spPr>
          <a:xfrm>
            <a:off x="1130941" y="470076"/>
            <a:ext cx="9154273" cy="777025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/>
              <a:t>5. Интерпретация полученных оценок коэффициентов модели</a:t>
            </a:r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498FB18E-18E2-B93E-31DF-C449655FA891}"/>
              </a:ext>
            </a:extLst>
          </p:cNvPr>
          <p:cNvSpPr txBox="1">
            <a:spLocks/>
          </p:cNvSpPr>
          <p:nvPr/>
        </p:nvSpPr>
        <p:spPr>
          <a:xfrm>
            <a:off x="405518" y="1592494"/>
            <a:ext cx="11032867" cy="1284270"/>
          </a:xfrm>
          <a:prstGeom prst="rect">
            <a:avLst/>
          </a:prstGeom>
        </p:spPr>
        <p:txBody>
          <a:bodyPr vert="horz" lIns="0" tIns="0" rIns="0" bIns="45720" numCol="1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8">
                <a:extLst>
                  <a:ext uri="{FF2B5EF4-FFF2-40B4-BE49-F238E27FC236}">
                    <a16:creationId xmlns:a16="http://schemas.microsoft.com/office/drawing/2014/main" id="{55EB3698-4359-2B1C-6EF4-2426D03A050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5518" y="1409245"/>
              <a:ext cx="5390440" cy="4461721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078088">
                      <a:extLst>
                        <a:ext uri="{9D8B030D-6E8A-4147-A177-3AD203B41FA5}">
                          <a16:colId xmlns:a16="http://schemas.microsoft.com/office/drawing/2014/main" val="2329916990"/>
                        </a:ext>
                      </a:extLst>
                    </a:gridCol>
                    <a:gridCol w="1078088">
                      <a:extLst>
                        <a:ext uri="{9D8B030D-6E8A-4147-A177-3AD203B41FA5}">
                          <a16:colId xmlns:a16="http://schemas.microsoft.com/office/drawing/2014/main" val="3051093563"/>
                        </a:ext>
                      </a:extLst>
                    </a:gridCol>
                    <a:gridCol w="1078088">
                      <a:extLst>
                        <a:ext uri="{9D8B030D-6E8A-4147-A177-3AD203B41FA5}">
                          <a16:colId xmlns:a16="http://schemas.microsoft.com/office/drawing/2014/main" val="1261574180"/>
                        </a:ext>
                      </a:extLst>
                    </a:gridCol>
                    <a:gridCol w="1078088">
                      <a:extLst>
                        <a:ext uri="{9D8B030D-6E8A-4147-A177-3AD203B41FA5}">
                          <a16:colId xmlns:a16="http://schemas.microsoft.com/office/drawing/2014/main" val="3447961509"/>
                        </a:ext>
                      </a:extLst>
                    </a:gridCol>
                    <a:gridCol w="1078088">
                      <a:extLst>
                        <a:ext uri="{9D8B030D-6E8A-4147-A177-3AD203B41FA5}">
                          <a16:colId xmlns:a16="http://schemas.microsoft.com/office/drawing/2014/main" val="3878889322"/>
                        </a:ext>
                      </a:extLst>
                    </a:gridCol>
                  </a:tblGrid>
                  <a:tr h="106687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 </a:t>
                          </a:r>
                          <a:endParaRPr lang="ru-RU" sz="12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Оценки</a:t>
                          </a:r>
                          <a:r>
                            <a:rPr lang="ru-RU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(в скобках указаны стандартные ошибки)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z-value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p-value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LR</a:t>
                          </a:r>
                          <a:r>
                            <a:rPr lang="ru-RU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-статистика о значимости </a:t>
                          </a:r>
                          <a:br>
                            <a:rPr lang="ru-RU" sz="1200" b="1" i="1" dirty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</a:br>
                          <a:endParaRPr lang="ru-RU" sz="12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7763010"/>
                      </a:ext>
                    </a:extLst>
                  </a:tr>
                  <a:tr h="6767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Intercept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57882.8371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(62277.8595)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0.3567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0.7213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6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 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4521445"/>
                      </a:ext>
                    </a:extLst>
                  </a:tr>
                  <a:tr h="4817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x1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62.3166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(11.4941)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5.4216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0.0000***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388012"/>
                      </a:ext>
                    </a:extLst>
                  </a:tr>
                  <a:tr h="4817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x2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4.9534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(1.8887)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2.6226  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0.0087***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3769185"/>
                      </a:ext>
                    </a:extLst>
                  </a:tr>
                  <a:tr h="4817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x3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-2179.1726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(2922.5933)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-0.7456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0.4559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268263"/>
                      </a:ext>
                    </a:extLst>
                  </a:tr>
                  <a:tr h="4817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x4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538.0793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(50.7161)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10.6096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0.0000***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098356"/>
                      </a:ext>
                    </a:extLst>
                  </a:tr>
                  <a:tr h="4817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x5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604.2404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(190.5153)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3.1716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0.0015***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8151726"/>
                      </a:ext>
                    </a:extLst>
                  </a:tr>
                  <a:tr h="29628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200" b="1" i="1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 (Основной текст"/>
                                  </a:rPr>
                                  <m:t>𝝆</m:t>
                                </m:r>
                              </m:oMath>
                            </m:oMathPara>
                          </a14:m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0.0629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 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0.2155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1.5339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65112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8">
                <a:extLst>
                  <a:ext uri="{FF2B5EF4-FFF2-40B4-BE49-F238E27FC236}">
                    <a16:creationId xmlns:a16="http://schemas.microsoft.com/office/drawing/2014/main" id="{55EB3698-4359-2B1C-6EF4-2426D03A05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7740503"/>
                  </p:ext>
                </p:extLst>
              </p:nvPr>
            </p:nvGraphicFramePr>
            <p:xfrm>
              <a:off x="405518" y="1409245"/>
              <a:ext cx="5390440" cy="4461401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078088">
                      <a:extLst>
                        <a:ext uri="{9D8B030D-6E8A-4147-A177-3AD203B41FA5}">
                          <a16:colId xmlns:a16="http://schemas.microsoft.com/office/drawing/2014/main" val="2329916990"/>
                        </a:ext>
                      </a:extLst>
                    </a:gridCol>
                    <a:gridCol w="1078088">
                      <a:extLst>
                        <a:ext uri="{9D8B030D-6E8A-4147-A177-3AD203B41FA5}">
                          <a16:colId xmlns:a16="http://schemas.microsoft.com/office/drawing/2014/main" val="3051093563"/>
                        </a:ext>
                      </a:extLst>
                    </a:gridCol>
                    <a:gridCol w="1078088">
                      <a:extLst>
                        <a:ext uri="{9D8B030D-6E8A-4147-A177-3AD203B41FA5}">
                          <a16:colId xmlns:a16="http://schemas.microsoft.com/office/drawing/2014/main" val="1261574180"/>
                        </a:ext>
                      </a:extLst>
                    </a:gridCol>
                    <a:gridCol w="1078088">
                      <a:extLst>
                        <a:ext uri="{9D8B030D-6E8A-4147-A177-3AD203B41FA5}">
                          <a16:colId xmlns:a16="http://schemas.microsoft.com/office/drawing/2014/main" val="3447961509"/>
                        </a:ext>
                      </a:extLst>
                    </a:gridCol>
                    <a:gridCol w="1078088">
                      <a:extLst>
                        <a:ext uri="{9D8B030D-6E8A-4147-A177-3AD203B41FA5}">
                          <a16:colId xmlns:a16="http://schemas.microsoft.com/office/drawing/2014/main" val="3878889322"/>
                        </a:ext>
                      </a:extLst>
                    </a:gridCol>
                  </a:tblGrid>
                  <a:tr h="10705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 </a:t>
                          </a:r>
                          <a:endParaRPr lang="ru-RU" sz="12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Оценки</a:t>
                          </a:r>
                          <a:r>
                            <a:rPr lang="ru-RU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(в скобках указаны стандартные ошибки)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z-value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p-value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LR</a:t>
                          </a:r>
                          <a:r>
                            <a:rPr lang="ru-RU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-статистика о значимости </a:t>
                          </a:r>
                          <a:br>
                            <a:rPr lang="ru-RU" sz="1200" b="1" i="1" dirty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</a:br>
                          <a:endParaRPr lang="ru-RU" sz="12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7763010"/>
                      </a:ext>
                    </a:extLst>
                  </a:tr>
                  <a:tr h="6767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Intercept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57882.8371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(62277.8595)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0.3567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0.7213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6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 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4521445"/>
                      </a:ext>
                    </a:extLst>
                  </a:tr>
                  <a:tr h="48336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x1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62.3166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(11.4941)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5.4216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0.0000***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388012"/>
                      </a:ext>
                    </a:extLst>
                  </a:tr>
                  <a:tr h="48336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x2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4.9534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(1.8887)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2.6226  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0.0087***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3769185"/>
                      </a:ext>
                    </a:extLst>
                  </a:tr>
                  <a:tr h="48336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x3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-2179.1726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(2922.5933)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-0.7456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0.4559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268263"/>
                      </a:ext>
                    </a:extLst>
                  </a:tr>
                  <a:tr h="48336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x4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538.0793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(50.7161)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10.6096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0.0000***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098356"/>
                      </a:ext>
                    </a:extLst>
                  </a:tr>
                  <a:tr h="48336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x5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604.2404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(190.5153)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3.1716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0.0015***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8151726"/>
                      </a:ext>
                    </a:extLst>
                  </a:tr>
                  <a:tr h="29730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383333" r="-402353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0.0629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 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0.2155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1.5339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65112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2E9B2BE6-DE41-6542-6552-B7C0D7F8D6CA}"/>
              </a:ext>
            </a:extLst>
          </p:cNvPr>
          <p:cNvSpPr txBox="1"/>
          <p:nvPr/>
        </p:nvSpPr>
        <p:spPr>
          <a:xfrm>
            <a:off x="131540" y="5870646"/>
            <a:ext cx="5964460" cy="383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Оценки параметров модели </a:t>
            </a:r>
            <a:r>
              <a:rPr lang="en-US" dirty="0"/>
              <a:t>SAR </a:t>
            </a:r>
            <a:r>
              <a:rPr lang="ru-RU" dirty="0"/>
              <a:t>за 2018 г.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Таблица 8">
                <a:extLst>
                  <a:ext uri="{FF2B5EF4-FFF2-40B4-BE49-F238E27FC236}">
                    <a16:creationId xmlns:a16="http://schemas.microsoft.com/office/drawing/2014/main" id="{48B6DE1F-4D27-CB13-EBD8-3D5A12658B9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88373" y="1409245"/>
              <a:ext cx="4312352" cy="4465439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078088">
                      <a:extLst>
                        <a:ext uri="{9D8B030D-6E8A-4147-A177-3AD203B41FA5}">
                          <a16:colId xmlns:a16="http://schemas.microsoft.com/office/drawing/2014/main" val="2329916990"/>
                        </a:ext>
                      </a:extLst>
                    </a:gridCol>
                    <a:gridCol w="1078088">
                      <a:extLst>
                        <a:ext uri="{9D8B030D-6E8A-4147-A177-3AD203B41FA5}">
                          <a16:colId xmlns:a16="http://schemas.microsoft.com/office/drawing/2014/main" val="3051093563"/>
                        </a:ext>
                      </a:extLst>
                    </a:gridCol>
                    <a:gridCol w="1078088">
                      <a:extLst>
                        <a:ext uri="{9D8B030D-6E8A-4147-A177-3AD203B41FA5}">
                          <a16:colId xmlns:a16="http://schemas.microsoft.com/office/drawing/2014/main" val="1261574180"/>
                        </a:ext>
                      </a:extLst>
                    </a:gridCol>
                    <a:gridCol w="1078088">
                      <a:extLst>
                        <a:ext uri="{9D8B030D-6E8A-4147-A177-3AD203B41FA5}">
                          <a16:colId xmlns:a16="http://schemas.microsoft.com/office/drawing/2014/main" val="3447961509"/>
                        </a:ext>
                      </a:extLst>
                    </a:gridCol>
                  </a:tblGrid>
                  <a:tr h="106949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 </a:t>
                          </a:r>
                          <a:endParaRPr lang="ru-RU" sz="12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Оценки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(в скобках указаны стандартные ошибки)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t-value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p-value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7763010"/>
                      </a:ext>
                    </a:extLst>
                  </a:tr>
                  <a:tr h="6760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Intercept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65693.790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(189083.898)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0.347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0.72924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4521445"/>
                      </a:ext>
                    </a:extLst>
                  </a:tr>
                  <a:tr h="48288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x1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62.050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(12.113)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5.123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0.0000***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388012"/>
                      </a:ext>
                    </a:extLst>
                  </a:tr>
                  <a:tr h="48288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5.919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(1.856)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3.188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0.002</a:t>
                          </a: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1</a:t>
                          </a: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**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3769185"/>
                      </a:ext>
                    </a:extLst>
                  </a:tr>
                  <a:tr h="48288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x3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-2220.616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(3399.985)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-0.653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0.51567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268263"/>
                      </a:ext>
                    </a:extLst>
                  </a:tr>
                  <a:tr h="48288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x4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522.754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(52.175)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10.019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0.0000***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098356"/>
                      </a:ext>
                    </a:extLst>
                  </a:tr>
                  <a:tr h="48288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x5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649.678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(196.640)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3.304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0.001</a:t>
                          </a: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5</a:t>
                          </a: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**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8151726"/>
                      </a:ext>
                    </a:extLst>
                  </a:tr>
                  <a:tr h="30139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200" b="1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 (Основной текст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sz="1200" b="1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 (Основной текст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0.9571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65112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Таблица 8">
                <a:extLst>
                  <a:ext uri="{FF2B5EF4-FFF2-40B4-BE49-F238E27FC236}">
                    <a16:creationId xmlns:a16="http://schemas.microsoft.com/office/drawing/2014/main" id="{48B6DE1F-4D27-CB13-EBD8-3D5A12658B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147077"/>
                  </p:ext>
                </p:extLst>
              </p:nvPr>
            </p:nvGraphicFramePr>
            <p:xfrm>
              <a:off x="6988373" y="1409245"/>
              <a:ext cx="4312352" cy="4465119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078088">
                      <a:extLst>
                        <a:ext uri="{9D8B030D-6E8A-4147-A177-3AD203B41FA5}">
                          <a16:colId xmlns:a16="http://schemas.microsoft.com/office/drawing/2014/main" val="2329916990"/>
                        </a:ext>
                      </a:extLst>
                    </a:gridCol>
                    <a:gridCol w="1078088">
                      <a:extLst>
                        <a:ext uri="{9D8B030D-6E8A-4147-A177-3AD203B41FA5}">
                          <a16:colId xmlns:a16="http://schemas.microsoft.com/office/drawing/2014/main" val="3051093563"/>
                        </a:ext>
                      </a:extLst>
                    </a:gridCol>
                    <a:gridCol w="1078088">
                      <a:extLst>
                        <a:ext uri="{9D8B030D-6E8A-4147-A177-3AD203B41FA5}">
                          <a16:colId xmlns:a16="http://schemas.microsoft.com/office/drawing/2014/main" val="1261574180"/>
                        </a:ext>
                      </a:extLst>
                    </a:gridCol>
                    <a:gridCol w="1078088">
                      <a:extLst>
                        <a:ext uri="{9D8B030D-6E8A-4147-A177-3AD203B41FA5}">
                          <a16:colId xmlns:a16="http://schemas.microsoft.com/office/drawing/2014/main" val="3447961509"/>
                        </a:ext>
                      </a:extLst>
                    </a:gridCol>
                  </a:tblGrid>
                  <a:tr h="10705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 </a:t>
                          </a:r>
                          <a:endParaRPr lang="ru-RU" sz="12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Оценки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(в скобках указаны стандартные ошибки)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t-value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p-value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7763010"/>
                      </a:ext>
                    </a:extLst>
                  </a:tr>
                  <a:tr h="6760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Intercept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65693.790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(189083.898)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0.347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0.72924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4521445"/>
                      </a:ext>
                    </a:extLst>
                  </a:tr>
                  <a:tr h="48336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x1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62.050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(12.113)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5.123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0.0000***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388012"/>
                      </a:ext>
                    </a:extLst>
                  </a:tr>
                  <a:tr h="48336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x2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5.919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(1.856)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3.188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0.002</a:t>
                          </a: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1</a:t>
                          </a: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**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3769185"/>
                      </a:ext>
                    </a:extLst>
                  </a:tr>
                  <a:tr h="48336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x3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-2220.616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(3399.985)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-0.653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0.51567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268263"/>
                      </a:ext>
                    </a:extLst>
                  </a:tr>
                  <a:tr h="48336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x4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522.754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(52.175)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10.019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0.0000***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098356"/>
                      </a:ext>
                    </a:extLst>
                  </a:tr>
                  <a:tr h="48336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x5</a:t>
                          </a:r>
                          <a:endParaRPr lang="ru-RU" sz="1200" b="1" dirty="0">
                            <a:solidFill>
                              <a:sysClr val="windowText" lastClr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649.678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(196.640)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20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3.304</a:t>
                          </a:r>
                          <a:endParaRPr lang="ru-RU" sz="12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0.001</a:t>
                          </a:r>
                          <a:r>
                            <a:rPr lang="ru-RU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5</a:t>
                          </a: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**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8151726"/>
                      </a:ext>
                    </a:extLst>
                  </a:tr>
                  <a:tr h="30168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76" t="-1383333" r="-301176" b="-12500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solidFill>
                                <a:sysClr val="windowText" lastClr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 (Основной текст"/>
                            </a:rPr>
                            <a:t>0.9571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65112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182D5FE-DC8D-B0FA-6C04-D7341729D7F3}"/>
              </a:ext>
            </a:extLst>
          </p:cNvPr>
          <p:cNvSpPr txBox="1"/>
          <p:nvPr/>
        </p:nvSpPr>
        <p:spPr>
          <a:xfrm>
            <a:off x="6227540" y="5870646"/>
            <a:ext cx="5964460" cy="383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Оценки параметров модели</a:t>
            </a:r>
            <a:r>
              <a:rPr lang="en-US" dirty="0"/>
              <a:t> OLS </a:t>
            </a:r>
            <a:r>
              <a:rPr lang="ru-RU" dirty="0"/>
              <a:t>за 2018 г.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B66E0F-3A86-132C-5E41-A273E21E8E49}"/>
              </a:ext>
            </a:extLst>
          </p:cNvPr>
          <p:cNvSpPr txBox="1"/>
          <p:nvPr/>
        </p:nvSpPr>
        <p:spPr>
          <a:xfrm>
            <a:off x="327012" y="6367252"/>
            <a:ext cx="55474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*** значим на любом уровне значимости, *</a:t>
            </a:r>
            <a:r>
              <a:rPr lang="en-US" sz="1400" dirty="0"/>
              <a:t>*</a:t>
            </a:r>
            <a:r>
              <a:rPr lang="ru-RU" sz="1400" dirty="0"/>
              <a:t> на 1%-ом</a:t>
            </a:r>
          </a:p>
        </p:txBody>
      </p:sp>
    </p:spTree>
    <p:extLst>
      <p:ext uri="{BB962C8B-B14F-4D97-AF65-F5344CB8AC3E}">
        <p14:creationId xmlns:p14="http://schemas.microsoft.com/office/powerpoint/2010/main" val="1305604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3388E1D6-BE15-1C00-47C7-25BC9D916C74}"/>
              </a:ext>
            </a:extLst>
          </p:cNvPr>
          <p:cNvSpPr txBox="1">
            <a:spLocks/>
          </p:cNvSpPr>
          <p:nvPr/>
        </p:nvSpPr>
        <p:spPr>
          <a:xfrm>
            <a:off x="1592494" y="480350"/>
            <a:ext cx="8692720" cy="777025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pPr algn="just"/>
            <a:r>
              <a:rPr lang="ru-RU" sz="3200" b="1" dirty="0"/>
              <a:t>6. Сравнение оценок с полученными в </a:t>
            </a:r>
            <a:r>
              <a:rPr lang="en-US" sz="3200" b="1" dirty="0"/>
              <a:t>OLS-</a:t>
            </a:r>
            <a:r>
              <a:rPr lang="ru-RU" sz="3200" b="1" dirty="0"/>
              <a:t>модели. 7. Рекомендации по экономической политике.</a:t>
            </a:r>
          </a:p>
        </p:txBody>
      </p:sp>
      <p:sp>
        <p:nvSpPr>
          <p:cNvPr id="12" name="Текст 4">
            <a:extLst>
              <a:ext uri="{FF2B5EF4-FFF2-40B4-BE49-F238E27FC236}">
                <a16:creationId xmlns:a16="http://schemas.microsoft.com/office/drawing/2014/main" id="{B3F9821D-A48D-10C4-F919-F94B375CD161}"/>
              </a:ext>
            </a:extLst>
          </p:cNvPr>
          <p:cNvSpPr txBox="1">
            <a:spLocks/>
          </p:cNvSpPr>
          <p:nvPr/>
        </p:nvSpPr>
        <p:spPr>
          <a:xfrm>
            <a:off x="579565" y="1654140"/>
            <a:ext cx="11032867" cy="4723510"/>
          </a:xfrm>
          <a:prstGeom prst="rect">
            <a:avLst/>
          </a:prstGeom>
        </p:spPr>
        <p:txBody>
          <a:bodyPr vert="horz" lIns="0" tIns="0" rIns="0" bIns="45720" numCol="1" rtlCol="0">
            <a:normAutofit fontScale="925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/>
              <a:t>Модель </a:t>
            </a:r>
            <a:r>
              <a:rPr lang="en-US" sz="2000" dirty="0"/>
              <a:t>SAR </a:t>
            </a:r>
            <a:r>
              <a:rPr lang="ru-RU" sz="2000" dirty="0"/>
              <a:t>за 2018 г. не является адекватной, т.к. коэффициент авторегрессии в ней не значим.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endParaRPr lang="ru-RU" sz="2000" dirty="0"/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/>
              <a:t>Коэффициенты в </a:t>
            </a:r>
            <a:r>
              <a:rPr lang="en-US" sz="2000" dirty="0"/>
              <a:t>SAR-</a:t>
            </a:r>
            <a:r>
              <a:rPr lang="ru-RU" sz="2000" dirty="0"/>
              <a:t>модели не интерпретируемы в отличие от </a:t>
            </a:r>
            <a:r>
              <a:rPr lang="en-US" sz="2000" dirty="0"/>
              <a:t>OLS</a:t>
            </a:r>
            <a:r>
              <a:rPr lang="ru-RU" sz="2000" dirty="0"/>
              <a:t>, имеют значение только их знаки и значимость.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endParaRPr lang="ru-RU" sz="2000" dirty="0"/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/>
              <a:t>Оценки коэффициентов в </a:t>
            </a:r>
            <a:r>
              <a:rPr lang="en-US" sz="2000" dirty="0"/>
              <a:t>SAR- </a:t>
            </a:r>
            <a:r>
              <a:rPr lang="ru-RU" sz="2000" dirty="0"/>
              <a:t>и </a:t>
            </a:r>
            <a:r>
              <a:rPr lang="en-US" sz="2000" dirty="0"/>
              <a:t>OLS-</a:t>
            </a:r>
            <a:r>
              <a:rPr lang="ru-RU" sz="2000" dirty="0"/>
              <a:t>моделях не совпадают, в первых их значения в основном меньше вследствие пространственного лага.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endParaRPr lang="ru-RU" sz="2000" dirty="0"/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/>
              <a:t>Оценки </a:t>
            </a:r>
            <a:r>
              <a:rPr lang="en-US" sz="2000" dirty="0"/>
              <a:t>OLS-</a:t>
            </a:r>
            <a:r>
              <a:rPr lang="ru-RU" sz="2000" dirty="0"/>
              <a:t>модели не состоятельны из-за </a:t>
            </a:r>
            <a:r>
              <a:rPr lang="ru-RU" sz="2000" dirty="0" err="1"/>
              <a:t>неучёта</a:t>
            </a:r>
            <a:r>
              <a:rPr lang="ru-RU" sz="2000" dirty="0"/>
              <a:t> </a:t>
            </a:r>
            <a:r>
              <a:rPr lang="ru-RU" sz="2000"/>
              <a:t>пространственной автокорреляции.</a:t>
            </a:r>
            <a:endParaRPr lang="ru-RU" sz="2000" dirty="0"/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endParaRPr lang="ru-RU" sz="2000" dirty="0"/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/>
              <a:t>При проведении экономической политики необходимо учитывать взаимодействие и взаимовлияние регионов друг на друга, к примеру, при разработке кластеров (индустриальных парков, технопарков, СЭЗ и т.п.). Появление такого рода структур способствует диффузии инноваций на периферийные территории, что приводит к уменьшению межрегионального неравенства.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endParaRPr lang="en-US" sz="2000" dirty="0"/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74527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3388E1D6-BE15-1C00-47C7-25BC9D916C74}"/>
              </a:ext>
            </a:extLst>
          </p:cNvPr>
          <p:cNvSpPr txBox="1">
            <a:spLocks/>
          </p:cNvSpPr>
          <p:nvPr/>
        </p:nvSpPr>
        <p:spPr>
          <a:xfrm>
            <a:off x="1592494" y="2263462"/>
            <a:ext cx="8692720" cy="777025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pPr algn="just"/>
            <a:r>
              <a:rPr lang="ru-RU" sz="4000" b="1" dirty="0"/>
              <a:t>Спасибо за внимание!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ED3338-90D7-5756-5FCA-3273FC58B9CA}"/>
              </a:ext>
            </a:extLst>
          </p:cNvPr>
          <p:cNvSpPr/>
          <p:nvPr/>
        </p:nvSpPr>
        <p:spPr>
          <a:xfrm>
            <a:off x="2871019" y="324465"/>
            <a:ext cx="8957187" cy="9537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07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9B7E5D6A-C1E4-8943-BE6A-9D9537FCC2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566" y="1406878"/>
            <a:ext cx="11434867" cy="5463623"/>
          </a:xfrm>
        </p:spPr>
        <p:txBody>
          <a:bodyPr numCol="1"/>
          <a:lstStyle/>
          <a:p>
            <a:pPr algn="just">
              <a:spcBef>
                <a:spcPts val="600"/>
              </a:spcBef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качестве объясняемой переменной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рассматривается показатель ВРП на душу населения (руб.) – переменная у.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качестве объясняющих переменных рассматриваются:</a:t>
            </a:r>
            <a:endParaRPr lang="ru-R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Наличие основных фондов на конец года в среднегодовых ценах (млн рублей), нормированный на 1000 жителей – переменная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Среднедушевые денежные доходы населения (руб./мес.) – переменная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Уровень занятости населения в возрасте 15–72 лет (%) – переменная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Объем инновационных товаров, работ, услуг (млн. руб.), нормированный на 1000 жителей – переменная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Инвестиции в основной капитал (в млн. руб.), нормированные на 1000 жителей – переменная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lvl="0" algn="just">
              <a:spcBef>
                <a:spcPts val="60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Для проведения исследования были взяты данные из Федеральной службы государственной статистики РФ (ФСГС). Рассматриваемый промежуток времени: 2017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2018 года.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Общая выборка составила 162 наблюдения.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800"/>
              </a:spcAft>
            </a:pP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Н</a:t>
            </a:r>
            <a:r>
              <a:rPr lang="ru-RU" sz="1800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выбранные переменные оказывают значимое влияние на уровень ВРП.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ru-RU" sz="1600" dirty="0"/>
          </a:p>
        </p:txBody>
      </p:sp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4138A5EC-4388-0253-3515-F8EFFBE6FD12}"/>
              </a:ext>
            </a:extLst>
          </p:cNvPr>
          <p:cNvSpPr txBox="1">
            <a:spLocks/>
          </p:cNvSpPr>
          <p:nvPr/>
        </p:nvSpPr>
        <p:spPr>
          <a:xfrm>
            <a:off x="1859622" y="328480"/>
            <a:ext cx="7664522" cy="777025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/>
              <a:t>Теоретическая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271068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2">
            <a:extLst>
              <a:ext uri="{FF2B5EF4-FFF2-40B4-BE49-F238E27FC236}">
                <a16:creationId xmlns:a16="http://schemas.microsoft.com/office/drawing/2014/main" id="{4EA667CA-94DB-4984-F3BB-F96BCF9F6C1D}"/>
              </a:ext>
            </a:extLst>
          </p:cNvPr>
          <p:cNvSpPr txBox="1">
            <a:spLocks/>
          </p:cNvSpPr>
          <p:nvPr/>
        </p:nvSpPr>
        <p:spPr>
          <a:xfrm>
            <a:off x="1859622" y="307932"/>
            <a:ext cx="7664522" cy="777025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/>
              <a:t>Описательные статистики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665AABD0-45C6-3FD3-2052-7D66AE628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579810"/>
              </p:ext>
            </p:extLst>
          </p:nvPr>
        </p:nvGraphicFramePr>
        <p:xfrm>
          <a:off x="832207" y="1705511"/>
          <a:ext cx="10202238" cy="4393176"/>
        </p:xfrm>
        <a:graphic>
          <a:graphicData uri="http://schemas.openxmlformats.org/drawingml/2006/table">
            <a:tbl>
              <a:tblPr firstRow="1" firstCol="1" bandRow="1"/>
              <a:tblGrid>
                <a:gridCol w="1699826">
                  <a:extLst>
                    <a:ext uri="{9D8B030D-6E8A-4147-A177-3AD203B41FA5}">
                      <a16:colId xmlns:a16="http://schemas.microsoft.com/office/drawing/2014/main" val="360192845"/>
                    </a:ext>
                  </a:extLst>
                </a:gridCol>
                <a:gridCol w="1699826">
                  <a:extLst>
                    <a:ext uri="{9D8B030D-6E8A-4147-A177-3AD203B41FA5}">
                      <a16:colId xmlns:a16="http://schemas.microsoft.com/office/drawing/2014/main" val="84577583"/>
                    </a:ext>
                  </a:extLst>
                </a:gridCol>
                <a:gridCol w="1699826">
                  <a:extLst>
                    <a:ext uri="{9D8B030D-6E8A-4147-A177-3AD203B41FA5}">
                      <a16:colId xmlns:a16="http://schemas.microsoft.com/office/drawing/2014/main" val="4112686643"/>
                    </a:ext>
                  </a:extLst>
                </a:gridCol>
                <a:gridCol w="1700920">
                  <a:extLst>
                    <a:ext uri="{9D8B030D-6E8A-4147-A177-3AD203B41FA5}">
                      <a16:colId xmlns:a16="http://schemas.microsoft.com/office/drawing/2014/main" val="1291983369"/>
                    </a:ext>
                  </a:extLst>
                </a:gridCol>
                <a:gridCol w="1700920">
                  <a:extLst>
                    <a:ext uri="{9D8B030D-6E8A-4147-A177-3AD203B41FA5}">
                      <a16:colId xmlns:a16="http://schemas.microsoft.com/office/drawing/2014/main" val="3719964545"/>
                    </a:ext>
                  </a:extLst>
                </a:gridCol>
                <a:gridCol w="1700920">
                  <a:extLst>
                    <a:ext uri="{9D8B030D-6E8A-4147-A177-3AD203B41FA5}">
                      <a16:colId xmlns:a16="http://schemas.microsoft.com/office/drawing/2014/main" val="3711450316"/>
                    </a:ext>
                  </a:extLst>
                </a:gridCol>
              </a:tblGrid>
              <a:tr h="5761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ru-RU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endParaRPr lang="ru-RU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ru-RU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Std. dev.</a:t>
                      </a:r>
                      <a:endParaRPr lang="ru-RU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</a:t>
                      </a:r>
                      <a:endParaRPr lang="ru-RU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</a:t>
                      </a:r>
                      <a:endParaRPr lang="ru-RU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289946"/>
                  </a:ext>
                </a:extLst>
              </a:tr>
              <a:tr h="936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endParaRPr lang="ru-RU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162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472890.80   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353492.50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125667.90 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2517125.00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626407"/>
                  </a:ext>
                </a:extLst>
              </a:tr>
              <a:tr h="5761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162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1960.26     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1586.15   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490.99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9843.09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652702"/>
                  </a:ext>
                </a:extLst>
              </a:tr>
              <a:tr h="5761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x2</a:t>
                      </a:r>
                      <a:endParaRPr lang="ru-RU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162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28173.09    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9548.49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15011.00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78812.00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86904"/>
                  </a:ext>
                </a:extLst>
              </a:tr>
              <a:tr h="5761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x3</a:t>
                      </a:r>
                      <a:endParaRPr lang="ru-RU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162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63.73    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4.38       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50.30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78.30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387210"/>
                  </a:ext>
                </a:extLst>
              </a:tr>
              <a:tr h="5761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x4</a:t>
                      </a:r>
                      <a:endParaRPr lang="ru-RU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162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368.99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349.62   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8.7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2189.5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757054"/>
                  </a:ext>
                </a:extLst>
              </a:tr>
              <a:tr h="5761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x5</a:t>
                      </a:r>
                      <a:endParaRPr lang="ru-RU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162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106.40    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96.92 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26.8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623.23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262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38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D767239E-A58A-26AF-856C-1F83840C77B1}"/>
              </a:ext>
            </a:extLst>
          </p:cNvPr>
          <p:cNvSpPr txBox="1">
            <a:spLocks/>
          </p:cNvSpPr>
          <p:nvPr/>
        </p:nvSpPr>
        <p:spPr>
          <a:xfrm>
            <a:off x="1859622" y="328480"/>
            <a:ext cx="7664522" cy="777025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/>
              <a:t>Визуальный анализ данных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3C9D736-5BBB-6F7D-E8BF-C754951D76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69" y="1105505"/>
            <a:ext cx="3713327" cy="2700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5B64314-191F-C38A-5B7D-9FFEB31D44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69" y="3978657"/>
            <a:ext cx="3713327" cy="2700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0F639A6-4085-7D06-7A66-F60DB41C4E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703" y="1105179"/>
            <a:ext cx="3713742" cy="2700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AE21198-4410-A9ED-067D-CB47F2F2A8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336" y="2542080"/>
            <a:ext cx="3713327" cy="2700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096533E-281C-3FC7-E3FE-AB57ED7703F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703" y="3978657"/>
            <a:ext cx="3713326" cy="2700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115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>
            <a:extLst>
              <a:ext uri="{FF2B5EF4-FFF2-40B4-BE49-F238E27FC236}">
                <a16:creationId xmlns:a16="http://schemas.microsoft.com/office/drawing/2014/main" id="{A8320C78-70B9-FB4C-A8E5-E019F0B0F7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1354071"/>
            <a:ext cx="11116367" cy="5334405"/>
          </a:xfrm>
        </p:spPr>
        <p:txBody>
          <a:bodyPr>
            <a:normAutofit lnSpcReduction="10000"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определения наилучшей модели были проведены следующие тесты: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Тест Бокса-Кокса для поиска наилучшей функциональной формы.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результатам проведенного теста была выбрана линейная в логарифмах модель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ru-RU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ru-RU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2.  РЕ-теста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МакКиннона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Уайта и Дэвидсона.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основе данного теста не получилось сделать какие-то выводы о выборе между линейной и линейной в логарифмах модели, так как в результате проведения теста оба коэффициента при дополнительных разностях оказались значимы.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Таким образом, в качестве наилучшей функциональной формы для модели была выбрана линейная в логарифмах модель.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AutoNum type="arabicPeriod"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54A945B6-052D-EE7F-321F-22D89837D6B0}"/>
              </a:ext>
            </a:extLst>
          </p:cNvPr>
          <p:cNvSpPr txBox="1">
            <a:spLocks/>
          </p:cNvSpPr>
          <p:nvPr/>
        </p:nvSpPr>
        <p:spPr>
          <a:xfrm>
            <a:off x="1859622" y="307932"/>
            <a:ext cx="7664522" cy="777025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/>
              <a:t>Выбор наиболее адекватной модели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67D2A79-41D3-7BC6-7610-4D207E969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908446"/>
              </p:ext>
            </p:extLst>
          </p:nvPr>
        </p:nvGraphicFramePr>
        <p:xfrm>
          <a:off x="2700391" y="2862188"/>
          <a:ext cx="6791217" cy="1366523"/>
        </p:xfrm>
        <a:graphic>
          <a:graphicData uri="http://schemas.openxmlformats.org/drawingml/2006/table">
            <a:tbl>
              <a:tblPr firstRow="1" firstCol="1" bandRow="1"/>
              <a:tblGrid>
                <a:gridCol w="1937848">
                  <a:extLst>
                    <a:ext uri="{9D8B030D-6E8A-4147-A177-3AD203B41FA5}">
                      <a16:colId xmlns:a16="http://schemas.microsoft.com/office/drawing/2014/main" val="488381242"/>
                    </a:ext>
                  </a:extLst>
                </a:gridCol>
                <a:gridCol w="1833613">
                  <a:extLst>
                    <a:ext uri="{9D8B030D-6E8A-4147-A177-3AD203B41FA5}">
                      <a16:colId xmlns:a16="http://schemas.microsoft.com/office/drawing/2014/main" val="2294390101"/>
                    </a:ext>
                  </a:extLst>
                </a:gridCol>
                <a:gridCol w="1186143">
                  <a:extLst>
                    <a:ext uri="{9D8B030D-6E8A-4147-A177-3AD203B41FA5}">
                      <a16:colId xmlns:a16="http://schemas.microsoft.com/office/drawing/2014/main" val="1164288312"/>
                    </a:ext>
                  </a:extLst>
                </a:gridCol>
                <a:gridCol w="1833613">
                  <a:extLst>
                    <a:ext uri="{9D8B030D-6E8A-4147-A177-3AD203B41FA5}">
                      <a16:colId xmlns:a16="http://schemas.microsoft.com/office/drawing/2014/main" val="3392568574"/>
                    </a:ext>
                  </a:extLst>
                </a:gridCol>
              </a:tblGrid>
              <a:tr h="6224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H0: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Restricted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likelihood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chi2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Prob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&gt; chi2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914482"/>
                  </a:ext>
                </a:extLst>
              </a:tr>
              <a:tr h="2298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lambda = -1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-2049.08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94.70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553504"/>
                  </a:ext>
                </a:extLst>
              </a:tr>
              <a:tr h="2298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lambda = 0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-2003.14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2.82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0.093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191949"/>
                  </a:ext>
                </a:extLst>
              </a:tr>
              <a:tr h="2298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lambda = 1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-2049.04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94.63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025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894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68E55C5D-3ABF-7412-84EF-095FDD8B7EB7}"/>
              </a:ext>
            </a:extLst>
          </p:cNvPr>
          <p:cNvSpPr txBox="1">
            <a:spLocks/>
          </p:cNvSpPr>
          <p:nvPr/>
        </p:nvSpPr>
        <p:spPr>
          <a:xfrm>
            <a:off x="1859622" y="307932"/>
            <a:ext cx="7664522" cy="777025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Результаты оценивания линейной в логарифмах модели</a:t>
            </a:r>
            <a:endParaRPr lang="ru-RU" b="1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D50CF1E7-2DF3-739C-9357-A548D6265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1369"/>
              </p:ext>
            </p:extLst>
          </p:nvPr>
        </p:nvGraphicFramePr>
        <p:xfrm>
          <a:off x="1033031" y="1084956"/>
          <a:ext cx="8696595" cy="5157336"/>
        </p:xfrm>
        <a:graphic>
          <a:graphicData uri="http://schemas.openxmlformats.org/drawingml/2006/table">
            <a:tbl>
              <a:tblPr firstRow="1" firstCol="1" bandRow="1"/>
              <a:tblGrid>
                <a:gridCol w="4347832">
                  <a:extLst>
                    <a:ext uri="{9D8B030D-6E8A-4147-A177-3AD203B41FA5}">
                      <a16:colId xmlns:a16="http://schemas.microsoft.com/office/drawing/2014/main" val="869151662"/>
                    </a:ext>
                  </a:extLst>
                </a:gridCol>
                <a:gridCol w="4348763">
                  <a:extLst>
                    <a:ext uri="{9D8B030D-6E8A-4147-A177-3AD203B41FA5}">
                      <a16:colId xmlns:a16="http://schemas.microsoft.com/office/drawing/2014/main" val="3524859212"/>
                    </a:ext>
                  </a:extLst>
                </a:gridCol>
              </a:tblGrid>
              <a:tr h="2947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Переменные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Значения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322623"/>
                  </a:ext>
                </a:extLst>
              </a:tr>
              <a:tr h="7121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ln_x1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0.295 ***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(0.036)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926352"/>
                  </a:ext>
                </a:extLst>
              </a:tr>
              <a:tr h="7121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ln_x2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0.325 ***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.068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7931722"/>
                  </a:ext>
                </a:extLst>
              </a:tr>
              <a:tr h="7121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ln_x3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0.491 **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.237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493810"/>
                  </a:ext>
                </a:extLst>
              </a:tr>
              <a:tr h="7121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ln_x4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0.188 ***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.017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505898"/>
                  </a:ext>
                </a:extLst>
              </a:tr>
              <a:tr h="7121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ln_x5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0.162 ***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(0.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033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630214"/>
                  </a:ext>
                </a:extLst>
              </a:tr>
              <a:tr h="7121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3.623 ***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.881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849958"/>
                  </a:ext>
                </a:extLst>
              </a:tr>
              <a:tr h="2947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наблюдений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109481"/>
                  </a:ext>
                </a:extLst>
              </a:tr>
              <a:tr h="2947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Prob &gt; x2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780493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7430D0C6-915C-E1C5-D8B7-3E6E3EF63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031" y="6278544"/>
            <a:ext cx="24320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*** p&lt;0,01, ** p&lt;0,05, * p&lt;0,1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65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52A84FC5-C615-ED4D-97BC-765AAF5047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5076" y="1273996"/>
            <a:ext cx="11178560" cy="4399659"/>
          </a:xfrm>
        </p:spPr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b="1" dirty="0"/>
              <a:t>3.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Тест Чоу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определения того, существует ли необходимость рассматривать ВРП по отдельным группам.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Предпосылками данного предположения являются исследования других авторов по схожей тематике, а также представленные ниже гистограммы по показателю ВРП рассматриваемых регионов за 2017 и 2018 года.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12" name="Заголовок 2">
            <a:extLst>
              <a:ext uri="{FF2B5EF4-FFF2-40B4-BE49-F238E27FC236}">
                <a16:creationId xmlns:a16="http://schemas.microsoft.com/office/drawing/2014/main" id="{10C2C592-8B3B-7DCC-3ACB-3C19A518F926}"/>
              </a:ext>
            </a:extLst>
          </p:cNvPr>
          <p:cNvSpPr txBox="1">
            <a:spLocks/>
          </p:cNvSpPr>
          <p:nvPr/>
        </p:nvSpPr>
        <p:spPr>
          <a:xfrm>
            <a:off x="1859622" y="307932"/>
            <a:ext cx="7664522" cy="777025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/>
              <a:t>Выбор наиболее адекватной модели</a:t>
            </a:r>
          </a:p>
        </p:txBody>
      </p:sp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28FD4C5A-2FD1-536A-3251-21A41629F4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4886697"/>
              </p:ext>
            </p:extLst>
          </p:nvPr>
        </p:nvGraphicFramePr>
        <p:xfrm>
          <a:off x="438364" y="2907587"/>
          <a:ext cx="5015501" cy="3264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Диаграмма 13">
            <a:extLst>
              <a:ext uri="{FF2B5EF4-FFF2-40B4-BE49-F238E27FC236}">
                <a16:creationId xmlns:a16="http://schemas.microsoft.com/office/drawing/2014/main" id="{043BF183-3C0A-862D-278C-E1A013549F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5632536"/>
              </p:ext>
            </p:extLst>
          </p:nvPr>
        </p:nvGraphicFramePr>
        <p:xfrm>
          <a:off x="6409362" y="2907587"/>
          <a:ext cx="5015500" cy="3309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F24C4D0-5CA5-198F-5927-426BDD147D6B}"/>
              </a:ext>
            </a:extLst>
          </p:cNvPr>
          <p:cNvSpPr txBox="1"/>
          <p:nvPr/>
        </p:nvSpPr>
        <p:spPr>
          <a:xfrm>
            <a:off x="1199508" y="6217025"/>
            <a:ext cx="3218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Гистограмма ВРП за 2017 год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F4DD77-207A-3ACE-9ACB-C45FDE8A04C6}"/>
              </a:ext>
            </a:extLst>
          </p:cNvPr>
          <p:cNvSpPr txBox="1"/>
          <p:nvPr/>
        </p:nvSpPr>
        <p:spPr>
          <a:xfrm>
            <a:off x="7307922" y="6217025"/>
            <a:ext cx="3218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Гистограмма ВРП за 2018 год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515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2">
            <a:extLst>
              <a:ext uri="{FF2B5EF4-FFF2-40B4-BE49-F238E27FC236}">
                <a16:creationId xmlns:a16="http://schemas.microsoft.com/office/drawing/2014/main" id="{BA3B53F1-4DCB-A2EA-85EA-EB5AB95304C2}"/>
              </a:ext>
            </a:extLst>
          </p:cNvPr>
          <p:cNvSpPr txBox="1">
            <a:spLocks/>
          </p:cNvSpPr>
          <p:nvPr/>
        </p:nvSpPr>
        <p:spPr>
          <a:xfrm>
            <a:off x="1859622" y="307932"/>
            <a:ext cx="7664522" cy="777025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/>
              <a:t>Выбор наиболее адекватной модели</a:t>
            </a:r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B8701FE5-5206-B4B1-9B84-7F14510C1ADA}"/>
              </a:ext>
            </a:extLst>
          </p:cNvPr>
          <p:cNvSpPr txBox="1">
            <a:spLocks/>
          </p:cNvSpPr>
          <p:nvPr/>
        </p:nvSpPr>
        <p:spPr>
          <a:xfrm>
            <a:off x="575076" y="1273996"/>
            <a:ext cx="11178560" cy="43996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образом, опираясь на рассмотренную выше литературу и на графический анализ данных, можно сформулировать следующую гипотезу о наличии неоднородности в данных: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Данные по ВРП регионов неоднородны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Рассмотрим 2 группы регионов: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Регионы, ВРП которых &lt;500000 (Присвоим таким регионам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дамми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-переменную 0)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Регионы, ВРП которых &gt;= 500000 (Присвоим таким регионам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дамми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-переменную 1)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Согласно проведенному тесту Чоу, гипотеза о наличии неоднородности данных подтвердилась, поэтому лучше рассматривать зависимости отдельно по 2 указанным выше категориям.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011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customXml/itemProps3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2818</Words>
  <Application>Microsoft Office PowerPoint</Application>
  <PresentationFormat>Widescreen</PresentationFormat>
  <Paragraphs>692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HSE Sans</vt:lpstr>
      <vt:lpstr>Times New Roman</vt:lpstr>
      <vt:lpstr>Office Theme</vt:lpstr>
      <vt:lpstr>«Выявление драйверов экономического роста российских регионов: исследование чувствительности оценок ключевых переменных модели к методу оценивания»</vt:lpstr>
      <vt:lpstr>Актуальность работы, постановка задачи, обзор литературы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Модели пространственной эконометрики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Салимов Райымбек Жумабекулы</cp:lastModifiedBy>
  <cp:revision>16</cp:revision>
  <cp:lastPrinted>2021-11-11T13:08:42Z</cp:lastPrinted>
  <dcterms:created xsi:type="dcterms:W3CDTF">2021-11-11T08:52:47Z</dcterms:created>
  <dcterms:modified xsi:type="dcterms:W3CDTF">2022-06-09T06:39:34Z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