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4" r:id="rId2"/>
    <p:sldId id="267" r:id="rId3"/>
    <p:sldId id="270" r:id="rId4"/>
    <p:sldId id="263" r:id="rId5"/>
    <p:sldId id="294" r:id="rId6"/>
    <p:sldId id="275" r:id="rId7"/>
    <p:sldId id="326" r:id="rId8"/>
    <p:sldId id="307" r:id="rId9"/>
    <p:sldId id="310" r:id="rId10"/>
    <p:sldId id="338" r:id="rId11"/>
    <p:sldId id="381" r:id="rId12"/>
    <p:sldId id="329" r:id="rId13"/>
    <p:sldId id="323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5" autoAdjust="0"/>
    <p:restoredTop sz="96175" autoAdjust="0"/>
  </p:normalViewPr>
  <p:slideViewPr>
    <p:cSldViewPr>
      <p:cViewPr varScale="1">
        <p:scale>
          <a:sx n="56" d="100"/>
          <a:sy n="56" d="100"/>
        </p:scale>
        <p:origin x="100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lee3_000\Desktop\AH%20cured%20growth%20rates\AHcureddips_exp1_5012015_YODAoutput_MEANGROUPING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180213045035874"/>
          <c:y val="5.1400554097404488E-2"/>
          <c:w val="0.76267344156221073"/>
          <c:h val="0.68494371536891219"/>
        </c:manualLayout>
      </c:layout>
      <c:lineChart>
        <c:grouping val="standard"/>
        <c:varyColors val="0"/>
        <c:ser>
          <c:idx val="0"/>
          <c:order val="0"/>
          <c:tx>
            <c:strRef>
              <c:f>AHcureddips_exp1_5012015_YODAou!$G$46</c:f>
              <c:strCache>
                <c:ptCount val="1"/>
                <c:pt idx="0">
                  <c:v>yML045-A</c:v>
                </c:pt>
              </c:strCache>
            </c:strRef>
          </c:tx>
          <c:spPr>
            <a:ln>
              <a:solidFill>
                <a:schemeClr val="tx1">
                  <a:alpha val="98000"/>
                </a:schemeClr>
              </a:solidFill>
            </a:ln>
          </c:spPr>
          <c:marker>
            <c:symbol val="none"/>
          </c:marker>
          <c:cat>
            <c:numRef>
              <c:f>AHcureddips_exp1_5012015_YODAou!$L$1:$BF$1</c:f>
              <c:numCache>
                <c:formatCode>General</c:formatCode>
                <c:ptCount val="47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  <c:pt idx="18">
                  <c:v>9.5</c:v>
                </c:pt>
                <c:pt idx="19">
                  <c:v>10</c:v>
                </c:pt>
                <c:pt idx="20">
                  <c:v>10.5</c:v>
                </c:pt>
                <c:pt idx="21">
                  <c:v>11</c:v>
                </c:pt>
                <c:pt idx="22">
                  <c:v>11.5</c:v>
                </c:pt>
                <c:pt idx="23">
                  <c:v>12</c:v>
                </c:pt>
                <c:pt idx="24">
                  <c:v>12.5</c:v>
                </c:pt>
                <c:pt idx="25">
                  <c:v>13</c:v>
                </c:pt>
                <c:pt idx="26">
                  <c:v>13.5</c:v>
                </c:pt>
                <c:pt idx="27">
                  <c:v>14</c:v>
                </c:pt>
                <c:pt idx="28">
                  <c:v>14.5</c:v>
                </c:pt>
                <c:pt idx="29">
                  <c:v>15</c:v>
                </c:pt>
                <c:pt idx="30">
                  <c:v>15.5</c:v>
                </c:pt>
                <c:pt idx="31">
                  <c:v>16</c:v>
                </c:pt>
                <c:pt idx="32">
                  <c:v>16.5</c:v>
                </c:pt>
                <c:pt idx="33">
                  <c:v>17</c:v>
                </c:pt>
                <c:pt idx="34">
                  <c:v>17.5</c:v>
                </c:pt>
                <c:pt idx="35">
                  <c:v>18</c:v>
                </c:pt>
                <c:pt idx="36">
                  <c:v>18.5</c:v>
                </c:pt>
                <c:pt idx="37">
                  <c:v>19</c:v>
                </c:pt>
                <c:pt idx="38">
                  <c:v>19.5</c:v>
                </c:pt>
                <c:pt idx="39">
                  <c:v>20</c:v>
                </c:pt>
                <c:pt idx="40">
                  <c:v>20.5</c:v>
                </c:pt>
                <c:pt idx="41">
                  <c:v>21</c:v>
                </c:pt>
                <c:pt idx="42">
                  <c:v>21.5</c:v>
                </c:pt>
                <c:pt idx="43">
                  <c:v>22</c:v>
                </c:pt>
                <c:pt idx="44">
                  <c:v>22.5</c:v>
                </c:pt>
                <c:pt idx="45">
                  <c:v>23</c:v>
                </c:pt>
                <c:pt idx="46">
                  <c:v>23.5</c:v>
                </c:pt>
              </c:numCache>
            </c:numRef>
          </c:cat>
          <c:val>
            <c:numRef>
              <c:f>AHcureddips_exp1_5012015_YODAou!$L$46:$BF$46</c:f>
              <c:numCache>
                <c:formatCode>General</c:formatCode>
                <c:ptCount val="47"/>
                <c:pt idx="0">
                  <c:v>3.5000000000000003E-2</c:v>
                </c:pt>
                <c:pt idx="1">
                  <c:v>3.9E-2</c:v>
                </c:pt>
                <c:pt idx="2">
                  <c:v>4.4666666666667E-2</c:v>
                </c:pt>
                <c:pt idx="3">
                  <c:v>5.4333333333332998E-2</c:v>
                </c:pt>
                <c:pt idx="4">
                  <c:v>7.0666666666667002E-2</c:v>
                </c:pt>
                <c:pt idx="5">
                  <c:v>8.9666666666667005E-2</c:v>
                </c:pt>
                <c:pt idx="6">
                  <c:v>0.11933333333333</c:v>
                </c:pt>
                <c:pt idx="7">
                  <c:v>0.15866666666667001</c:v>
                </c:pt>
                <c:pt idx="8">
                  <c:v>0.20933333333333001</c:v>
                </c:pt>
                <c:pt idx="9">
                  <c:v>0.27600000000000002</c:v>
                </c:pt>
                <c:pt idx="10">
                  <c:v>0.36166666666667002</c:v>
                </c:pt>
                <c:pt idx="11">
                  <c:v>0.46600000000000003</c:v>
                </c:pt>
                <c:pt idx="12">
                  <c:v>0.58833333333333004</c:v>
                </c:pt>
                <c:pt idx="13">
                  <c:v>0.72366666666667001</c:v>
                </c:pt>
                <c:pt idx="14">
                  <c:v>0.86366666666667002</c:v>
                </c:pt>
                <c:pt idx="15">
                  <c:v>0.99099999999999999</c:v>
                </c:pt>
                <c:pt idx="16">
                  <c:v>1.1040000000000001</c:v>
                </c:pt>
                <c:pt idx="17">
                  <c:v>1.1766666666667001</c:v>
                </c:pt>
                <c:pt idx="18">
                  <c:v>1.1966666666667001</c:v>
                </c:pt>
                <c:pt idx="19">
                  <c:v>1.2066666666667001</c:v>
                </c:pt>
                <c:pt idx="20">
                  <c:v>1.2193333333333001</c:v>
                </c:pt>
                <c:pt idx="21">
                  <c:v>1.2333333333333001</c:v>
                </c:pt>
                <c:pt idx="22">
                  <c:v>1.2470000000000001</c:v>
                </c:pt>
                <c:pt idx="23">
                  <c:v>1.2649999999999999</c:v>
                </c:pt>
                <c:pt idx="24">
                  <c:v>1.2849999999999999</c:v>
                </c:pt>
                <c:pt idx="25">
                  <c:v>1.3049999999999999</c:v>
                </c:pt>
                <c:pt idx="26">
                  <c:v>1.329</c:v>
                </c:pt>
                <c:pt idx="27">
                  <c:v>1.3523333333333001</c:v>
                </c:pt>
                <c:pt idx="28">
                  <c:v>1.3736666666666999</c:v>
                </c:pt>
                <c:pt idx="29">
                  <c:v>1.3933333333333</c:v>
                </c:pt>
                <c:pt idx="30">
                  <c:v>1.4133333333333</c:v>
                </c:pt>
                <c:pt idx="31">
                  <c:v>1.4313333333333</c:v>
                </c:pt>
                <c:pt idx="32">
                  <c:v>1.4493333333333001</c:v>
                </c:pt>
                <c:pt idx="33">
                  <c:v>1.466</c:v>
                </c:pt>
                <c:pt idx="34">
                  <c:v>1.4813333333333001</c:v>
                </c:pt>
                <c:pt idx="35">
                  <c:v>1.4970000000000001</c:v>
                </c:pt>
                <c:pt idx="36">
                  <c:v>1.512</c:v>
                </c:pt>
                <c:pt idx="37">
                  <c:v>1.5243333333333</c:v>
                </c:pt>
                <c:pt idx="38">
                  <c:v>1.5383333333333</c:v>
                </c:pt>
                <c:pt idx="39">
                  <c:v>1.5496666666667001</c:v>
                </c:pt>
                <c:pt idx="40">
                  <c:v>1.5613333333332999</c:v>
                </c:pt>
                <c:pt idx="41">
                  <c:v>1.5706666666667</c:v>
                </c:pt>
                <c:pt idx="42">
                  <c:v>1.5833333333333</c:v>
                </c:pt>
                <c:pt idx="43">
                  <c:v>1.5936666666667001</c:v>
                </c:pt>
                <c:pt idx="44">
                  <c:v>1.6036666666667001</c:v>
                </c:pt>
                <c:pt idx="45">
                  <c:v>1.6136666666666999</c:v>
                </c:pt>
                <c:pt idx="46">
                  <c:v>1.621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DE-4471-8EF4-7B7D23007FA6}"/>
            </c:ext>
          </c:extLst>
        </c:ser>
        <c:ser>
          <c:idx val="2"/>
          <c:order val="1"/>
          <c:tx>
            <c:strRef>
              <c:f>AHcureddips_exp1_5012015_YODAou!$G$47</c:f>
              <c:strCache>
                <c:ptCount val="1"/>
                <c:pt idx="0">
                  <c:v>yML045-B</c:v>
                </c:pt>
              </c:strCache>
            </c:strRef>
          </c:tx>
          <c:spPr>
            <a:ln>
              <a:solidFill>
                <a:schemeClr val="accent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AHcureddips_exp1_5012015_YODAou!$L$1:$BF$1</c:f>
              <c:numCache>
                <c:formatCode>General</c:formatCode>
                <c:ptCount val="47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  <c:pt idx="18">
                  <c:v>9.5</c:v>
                </c:pt>
                <c:pt idx="19">
                  <c:v>10</c:v>
                </c:pt>
                <c:pt idx="20">
                  <c:v>10.5</c:v>
                </c:pt>
                <c:pt idx="21">
                  <c:v>11</c:v>
                </c:pt>
                <c:pt idx="22">
                  <c:v>11.5</c:v>
                </c:pt>
                <c:pt idx="23">
                  <c:v>12</c:v>
                </c:pt>
                <c:pt idx="24">
                  <c:v>12.5</c:v>
                </c:pt>
                <c:pt idx="25">
                  <c:v>13</c:v>
                </c:pt>
                <c:pt idx="26">
                  <c:v>13.5</c:v>
                </c:pt>
                <c:pt idx="27">
                  <c:v>14</c:v>
                </c:pt>
                <c:pt idx="28">
                  <c:v>14.5</c:v>
                </c:pt>
                <c:pt idx="29">
                  <c:v>15</c:v>
                </c:pt>
                <c:pt idx="30">
                  <c:v>15.5</c:v>
                </c:pt>
                <c:pt idx="31">
                  <c:v>16</c:v>
                </c:pt>
                <c:pt idx="32">
                  <c:v>16.5</c:v>
                </c:pt>
                <c:pt idx="33">
                  <c:v>17</c:v>
                </c:pt>
                <c:pt idx="34">
                  <c:v>17.5</c:v>
                </c:pt>
                <c:pt idx="35">
                  <c:v>18</c:v>
                </c:pt>
                <c:pt idx="36">
                  <c:v>18.5</c:v>
                </c:pt>
                <c:pt idx="37">
                  <c:v>19</c:v>
                </c:pt>
                <c:pt idx="38">
                  <c:v>19.5</c:v>
                </c:pt>
                <c:pt idx="39">
                  <c:v>20</c:v>
                </c:pt>
                <c:pt idx="40">
                  <c:v>20.5</c:v>
                </c:pt>
                <c:pt idx="41">
                  <c:v>21</c:v>
                </c:pt>
                <c:pt idx="42">
                  <c:v>21.5</c:v>
                </c:pt>
                <c:pt idx="43">
                  <c:v>22</c:v>
                </c:pt>
                <c:pt idx="44">
                  <c:v>22.5</c:v>
                </c:pt>
                <c:pt idx="45">
                  <c:v>23</c:v>
                </c:pt>
                <c:pt idx="46">
                  <c:v>23.5</c:v>
                </c:pt>
              </c:numCache>
            </c:numRef>
          </c:cat>
          <c:val>
            <c:numRef>
              <c:f>AHcureddips_exp1_5012015_YODAou!$L$47:$BF$47</c:f>
              <c:numCache>
                <c:formatCode>General</c:formatCode>
                <c:ptCount val="47"/>
                <c:pt idx="0">
                  <c:v>2.9666666666667001E-2</c:v>
                </c:pt>
                <c:pt idx="1">
                  <c:v>3.3000000000000002E-2</c:v>
                </c:pt>
                <c:pt idx="2">
                  <c:v>3.8333333333332997E-2</c:v>
                </c:pt>
                <c:pt idx="3">
                  <c:v>4.6666666666667002E-2</c:v>
                </c:pt>
                <c:pt idx="4">
                  <c:v>6.2666666666666995E-2</c:v>
                </c:pt>
                <c:pt idx="5">
                  <c:v>7.9333333333333006E-2</c:v>
                </c:pt>
                <c:pt idx="6">
                  <c:v>0.10633333333333</c:v>
                </c:pt>
                <c:pt idx="7">
                  <c:v>0.14033333333333001</c:v>
                </c:pt>
                <c:pt idx="8">
                  <c:v>0.18733333333332999</c:v>
                </c:pt>
                <c:pt idx="9">
                  <c:v>0.248</c:v>
                </c:pt>
                <c:pt idx="10">
                  <c:v>0.32700000000000001</c:v>
                </c:pt>
                <c:pt idx="11">
                  <c:v>0.42399999999999999</c:v>
                </c:pt>
                <c:pt idx="12">
                  <c:v>0.53966666666666996</c:v>
                </c:pt>
                <c:pt idx="13">
                  <c:v>0.67133333333333001</c:v>
                </c:pt>
                <c:pt idx="14">
                  <c:v>0.80766666666666997</c:v>
                </c:pt>
                <c:pt idx="15">
                  <c:v>0.94066666666666998</c:v>
                </c:pt>
                <c:pt idx="16">
                  <c:v>1.0663333333333</c:v>
                </c:pt>
                <c:pt idx="17">
                  <c:v>1.1516666666666999</c:v>
                </c:pt>
                <c:pt idx="18">
                  <c:v>1.1886666666667001</c:v>
                </c:pt>
                <c:pt idx="19">
                  <c:v>1.2</c:v>
                </c:pt>
                <c:pt idx="20">
                  <c:v>1.2106666666667001</c:v>
                </c:pt>
                <c:pt idx="21">
                  <c:v>1.2230000000000001</c:v>
                </c:pt>
                <c:pt idx="22">
                  <c:v>1.2366666666667001</c:v>
                </c:pt>
                <c:pt idx="23">
                  <c:v>1.254</c:v>
                </c:pt>
                <c:pt idx="24">
                  <c:v>1.2736666666667</c:v>
                </c:pt>
                <c:pt idx="25">
                  <c:v>1.294</c:v>
                </c:pt>
                <c:pt idx="26">
                  <c:v>1.3156666666667001</c:v>
                </c:pt>
                <c:pt idx="27">
                  <c:v>1.3396666666667001</c:v>
                </c:pt>
                <c:pt idx="28">
                  <c:v>1.3616666666667001</c:v>
                </c:pt>
                <c:pt idx="29">
                  <c:v>1.3816666666666999</c:v>
                </c:pt>
                <c:pt idx="30">
                  <c:v>1.4</c:v>
                </c:pt>
                <c:pt idx="31">
                  <c:v>1.42</c:v>
                </c:pt>
                <c:pt idx="32">
                  <c:v>1.4376666666667</c:v>
                </c:pt>
                <c:pt idx="33">
                  <c:v>1.456</c:v>
                </c:pt>
                <c:pt idx="34">
                  <c:v>1.4710000000000001</c:v>
                </c:pt>
                <c:pt idx="35">
                  <c:v>1.4870000000000001</c:v>
                </c:pt>
                <c:pt idx="36">
                  <c:v>1.5029999999999999</c:v>
                </c:pt>
                <c:pt idx="37">
                  <c:v>1.5146666666666999</c:v>
                </c:pt>
                <c:pt idx="38">
                  <c:v>1.5296666666667</c:v>
                </c:pt>
                <c:pt idx="39">
                  <c:v>1.5403333333333</c:v>
                </c:pt>
                <c:pt idx="40">
                  <c:v>1.5529999999999999</c:v>
                </c:pt>
                <c:pt idx="41">
                  <c:v>1.5633333333332999</c:v>
                </c:pt>
                <c:pt idx="42">
                  <c:v>1.5753333333332999</c:v>
                </c:pt>
                <c:pt idx="43">
                  <c:v>1.5856666666667001</c:v>
                </c:pt>
                <c:pt idx="44">
                  <c:v>1.5963333333333001</c:v>
                </c:pt>
                <c:pt idx="45">
                  <c:v>1.607</c:v>
                </c:pt>
                <c:pt idx="46">
                  <c:v>1.6153333333333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DE-4471-8EF4-7B7D23007FA6}"/>
            </c:ext>
          </c:extLst>
        </c:ser>
        <c:ser>
          <c:idx val="3"/>
          <c:order val="2"/>
          <c:tx>
            <c:strRef>
              <c:f>AHcureddips_exp1_5012015_YODAou!$G$48</c:f>
              <c:strCache>
                <c:ptCount val="1"/>
                <c:pt idx="0">
                  <c:v>yML045-C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AHcureddips_exp1_5012015_YODAou!$L$1:$BF$1</c:f>
              <c:numCache>
                <c:formatCode>General</c:formatCode>
                <c:ptCount val="47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  <c:pt idx="18">
                  <c:v>9.5</c:v>
                </c:pt>
                <c:pt idx="19">
                  <c:v>10</c:v>
                </c:pt>
                <c:pt idx="20">
                  <c:v>10.5</c:v>
                </c:pt>
                <c:pt idx="21">
                  <c:v>11</c:v>
                </c:pt>
                <c:pt idx="22">
                  <c:v>11.5</c:v>
                </c:pt>
                <c:pt idx="23">
                  <c:v>12</c:v>
                </c:pt>
                <c:pt idx="24">
                  <c:v>12.5</c:v>
                </c:pt>
                <c:pt idx="25">
                  <c:v>13</c:v>
                </c:pt>
                <c:pt idx="26">
                  <c:v>13.5</c:v>
                </c:pt>
                <c:pt idx="27">
                  <c:v>14</c:v>
                </c:pt>
                <c:pt idx="28">
                  <c:v>14.5</c:v>
                </c:pt>
                <c:pt idx="29">
                  <c:v>15</c:v>
                </c:pt>
                <c:pt idx="30">
                  <c:v>15.5</c:v>
                </c:pt>
                <c:pt idx="31">
                  <c:v>16</c:v>
                </c:pt>
                <c:pt idx="32">
                  <c:v>16.5</c:v>
                </c:pt>
                <c:pt idx="33">
                  <c:v>17</c:v>
                </c:pt>
                <c:pt idx="34">
                  <c:v>17.5</c:v>
                </c:pt>
                <c:pt idx="35">
                  <c:v>18</c:v>
                </c:pt>
                <c:pt idx="36">
                  <c:v>18.5</c:v>
                </c:pt>
                <c:pt idx="37">
                  <c:v>19</c:v>
                </c:pt>
                <c:pt idx="38">
                  <c:v>19.5</c:v>
                </c:pt>
                <c:pt idx="39">
                  <c:v>20</c:v>
                </c:pt>
                <c:pt idx="40">
                  <c:v>20.5</c:v>
                </c:pt>
                <c:pt idx="41">
                  <c:v>21</c:v>
                </c:pt>
                <c:pt idx="42">
                  <c:v>21.5</c:v>
                </c:pt>
                <c:pt idx="43">
                  <c:v>22</c:v>
                </c:pt>
                <c:pt idx="44">
                  <c:v>22.5</c:v>
                </c:pt>
                <c:pt idx="45">
                  <c:v>23</c:v>
                </c:pt>
                <c:pt idx="46">
                  <c:v>23.5</c:v>
                </c:pt>
              </c:numCache>
            </c:numRef>
          </c:cat>
          <c:val>
            <c:numRef>
              <c:f>AHcureddips_exp1_5012015_YODAou!$L$48:$BF$48</c:f>
              <c:numCache>
                <c:formatCode>General</c:formatCode>
                <c:ptCount val="47"/>
                <c:pt idx="0">
                  <c:v>3.6999999999999998E-2</c:v>
                </c:pt>
                <c:pt idx="1">
                  <c:v>4.1333333333333E-2</c:v>
                </c:pt>
                <c:pt idx="2">
                  <c:v>4.7666666666667003E-2</c:v>
                </c:pt>
                <c:pt idx="3">
                  <c:v>5.8666666666666999E-2</c:v>
                </c:pt>
                <c:pt idx="4">
                  <c:v>7.7333333333333004E-2</c:v>
                </c:pt>
                <c:pt idx="5">
                  <c:v>0.10033333333333</c:v>
                </c:pt>
                <c:pt idx="6">
                  <c:v>0.13333333333333</c:v>
                </c:pt>
                <c:pt idx="7">
                  <c:v>0.17533333333333001</c:v>
                </c:pt>
                <c:pt idx="8">
                  <c:v>0.23300000000000001</c:v>
                </c:pt>
                <c:pt idx="9">
                  <c:v>0.308</c:v>
                </c:pt>
                <c:pt idx="10">
                  <c:v>0.40033333333332999</c:v>
                </c:pt>
                <c:pt idx="11">
                  <c:v>0.51300000000000001</c:v>
                </c:pt>
                <c:pt idx="12">
                  <c:v>0.64266666666667005</c:v>
                </c:pt>
                <c:pt idx="13">
                  <c:v>0.77966666666666995</c:v>
                </c:pt>
                <c:pt idx="14">
                  <c:v>0.91800000000000004</c:v>
                </c:pt>
                <c:pt idx="15">
                  <c:v>1.0423333333333</c:v>
                </c:pt>
                <c:pt idx="16">
                  <c:v>1.1393333333333</c:v>
                </c:pt>
                <c:pt idx="17">
                  <c:v>1.1953333333333001</c:v>
                </c:pt>
                <c:pt idx="18">
                  <c:v>1.208</c:v>
                </c:pt>
                <c:pt idx="19">
                  <c:v>1.2206666666667001</c:v>
                </c:pt>
                <c:pt idx="20">
                  <c:v>1.2336666666667</c:v>
                </c:pt>
                <c:pt idx="21">
                  <c:v>1.2473333333333001</c:v>
                </c:pt>
                <c:pt idx="22">
                  <c:v>1.2633333333332999</c:v>
                </c:pt>
                <c:pt idx="23">
                  <c:v>1.2829999999999999</c:v>
                </c:pt>
                <c:pt idx="24">
                  <c:v>1.3036666666667001</c:v>
                </c:pt>
                <c:pt idx="25">
                  <c:v>1.3246666666667</c:v>
                </c:pt>
                <c:pt idx="26">
                  <c:v>1.3476666666667001</c:v>
                </c:pt>
                <c:pt idx="27">
                  <c:v>1.3703333333333001</c:v>
                </c:pt>
                <c:pt idx="28">
                  <c:v>1.3926666666667</c:v>
                </c:pt>
                <c:pt idx="29">
                  <c:v>1.4119999999999999</c:v>
                </c:pt>
                <c:pt idx="30">
                  <c:v>1.4286666666667001</c:v>
                </c:pt>
                <c:pt idx="31">
                  <c:v>1.4476666666667</c:v>
                </c:pt>
                <c:pt idx="32">
                  <c:v>1.4650000000000001</c:v>
                </c:pt>
                <c:pt idx="33">
                  <c:v>1.4823333333333</c:v>
                </c:pt>
                <c:pt idx="34">
                  <c:v>1.4963333333333</c:v>
                </c:pt>
                <c:pt idx="35">
                  <c:v>1.5116666666667</c:v>
                </c:pt>
                <c:pt idx="36">
                  <c:v>1.5249999999999999</c:v>
                </c:pt>
                <c:pt idx="37">
                  <c:v>1.5363333333333</c:v>
                </c:pt>
                <c:pt idx="38">
                  <c:v>1.5509999999999999</c:v>
                </c:pt>
                <c:pt idx="39">
                  <c:v>1.5606666666667</c:v>
                </c:pt>
                <c:pt idx="40">
                  <c:v>1.5733333333332999</c:v>
                </c:pt>
                <c:pt idx="41">
                  <c:v>1.5823333333333001</c:v>
                </c:pt>
                <c:pt idx="42">
                  <c:v>1.593</c:v>
                </c:pt>
                <c:pt idx="43">
                  <c:v>1.6036666666667001</c:v>
                </c:pt>
                <c:pt idx="44">
                  <c:v>1.6126666666667</c:v>
                </c:pt>
                <c:pt idx="45">
                  <c:v>1.6220000000000001</c:v>
                </c:pt>
                <c:pt idx="46">
                  <c:v>1.6303333333333001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DE-4471-8EF4-7B7D23007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308224"/>
        <c:axId val="249221632"/>
      </c:lineChart>
      <c:catAx>
        <c:axId val="1683082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Time (hours)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9221632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249221632"/>
        <c:scaling>
          <c:orientation val="minMax"/>
          <c:max val="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OD</a:t>
                </a: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(480-520nm)</a:t>
                </a:r>
              </a:p>
            </c:rich>
          </c:tx>
          <c:layout>
            <c:manualLayout>
              <c:xMode val="edge"/>
              <c:yMode val="edge"/>
              <c:x val="0"/>
              <c:y val="0.2558238553514143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68308224"/>
        <c:crosses val="autoZero"/>
        <c:crossBetween val="between"/>
        <c:majorUnit val="0.5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2748289276340453E-2"/>
          <c:y val="2.7341135155573015E-2"/>
          <c:w val="0.90261775871766037"/>
          <c:h val="0.8654398988985057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Sheet1!$J$2:$J$94</c:f>
              <c:numCache>
                <c:formatCode>General</c:formatCode>
                <c:ptCount val="93"/>
                <c:pt idx="0">
                  <c:v>3.8999999999999979E-2</c:v>
                </c:pt>
                <c:pt idx="1">
                  <c:v>4.5999999999999985E-2</c:v>
                </c:pt>
                <c:pt idx="2">
                  <c:v>5.3999999999999992E-2</c:v>
                </c:pt>
                <c:pt idx="3">
                  <c:v>6.6000000000000003E-2</c:v>
                </c:pt>
                <c:pt idx="4">
                  <c:v>8.249999999999999E-2</c:v>
                </c:pt>
                <c:pt idx="5">
                  <c:v>0.10399999999999998</c:v>
                </c:pt>
                <c:pt idx="6">
                  <c:v>0.13</c:v>
                </c:pt>
                <c:pt idx="7">
                  <c:v>0.16399999999999998</c:v>
                </c:pt>
                <c:pt idx="8">
                  <c:v>0.20400000000000001</c:v>
                </c:pt>
                <c:pt idx="9">
                  <c:v>0.252</c:v>
                </c:pt>
                <c:pt idx="10">
                  <c:v>0.315</c:v>
                </c:pt>
                <c:pt idx="11">
                  <c:v>0.40300000000000002</c:v>
                </c:pt>
                <c:pt idx="12">
                  <c:v>0.52700000000000002</c:v>
                </c:pt>
                <c:pt idx="13">
                  <c:v>0.63850000000000007</c:v>
                </c:pt>
                <c:pt idx="14">
                  <c:v>0.74350000000000005</c:v>
                </c:pt>
                <c:pt idx="15">
                  <c:v>0.85149999999999992</c:v>
                </c:pt>
                <c:pt idx="16">
                  <c:v>0.96150000000000002</c:v>
                </c:pt>
                <c:pt idx="17">
                  <c:v>1.0505</c:v>
                </c:pt>
                <c:pt idx="18">
                  <c:v>1.0665</c:v>
                </c:pt>
                <c:pt idx="19">
                  <c:v>1.0705</c:v>
                </c:pt>
                <c:pt idx="20">
                  <c:v>1.069</c:v>
                </c:pt>
                <c:pt idx="21">
                  <c:v>1.0725</c:v>
                </c:pt>
                <c:pt idx="22">
                  <c:v>1.0765</c:v>
                </c:pt>
                <c:pt idx="23">
                  <c:v>1.0865</c:v>
                </c:pt>
                <c:pt idx="24">
                  <c:v>1.0955000000000001</c:v>
                </c:pt>
                <c:pt idx="25">
                  <c:v>1.1070000000000002</c:v>
                </c:pt>
                <c:pt idx="26">
                  <c:v>1.1165</c:v>
                </c:pt>
                <c:pt idx="27">
                  <c:v>1.1285000000000001</c:v>
                </c:pt>
                <c:pt idx="28">
                  <c:v>1.1419999999999999</c:v>
                </c:pt>
                <c:pt idx="29">
                  <c:v>1.1545000000000001</c:v>
                </c:pt>
                <c:pt idx="30">
                  <c:v>1.1665000000000001</c:v>
                </c:pt>
                <c:pt idx="31">
                  <c:v>1.1825000000000001</c:v>
                </c:pt>
                <c:pt idx="32">
                  <c:v>1.1945000000000001</c:v>
                </c:pt>
                <c:pt idx="33">
                  <c:v>1.2045000000000001</c:v>
                </c:pt>
                <c:pt idx="34">
                  <c:v>1.2149999999999999</c:v>
                </c:pt>
                <c:pt idx="35">
                  <c:v>1.2240000000000002</c:v>
                </c:pt>
                <c:pt idx="36">
                  <c:v>1.2349999999999999</c:v>
                </c:pt>
                <c:pt idx="37">
                  <c:v>1.2435</c:v>
                </c:pt>
                <c:pt idx="38">
                  <c:v>1.2515000000000001</c:v>
                </c:pt>
                <c:pt idx="39">
                  <c:v>1.2595000000000001</c:v>
                </c:pt>
                <c:pt idx="40">
                  <c:v>1.2695000000000001</c:v>
                </c:pt>
                <c:pt idx="41">
                  <c:v>1.2795000000000001</c:v>
                </c:pt>
                <c:pt idx="42">
                  <c:v>1.2875000000000001</c:v>
                </c:pt>
                <c:pt idx="43">
                  <c:v>1.2935000000000001</c:v>
                </c:pt>
                <c:pt idx="44">
                  <c:v>1.2995000000000001</c:v>
                </c:pt>
                <c:pt idx="45">
                  <c:v>1.3095000000000001</c:v>
                </c:pt>
                <c:pt idx="46">
                  <c:v>1.3175000000000001</c:v>
                </c:pt>
                <c:pt idx="47">
                  <c:v>1.3260000000000001</c:v>
                </c:pt>
                <c:pt idx="48">
                  <c:v>1.3315000000000001</c:v>
                </c:pt>
                <c:pt idx="49">
                  <c:v>1.3405</c:v>
                </c:pt>
                <c:pt idx="50">
                  <c:v>1.3465</c:v>
                </c:pt>
                <c:pt idx="51">
                  <c:v>1.3634999999999999</c:v>
                </c:pt>
                <c:pt idx="52">
                  <c:v>1.3734999999999999</c:v>
                </c:pt>
                <c:pt idx="53">
                  <c:v>1.377</c:v>
                </c:pt>
                <c:pt idx="54">
                  <c:v>1.3835</c:v>
                </c:pt>
                <c:pt idx="55">
                  <c:v>1.391</c:v>
                </c:pt>
                <c:pt idx="56">
                  <c:v>1.3955</c:v>
                </c:pt>
                <c:pt idx="57">
                  <c:v>1.4035</c:v>
                </c:pt>
                <c:pt idx="58">
                  <c:v>1.4095</c:v>
                </c:pt>
                <c:pt idx="59">
                  <c:v>1.4155</c:v>
                </c:pt>
                <c:pt idx="60">
                  <c:v>1.4195</c:v>
                </c:pt>
                <c:pt idx="61">
                  <c:v>1.4275</c:v>
                </c:pt>
                <c:pt idx="62">
                  <c:v>1.4315</c:v>
                </c:pt>
                <c:pt idx="63">
                  <c:v>1.4364999999999999</c:v>
                </c:pt>
                <c:pt idx="64">
                  <c:v>1.4390000000000001</c:v>
                </c:pt>
                <c:pt idx="65">
                  <c:v>1.4449999999999998</c:v>
                </c:pt>
                <c:pt idx="66">
                  <c:v>1.4500000000000002</c:v>
                </c:pt>
                <c:pt idx="67">
                  <c:v>1.4540000000000002</c:v>
                </c:pt>
                <c:pt idx="68">
                  <c:v>1.4580000000000002</c:v>
                </c:pt>
                <c:pt idx="69">
                  <c:v>1.4609999999999999</c:v>
                </c:pt>
                <c:pt idx="70">
                  <c:v>1.4649999999999999</c:v>
                </c:pt>
                <c:pt idx="71">
                  <c:v>1.4689999999999999</c:v>
                </c:pt>
                <c:pt idx="72">
                  <c:v>1.4755</c:v>
                </c:pt>
                <c:pt idx="73">
                  <c:v>1.4755</c:v>
                </c:pt>
                <c:pt idx="74">
                  <c:v>1.4795</c:v>
                </c:pt>
                <c:pt idx="75">
                  <c:v>1.4825000000000002</c:v>
                </c:pt>
                <c:pt idx="76">
                  <c:v>1.4865000000000002</c:v>
                </c:pt>
                <c:pt idx="77">
                  <c:v>1.4905000000000002</c:v>
                </c:pt>
                <c:pt idx="78">
                  <c:v>1.494</c:v>
                </c:pt>
                <c:pt idx="79">
                  <c:v>1.4995000000000001</c:v>
                </c:pt>
                <c:pt idx="80">
                  <c:v>1.504</c:v>
                </c:pt>
                <c:pt idx="81">
                  <c:v>1.508</c:v>
                </c:pt>
                <c:pt idx="82">
                  <c:v>1.51</c:v>
                </c:pt>
                <c:pt idx="83">
                  <c:v>1.514</c:v>
                </c:pt>
                <c:pt idx="84">
                  <c:v>1.5145</c:v>
                </c:pt>
                <c:pt idx="85">
                  <c:v>1.516</c:v>
                </c:pt>
                <c:pt idx="86">
                  <c:v>1.52</c:v>
                </c:pt>
                <c:pt idx="87">
                  <c:v>1.5205</c:v>
                </c:pt>
                <c:pt idx="88">
                  <c:v>1.5225</c:v>
                </c:pt>
                <c:pt idx="89">
                  <c:v>1.5245</c:v>
                </c:pt>
                <c:pt idx="90">
                  <c:v>1.5205</c:v>
                </c:pt>
                <c:pt idx="91">
                  <c:v>1.5245</c:v>
                </c:pt>
                <c:pt idx="92">
                  <c:v>1.5245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8-43D3-89FE-27C596F486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175232"/>
        <c:axId val="165344320"/>
      </c:lineChart>
      <c:catAx>
        <c:axId val="158175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Time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65344320"/>
        <c:crosses val="autoZero"/>
        <c:auto val="1"/>
        <c:lblAlgn val="ctr"/>
        <c:lblOffset val="100"/>
        <c:noMultiLvlLbl val="0"/>
      </c:catAx>
      <c:valAx>
        <c:axId val="1653443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/>
                  <a:t>Optical</a:t>
                </a:r>
                <a:r>
                  <a:rPr lang="en-US" sz="1400" baseline="0" dirty="0"/>
                  <a:t> density (OD) 420-580nm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581752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518C3-98AB-41F5-8D1B-3601F863809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6898B-0914-4EE5-9B6F-56C22AB5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8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A7BC-6F8C-4A3A-BB43-7500C01FDE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9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44D1-6102-4294-AD1C-5001EC06A07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E58F-175C-4808-99AA-CF66F57C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0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44D1-6102-4294-AD1C-5001EC06A07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E58F-175C-4808-99AA-CF66F57C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5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44D1-6102-4294-AD1C-5001EC06A07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E58F-175C-4808-99AA-CF66F57C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5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44D1-6102-4294-AD1C-5001EC06A07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E58F-175C-4808-99AA-CF66F57C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44D1-6102-4294-AD1C-5001EC06A07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E58F-175C-4808-99AA-CF66F57C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44D1-6102-4294-AD1C-5001EC06A07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E58F-175C-4808-99AA-CF66F57C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4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44D1-6102-4294-AD1C-5001EC06A07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E58F-175C-4808-99AA-CF66F57C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2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44D1-6102-4294-AD1C-5001EC06A07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E58F-175C-4808-99AA-CF66F57C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4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44D1-6102-4294-AD1C-5001EC06A07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E58F-175C-4808-99AA-CF66F57C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7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44D1-6102-4294-AD1C-5001EC06A07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E58F-175C-4808-99AA-CF66F57C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6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44D1-6102-4294-AD1C-5001EC06A07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E58F-175C-4808-99AA-CF66F57C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6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44D1-6102-4294-AD1C-5001EC06A07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FE58F-175C-4808-99AA-CF66F57C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pathology.washington.edu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1137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Lifespan and </a:t>
            </a:r>
            <a:r>
              <a:rPr lang="en-US" sz="3200" b="1" dirty="0" err="1"/>
              <a:t>healthspan</a:t>
            </a:r>
            <a:r>
              <a:rPr lang="en-US" sz="3200" b="1" dirty="0"/>
              <a:t> measures in wild-derived and laboratory diploid </a:t>
            </a:r>
            <a:r>
              <a:rPr lang="en-US" sz="3200" b="1" i="1" dirty="0"/>
              <a:t>Saccharomyces cerevisiae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5052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Kaeberlein lab meeting </a:t>
            </a:r>
          </a:p>
          <a:p>
            <a:pPr algn="ctr"/>
            <a:r>
              <a:rPr lang="en-US" sz="2400" b="1" dirty="0"/>
              <a:t>Mitchell Lee – Kaeberlein Lab</a:t>
            </a:r>
          </a:p>
          <a:p>
            <a:pPr algn="ctr"/>
            <a:r>
              <a:rPr lang="en-US" sz="2400" b="1" dirty="0"/>
              <a:t>11-07-2014</a:t>
            </a:r>
          </a:p>
        </p:txBody>
      </p:sp>
      <p:pic>
        <p:nvPicPr>
          <p:cNvPr id="7" name="Picture 2" descr="UW Medicine Pathology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" b="4927"/>
          <a:stretch/>
        </p:blipFill>
        <p:spPr bwMode="auto">
          <a:xfrm>
            <a:off x="152400" y="5725206"/>
            <a:ext cx="1999671" cy="760458"/>
          </a:xfrm>
          <a:prstGeom prst="rect">
            <a:avLst/>
          </a:prstGeom>
          <a:noFill/>
        </p:spPr>
      </p:pic>
      <p:pic>
        <p:nvPicPr>
          <p:cNvPr id="8" name="Picture 10" descr="http://www.washington.edu/brand/files/2014/10/Signature_Center_Purple_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863818"/>
            <a:ext cx="2358003" cy="48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mlee3_000\Desktop\NCYC Growth rates\yeast.tif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7" b="23257"/>
          <a:stretch/>
        </p:blipFill>
        <p:spPr bwMode="auto">
          <a:xfrm>
            <a:off x="533400" y="1128355"/>
            <a:ext cx="7915844" cy="458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896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54F96D-AF49-4B95-9AFE-BC39B351E8DE}"/>
              </a:ext>
            </a:extLst>
          </p:cNvPr>
          <p:cNvGrpSpPr>
            <a:grpSpLocks noChangeAspect="1"/>
          </p:cNvGrpSpPr>
          <p:nvPr/>
        </p:nvGrpSpPr>
        <p:grpSpPr>
          <a:xfrm>
            <a:off x="606627" y="1406294"/>
            <a:ext cx="4140965" cy="4331163"/>
            <a:chOff x="685800" y="737175"/>
            <a:chExt cx="5767316" cy="603221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1D2DC5-FCAF-4AD8-A991-120C0592E9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33" r="5145" b="2063"/>
            <a:stretch/>
          </p:blipFill>
          <p:spPr bwMode="auto">
            <a:xfrm>
              <a:off x="685800" y="737175"/>
              <a:ext cx="5767316" cy="6032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A608DE-2CFC-494B-A80D-374E7F999519}"/>
                </a:ext>
              </a:extLst>
            </p:cNvPr>
            <p:cNvSpPr/>
            <p:nvPr/>
          </p:nvSpPr>
          <p:spPr>
            <a:xfrm>
              <a:off x="685800" y="6141554"/>
              <a:ext cx="644857" cy="609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51CD63-FAF9-4EF6-9F6E-D8FE0E54002E}"/>
                </a:ext>
              </a:extLst>
            </p:cNvPr>
            <p:cNvSpPr/>
            <p:nvPr/>
          </p:nvSpPr>
          <p:spPr>
            <a:xfrm>
              <a:off x="685800" y="4811018"/>
              <a:ext cx="322428" cy="304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4D95F31-1DCC-4480-B5A0-EAC97DE78F9A}"/>
              </a:ext>
            </a:extLst>
          </p:cNvPr>
          <p:cNvSpPr txBox="1"/>
          <p:nvPr/>
        </p:nvSpPr>
        <p:spPr>
          <a:xfrm>
            <a:off x="461963" y="96202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Phylogenic relationships are well-established among diverse yeast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E0E906-77F0-4F20-AA75-4E3DBD7C2A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21" y="1346572"/>
            <a:ext cx="2432719" cy="46541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0E8013-A65E-4A77-BDB0-12FC1DAF848D}"/>
              </a:ext>
            </a:extLst>
          </p:cNvPr>
          <p:cNvSpPr/>
          <p:nvPr/>
        </p:nvSpPr>
        <p:spPr>
          <a:xfrm>
            <a:off x="5034317" y="1259579"/>
            <a:ext cx="241663" cy="21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015672-6375-43B1-A43F-A8873AD00358}"/>
              </a:ext>
            </a:extLst>
          </p:cNvPr>
          <p:cNvSpPr/>
          <p:nvPr/>
        </p:nvSpPr>
        <p:spPr>
          <a:xfrm>
            <a:off x="7273423" y="1280084"/>
            <a:ext cx="241663" cy="21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ED399D-0439-4B99-9F69-3BF02E158EDE}"/>
              </a:ext>
            </a:extLst>
          </p:cNvPr>
          <p:cNvSpPr txBox="1"/>
          <p:nvPr/>
        </p:nvSpPr>
        <p:spPr>
          <a:xfrm>
            <a:off x="3154682" y="5801540"/>
            <a:ext cx="1273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Liti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et al., 2009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23362B-6F22-4556-BD81-D019A998930E}"/>
              </a:ext>
            </a:extLst>
          </p:cNvPr>
          <p:cNvSpPr txBox="1"/>
          <p:nvPr/>
        </p:nvSpPr>
        <p:spPr>
          <a:xfrm>
            <a:off x="7505856" y="1625346"/>
            <a:ext cx="15118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Expanded phylogeny courtesy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Alaattin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Kaya</a:t>
            </a:r>
          </a:p>
        </p:txBody>
      </p:sp>
    </p:spTree>
    <p:extLst>
      <p:ext uri="{BB962C8B-B14F-4D97-AF65-F5344CB8AC3E}">
        <p14:creationId xmlns:p14="http://schemas.microsoft.com/office/powerpoint/2010/main" val="85331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41F148-8DE9-415A-8509-79C960EDC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" b="929"/>
          <a:stretch/>
        </p:blipFill>
        <p:spPr>
          <a:xfrm>
            <a:off x="1658984" y="1342967"/>
            <a:ext cx="5854473" cy="46100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E9C6E9-59C6-47E5-8849-B9C1B50770A4}"/>
              </a:ext>
            </a:extLst>
          </p:cNvPr>
          <p:cNvSpPr txBox="1"/>
          <p:nvPr/>
        </p:nvSpPr>
        <p:spPr>
          <a:xfrm>
            <a:off x="637954" y="976867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Sequence diversity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TOR1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wild yeast reveal four broad clusters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0FAAB-A4EB-4837-BEBF-40904B4C3C72}"/>
              </a:ext>
            </a:extLst>
          </p:cNvPr>
          <p:cNvSpPr txBox="1"/>
          <p:nvPr/>
        </p:nvSpPr>
        <p:spPr>
          <a:xfrm>
            <a:off x="5120868" y="5769917"/>
            <a:ext cx="2991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TOR1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phylogeny courtesy of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Alaattin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Kaya</a:t>
            </a:r>
          </a:p>
        </p:txBody>
      </p:sp>
    </p:spTree>
    <p:extLst>
      <p:ext uri="{BB962C8B-B14F-4D97-AF65-F5344CB8AC3E}">
        <p14:creationId xmlns:p14="http://schemas.microsoft.com/office/powerpoint/2010/main" val="328414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9731" y="1144329"/>
            <a:ext cx="818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Bioscreen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-based growth analysis provides a high-precision means of assaying microbial outgrowth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164431"/>
              </p:ext>
            </p:extLst>
          </p:nvPr>
        </p:nvGraphicFramePr>
        <p:xfrm>
          <a:off x="762000" y="2032946"/>
          <a:ext cx="6595067" cy="4520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78379" y="4621990"/>
            <a:ext cx="1384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Media = YPD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981403" y="3799834"/>
            <a:ext cx="362946" cy="2387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51667" y="3320747"/>
            <a:ext cx="14059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Fermentative metabolism</a:t>
            </a:r>
          </a:p>
        </p:txBody>
      </p:sp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 flipV="1">
            <a:off x="3962400" y="3581400"/>
            <a:ext cx="628650" cy="2539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91050" y="3581400"/>
            <a:ext cx="10858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Diauxic shift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14900" y="2743199"/>
            <a:ext cx="228600" cy="3429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00550" y="2286000"/>
            <a:ext cx="10858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Respiratory metabolism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 flipH="1">
            <a:off x="3243262" y="4614100"/>
            <a:ext cx="186578" cy="3025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87368" y="4572000"/>
            <a:ext cx="2017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Maximal doubling time</a:t>
            </a:r>
          </a:p>
          <a:p>
            <a:pPr algn="ctr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(minutes/cell division)</a:t>
            </a:r>
          </a:p>
        </p:txBody>
      </p:sp>
    </p:spTree>
    <p:extLst>
      <p:ext uri="{BB962C8B-B14F-4D97-AF65-F5344CB8AC3E}">
        <p14:creationId xmlns:p14="http://schemas.microsoft.com/office/powerpoint/2010/main" val="100393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E0B08A-C6CF-417B-A207-B6DD06B23B27}"/>
              </a:ext>
            </a:extLst>
          </p:cNvPr>
          <p:cNvGraphicFramePr>
            <a:graphicFrameLocks noGrp="1"/>
          </p:cNvGraphicFramePr>
          <p:nvPr/>
        </p:nvGraphicFramePr>
        <p:xfrm>
          <a:off x="1047031" y="2051896"/>
          <a:ext cx="7107089" cy="2447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1082">
                  <a:extLst>
                    <a:ext uri="{9D8B030D-6E8A-4147-A177-3AD203B41FA5}">
                      <a16:colId xmlns:a16="http://schemas.microsoft.com/office/drawing/2014/main" val="1914146414"/>
                    </a:ext>
                  </a:extLst>
                </a:gridCol>
                <a:gridCol w="1915658">
                  <a:extLst>
                    <a:ext uri="{9D8B030D-6E8A-4147-A177-3AD203B41FA5}">
                      <a16:colId xmlns:a16="http://schemas.microsoft.com/office/drawing/2014/main" val="2896024441"/>
                    </a:ext>
                  </a:extLst>
                </a:gridCol>
                <a:gridCol w="4080350">
                  <a:extLst>
                    <a:ext uri="{9D8B030D-6E8A-4147-A177-3AD203B41FA5}">
                      <a16:colId xmlns:a16="http://schemas.microsoft.com/office/drawing/2014/main" val="1370289173"/>
                    </a:ext>
                  </a:extLst>
                </a:gridCol>
              </a:tblGrid>
              <a:tr h="244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Treatment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number of experiments/treatment*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20420"/>
                  </a:ext>
                </a:extLst>
              </a:tr>
              <a:tr h="244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 DMSO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ng/mL Rapamycin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101936"/>
                  </a:ext>
                </a:extLst>
              </a:tr>
              <a:tr h="244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 DMSO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ng/mL Rapamycin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/>
                </a:tc>
                <a:extLst>
                  <a:ext uri="{0D108BD9-81ED-4DB2-BD59-A6C34878D82A}">
                    <a16:rowId xmlns:a16="http://schemas.microsoft.com/office/drawing/2014/main" val="3854108561"/>
                  </a:ext>
                </a:extLst>
              </a:tr>
              <a:tr h="244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2.5% DMSO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µM </a:t>
                      </a:r>
                      <a:r>
                        <a:rPr lang="en-US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Torin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/>
                </a:tc>
                <a:extLst>
                  <a:ext uri="{0D108BD9-81ED-4DB2-BD59-A6C34878D82A}">
                    <a16:rowId xmlns:a16="http://schemas.microsoft.com/office/drawing/2014/main" val="766226907"/>
                  </a:ext>
                </a:extLst>
              </a:tr>
              <a:tr h="244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2.5% DMSO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 µM </a:t>
                      </a:r>
                      <a:r>
                        <a:rPr lang="en-US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Torin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/>
                </a:tc>
                <a:extLst>
                  <a:ext uri="{0D108BD9-81ED-4DB2-BD59-A6C34878D82A}">
                    <a16:rowId xmlns:a16="http://schemas.microsoft.com/office/drawing/2014/main" val="1355565152"/>
                  </a:ext>
                </a:extLst>
              </a:tr>
              <a:tr h="244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2.5% DMSO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µM GDC-0941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/>
                </a:tc>
                <a:extLst>
                  <a:ext uri="{0D108BD9-81ED-4DB2-BD59-A6C34878D82A}">
                    <a16:rowId xmlns:a16="http://schemas.microsoft.com/office/drawing/2014/main" val="1276801744"/>
                  </a:ext>
                </a:extLst>
              </a:tr>
              <a:tr h="244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2.5% DMSO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µM AZD8055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/>
                </a:tc>
                <a:extLst>
                  <a:ext uri="{0D108BD9-81ED-4DB2-BD59-A6C34878D82A}">
                    <a16:rowId xmlns:a16="http://schemas.microsoft.com/office/drawing/2014/main" val="2288466704"/>
                  </a:ext>
                </a:extLst>
              </a:tr>
              <a:tr h="244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6.67% H2O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 µg/mL 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229605"/>
                  </a:ext>
                </a:extLst>
              </a:tr>
              <a:tr h="24479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experiments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0410838"/>
                  </a:ext>
                </a:extLst>
              </a:tr>
              <a:tr h="24479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*test up to 23 strains + BY4743/experiment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34290" anchor="b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566079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DD54E7-EA94-4C67-81AC-ADC4483A8FDA}"/>
              </a:ext>
            </a:extLst>
          </p:cNvPr>
          <p:cNvSpPr txBox="1"/>
          <p:nvPr/>
        </p:nvSpPr>
        <p:spPr>
          <a:xfrm>
            <a:off x="382772" y="960919"/>
            <a:ext cx="8293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Resistance and/or sensitivity being tested among wild isolate yeast to explore natural diversity of mTOR signaling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3444D-0972-44DA-94DC-11A1E526BBE5}"/>
              </a:ext>
            </a:extLst>
          </p:cNvPr>
          <p:cNvSpPr txBox="1"/>
          <p:nvPr/>
        </p:nvSpPr>
        <p:spPr>
          <a:xfrm>
            <a:off x="1095707" y="5187887"/>
            <a:ext cx="6867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Initial set of experiments completed</a:t>
            </a:r>
          </a:p>
        </p:txBody>
      </p:sp>
    </p:spTree>
    <p:extLst>
      <p:ext uri="{BB962C8B-B14F-4D97-AF65-F5344CB8AC3E}">
        <p14:creationId xmlns:p14="http://schemas.microsoft.com/office/powerpoint/2010/main" val="155559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843307"/>
              </p:ext>
            </p:extLst>
          </p:nvPr>
        </p:nvGraphicFramePr>
        <p:xfrm>
          <a:off x="14287" y="854630"/>
          <a:ext cx="8534400" cy="543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10200" y="6107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Each unit = 30 minutes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6500" y="495815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Exponential phase (fermentative metabolism)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752600" y="4958150"/>
            <a:ext cx="723900" cy="246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33687" y="316444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Diauxic</a:t>
            </a:r>
            <a:r>
              <a:rPr lang="en-US" dirty="0"/>
              <a:t> shift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362200" y="3149084"/>
            <a:ext cx="457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57350" y="1598652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Respiratory metabolism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76600" y="1967984"/>
            <a:ext cx="433387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86600" y="2373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Stationary phase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001000" y="1967984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1" y="7620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48 hour yeast growth in rich liquid media shows respiratory shift in metabolism  </a:t>
            </a:r>
          </a:p>
        </p:txBody>
      </p:sp>
    </p:spTree>
    <p:extLst>
      <p:ext uri="{BB962C8B-B14F-4D97-AF65-F5344CB8AC3E}">
        <p14:creationId xmlns:p14="http://schemas.microsoft.com/office/powerpoint/2010/main" val="300475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958876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SGRP:  </a:t>
            </a:r>
            <a:r>
              <a:rPr lang="en-US" sz="2400" i="1" dirty="0"/>
              <a:t>Saccharomyces </a:t>
            </a:r>
            <a:r>
              <a:rPr lang="en-US" sz="2400" dirty="0"/>
              <a:t>Genome </a:t>
            </a:r>
            <a:r>
              <a:rPr lang="en-US" sz="2400" dirty="0" err="1"/>
              <a:t>Resequencing</a:t>
            </a:r>
            <a:r>
              <a:rPr lang="en-US" sz="2400" dirty="0"/>
              <a:t> project – Collection of </a:t>
            </a:r>
            <a:r>
              <a:rPr lang="en-US" sz="2400" i="1" dirty="0"/>
              <a:t>Saccharomyces </a:t>
            </a:r>
            <a:r>
              <a:rPr lang="en-US" sz="2400" dirty="0"/>
              <a:t>strains  derived from multiple sources (ecotypes) used to evaluate genomic variation within the </a:t>
            </a:r>
            <a:r>
              <a:rPr lang="en-US" sz="2400" i="1" dirty="0"/>
              <a:t>Saccharomyces </a:t>
            </a:r>
            <a:r>
              <a:rPr lang="en-US" sz="2400" dirty="0"/>
              <a:t>Genus.</a:t>
            </a:r>
          </a:p>
          <a:p>
            <a:endParaRPr lang="en-US" sz="2400" dirty="0"/>
          </a:p>
          <a:p>
            <a:r>
              <a:rPr lang="en-US" sz="2400" dirty="0"/>
              <a:t>NCYC:  National Collection of Yeast Cultures – UK strain repository </a:t>
            </a:r>
          </a:p>
        </p:txBody>
      </p:sp>
    </p:spTree>
    <p:extLst>
      <p:ext uri="{BB962C8B-B14F-4D97-AF65-F5344CB8AC3E}">
        <p14:creationId xmlns:p14="http://schemas.microsoft.com/office/powerpoint/2010/main" val="360925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20"/>
          <a:stretch/>
        </p:blipFill>
        <p:spPr bwMode="auto">
          <a:xfrm>
            <a:off x="3522260" y="674870"/>
            <a:ext cx="1026683" cy="581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1" r="31283"/>
          <a:stretch/>
        </p:blipFill>
        <p:spPr bwMode="auto">
          <a:xfrm>
            <a:off x="4814248" y="990600"/>
            <a:ext cx="2729552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75377" y="6486904"/>
            <a:ext cx="31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Liti</a:t>
            </a:r>
            <a:r>
              <a:rPr lang="en-US" sz="1400" dirty="0"/>
              <a:t> et al., 2009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1524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What are the SGRP strains?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0" r="35780"/>
          <a:stretch/>
        </p:blipFill>
        <p:spPr bwMode="auto">
          <a:xfrm>
            <a:off x="1004248" y="664634"/>
            <a:ext cx="2550994" cy="581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5"/>
          <a:stretch/>
        </p:blipFill>
        <p:spPr bwMode="auto">
          <a:xfrm>
            <a:off x="7481248" y="990600"/>
            <a:ext cx="880281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48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What are the SGRP strains?</a:t>
            </a: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235373" y="737175"/>
            <a:ext cx="5767316" cy="6032214"/>
            <a:chOff x="685800" y="737175"/>
            <a:chExt cx="5767316" cy="603221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33" r="5145" b="2063"/>
            <a:stretch/>
          </p:blipFill>
          <p:spPr bwMode="auto">
            <a:xfrm>
              <a:off x="685800" y="737175"/>
              <a:ext cx="5767316" cy="6032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85800" y="6141554"/>
              <a:ext cx="644857" cy="609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4811018"/>
              <a:ext cx="322428" cy="304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80230" y="6526505"/>
            <a:ext cx="1438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Liti</a:t>
            </a:r>
            <a:r>
              <a:rPr lang="en-US" sz="1400" dirty="0"/>
              <a:t> et al., 2009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158951"/>
              </p:ext>
            </p:extLst>
          </p:nvPr>
        </p:nvGraphicFramePr>
        <p:xfrm>
          <a:off x="84731" y="2133600"/>
          <a:ext cx="3150642" cy="2493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Ecotype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Number of Strains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Baking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Clinical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Fermentation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Laboratory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Unknown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Wild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*BY4743 included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443502" y="3638982"/>
            <a:ext cx="457200" cy="323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5486400"/>
            <a:ext cx="1219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91102" y="2971800"/>
            <a:ext cx="762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24600" y="5502322"/>
            <a:ext cx="1219200" cy="441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83489" y="3753282"/>
            <a:ext cx="1219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5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lee3_000\Desktop\NCYC Growth rates\yeast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7915844" cy="648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00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" t="2122" r="1755"/>
          <a:stretch/>
        </p:blipFill>
        <p:spPr bwMode="auto">
          <a:xfrm>
            <a:off x="76200" y="914400"/>
            <a:ext cx="8846128" cy="394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 t="3588" r="83746" b="60807"/>
          <a:stretch/>
        </p:blipFill>
        <p:spPr bwMode="auto">
          <a:xfrm>
            <a:off x="76200" y="3927764"/>
            <a:ext cx="907849" cy="148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7400" y="6245423"/>
            <a:ext cx="31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Liti</a:t>
            </a:r>
            <a:r>
              <a:rPr lang="en-US" sz="1400" dirty="0"/>
              <a:t> et al., 2009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76800"/>
            <a:ext cx="6334591" cy="147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96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Colllaboration</a:t>
            </a:r>
            <a:r>
              <a:rPr lang="en-US" sz="2400" dirty="0"/>
              <a:t> with </a:t>
            </a:r>
            <a:r>
              <a:rPr lang="en-US" sz="2400" dirty="0" err="1"/>
              <a:t>Alaattin</a:t>
            </a:r>
            <a:r>
              <a:rPr lang="en-US" sz="2400" dirty="0"/>
              <a:t> Kaya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942531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 RLS, CLS, and various </a:t>
            </a:r>
            <a:r>
              <a:rPr lang="en-US" dirty="0" err="1"/>
              <a:t>healthspan</a:t>
            </a:r>
            <a:r>
              <a:rPr lang="en-US" dirty="0"/>
              <a:t> measures (</a:t>
            </a:r>
            <a:r>
              <a:rPr lang="en-US" dirty="0" err="1"/>
              <a:t>bioscreen</a:t>
            </a:r>
            <a:r>
              <a:rPr lang="en-US" dirty="0"/>
              <a:t>) using strains from the SGRP</a:t>
            </a:r>
          </a:p>
          <a:p>
            <a:r>
              <a:rPr lang="en-US" dirty="0"/>
              <a:t>Separate strains based on lifespan/</a:t>
            </a:r>
            <a:r>
              <a:rPr lang="en-US" dirty="0" err="1"/>
              <a:t>healthspan</a:t>
            </a:r>
            <a:r>
              <a:rPr lang="en-US" dirty="0"/>
              <a:t> measures</a:t>
            </a:r>
          </a:p>
          <a:p>
            <a:r>
              <a:rPr lang="en-US" dirty="0"/>
              <a:t>Use sequencing information available from SGRP to identify novel SNPs (or larger genomic changes) that segregate with lifespan/</a:t>
            </a:r>
            <a:r>
              <a:rPr lang="en-US" dirty="0" err="1"/>
              <a:t>healthspan</a:t>
            </a:r>
            <a:r>
              <a:rPr lang="en-US" dirty="0"/>
              <a:t> changes 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bioscreen</a:t>
            </a:r>
            <a:r>
              <a:rPr lang="en-US" dirty="0"/>
              <a:t> assays, 2% glucose (standard conditions) and 3% glycerol (respiratory induction)</a:t>
            </a:r>
          </a:p>
        </p:txBody>
      </p:sp>
    </p:spTree>
    <p:extLst>
      <p:ext uri="{BB962C8B-B14F-4D97-AF65-F5344CB8AC3E}">
        <p14:creationId xmlns:p14="http://schemas.microsoft.com/office/powerpoint/2010/main" val="185822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85800"/>
            <a:ext cx="9031189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3048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Wild isolate yeast show a large range of maximum doubling times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2652286"/>
            <a:ext cx="381000" cy="1728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56562" y="2552274"/>
            <a:ext cx="572637" cy="1728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4600" y="2559098"/>
            <a:ext cx="381000" cy="1728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3599" y="1075898"/>
            <a:ext cx="338919" cy="3211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7244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Interestingly, the majority of lab strains show some of the slowest maximum doubling times</a:t>
            </a:r>
          </a:p>
          <a:p>
            <a:endParaRPr lang="en-US" dirty="0"/>
          </a:p>
          <a:p>
            <a:r>
              <a:rPr lang="en-US" dirty="0"/>
              <a:t>Some strains show reproducibly fast maximum doubling times</a:t>
            </a:r>
          </a:p>
          <a:p>
            <a:r>
              <a:rPr lang="en-US" dirty="0"/>
              <a:t>	Are there commonalities?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3058" y="5867400"/>
            <a:ext cx="3030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o/n YPD culture</a:t>
            </a:r>
          </a:p>
          <a:p>
            <a:r>
              <a:rPr lang="en-US" sz="1400" dirty="0"/>
              <a:t>2µls o/n into 148µls YPD</a:t>
            </a:r>
          </a:p>
          <a:p>
            <a:r>
              <a:rPr lang="en-US" sz="1400" dirty="0"/>
              <a:t>N=6-12 for each strain</a:t>
            </a:r>
          </a:p>
          <a:p>
            <a:r>
              <a:rPr lang="en-US" sz="1400" dirty="0"/>
              <a:t>Max doubling time =inflection method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15200" y="3085674"/>
            <a:ext cx="609600" cy="1295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3314274"/>
            <a:ext cx="609600" cy="1295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8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133353" y="1143000"/>
            <a:ext cx="4869336" cy="5092989"/>
            <a:chOff x="685800" y="737175"/>
            <a:chExt cx="5767316" cy="6032214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33" r="5145" b="2063"/>
            <a:stretch/>
          </p:blipFill>
          <p:spPr bwMode="auto">
            <a:xfrm>
              <a:off x="685800" y="737175"/>
              <a:ext cx="5767316" cy="6032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85800" y="6141554"/>
              <a:ext cx="644857" cy="609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5800" y="4811018"/>
              <a:ext cx="322428" cy="304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0" t="53111" r="35780" b="37739"/>
          <a:stretch/>
        </p:blipFill>
        <p:spPr bwMode="auto">
          <a:xfrm>
            <a:off x="134559" y="3429000"/>
            <a:ext cx="3998794" cy="8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1" t="70553" r="31283" b="14589"/>
          <a:stretch/>
        </p:blipFill>
        <p:spPr bwMode="auto">
          <a:xfrm>
            <a:off x="134558" y="4300510"/>
            <a:ext cx="4192633" cy="88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8600" y="159603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Fastest growing strains are true wild isolates from the Americas and are </a:t>
            </a:r>
            <a:r>
              <a:rPr lang="en-US" sz="2400" dirty="0" err="1"/>
              <a:t>phylogenetically</a:t>
            </a:r>
            <a:r>
              <a:rPr lang="en-US" sz="2400" dirty="0"/>
              <a:t> closely related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" y="6332341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YPS128 is among the strains genetically engineered for transgenic construction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33353" y="2514600"/>
            <a:ext cx="1657848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76800" y="4076700"/>
            <a:ext cx="981324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3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8815</TotalTime>
  <Words>478</Words>
  <Application>Microsoft Office PowerPoint</Application>
  <PresentationFormat>On-screen Show (4:3)</PresentationFormat>
  <Paragraphs>98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mlee33@uw.edu</dc:creator>
  <cp:lastModifiedBy>Mitchell Lee</cp:lastModifiedBy>
  <cp:revision>138</cp:revision>
  <dcterms:created xsi:type="dcterms:W3CDTF">2014-10-31T02:39:06Z</dcterms:created>
  <dcterms:modified xsi:type="dcterms:W3CDTF">2022-08-08T19:52:05Z</dcterms:modified>
</cp:coreProperties>
</file>