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1" r:id="rId1"/>
    <p:sldMasterId id="2147483699" r:id="rId2"/>
  </p:sldMasterIdLst>
  <p:notesMasterIdLst>
    <p:notesMasterId r:id="rId25"/>
  </p:notesMasterIdLst>
  <p:sldIdLst>
    <p:sldId id="321" r:id="rId3"/>
    <p:sldId id="389" r:id="rId4"/>
    <p:sldId id="648" r:id="rId5"/>
    <p:sldId id="649" r:id="rId6"/>
    <p:sldId id="650" r:id="rId7"/>
    <p:sldId id="646" r:id="rId8"/>
    <p:sldId id="654" r:id="rId9"/>
    <p:sldId id="652" r:id="rId10"/>
    <p:sldId id="651" r:id="rId11"/>
    <p:sldId id="644" r:id="rId12"/>
    <p:sldId id="643" r:id="rId13"/>
    <p:sldId id="645" r:id="rId14"/>
    <p:sldId id="647" r:id="rId15"/>
    <p:sldId id="392" r:id="rId16"/>
    <p:sldId id="658" r:id="rId17"/>
    <p:sldId id="659" r:id="rId18"/>
    <p:sldId id="660" r:id="rId19"/>
    <p:sldId id="393" r:id="rId20"/>
    <p:sldId id="394" r:id="rId21"/>
    <p:sldId id="430" r:id="rId22"/>
    <p:sldId id="431" r:id="rId23"/>
    <p:sldId id="403" r:id="rId24"/>
  </p:sldIdLst>
  <p:sldSz cx="9906000" cy="6858000" type="A4"/>
  <p:notesSz cx="6735763" cy="9866313"/>
  <p:embeddedFontLst>
    <p:embeddedFont>
      <p:font typeface="KoPubWorld돋움체 Bold" panose="020B0600000101010101" charset="-127"/>
      <p:bold r:id="rId26"/>
    </p:embeddedFont>
    <p:embeddedFont>
      <p:font typeface="KoPubWorld돋움체 Medium" panose="020B0600000101010101" charset="-127"/>
      <p:regular r:id="rId27"/>
    </p:embeddedFont>
    <p:embeddedFont>
      <p:font typeface="KoPub돋움체 Bold" panose="02020603020101020101" pitchFamily="18" charset="-127"/>
      <p:regular r:id="rId28"/>
    </p:embeddedFont>
    <p:embeddedFont>
      <p:font typeface="KoPub돋움체 Light" panose="00000300000000000000" pitchFamily="2" charset="-127"/>
      <p:regular r:id="rId29"/>
    </p:embeddedFont>
    <p:embeddedFont>
      <p:font typeface="KoPub돋움체 Medium" panose="00000600000000000000" pitchFamily="2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Lato Bold" panose="020B0600000101010101" charset="0"/>
      <p:bold r:id="rId33"/>
    </p:embeddedFont>
    <p:embeddedFont>
      <p:font typeface="Wingdings 2" panose="05020102010507070707" pitchFamily="18" charset="2"/>
      <p:regular r:id="rId34"/>
    </p:embeddedFont>
  </p:embeddedFontLst>
  <p:defaultTextStyle>
    <a:defPPr>
      <a:defRPr lang="en-US"/>
    </a:defPPr>
    <a:lvl1pPr marL="0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2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4" orient="horz" pos="1412" userDrawn="1">
          <p15:clr>
            <a:srgbClr val="A4A3A4"/>
          </p15:clr>
        </p15:guide>
        <p15:guide id="6" orient="horz" pos="2568" userDrawn="1">
          <p15:clr>
            <a:srgbClr val="A4A3A4"/>
          </p15:clr>
        </p15:guide>
        <p15:guide id="8" pos="4277" userDrawn="1">
          <p15:clr>
            <a:srgbClr val="A4A3A4"/>
          </p15:clr>
        </p15:guide>
        <p15:guide id="9" pos="2281" userDrawn="1">
          <p15:clr>
            <a:srgbClr val="A4A3A4"/>
          </p15:clr>
        </p15:guide>
        <p15:guide id="10" pos="5932" userDrawn="1">
          <p15:clr>
            <a:srgbClr val="A4A3A4"/>
          </p15:clr>
        </p15:guide>
        <p15:guide id="12" pos="2372" userDrawn="1">
          <p15:clr>
            <a:srgbClr val="A4A3A4"/>
          </p15:clr>
        </p15:guide>
        <p15:guide id="13" orient="horz" pos="504" userDrawn="1">
          <p15:clr>
            <a:srgbClr val="A4A3A4"/>
          </p15:clr>
        </p15:guide>
        <p15:guide id="15" orient="horz" pos="1366" userDrawn="1">
          <p15:clr>
            <a:srgbClr val="A4A3A4"/>
          </p15:clr>
        </p15:guide>
        <p15:guide id="19" pos="353" userDrawn="1">
          <p15:clr>
            <a:srgbClr val="A4A3A4"/>
          </p15:clr>
        </p15:guide>
        <p15:guide id="20" pos="308" userDrawn="1">
          <p15:clr>
            <a:srgbClr val="A4A3A4"/>
          </p15:clr>
        </p15:guide>
        <p15:guide id="21" pos="4435" userDrawn="1">
          <p15:clr>
            <a:srgbClr val="A4A3A4"/>
          </p15:clr>
        </p15:guide>
        <p15:guide id="22" pos="5592" userDrawn="1">
          <p15:clr>
            <a:srgbClr val="A4A3A4"/>
          </p15:clr>
        </p15:guide>
        <p15:guide id="23" orient="horz" pos="1207" userDrawn="1">
          <p15:clr>
            <a:srgbClr val="A4A3A4"/>
          </p15:clr>
        </p15:guide>
        <p15:guide id="24" pos="5887" userDrawn="1">
          <p15:clr>
            <a:srgbClr val="A4A3A4"/>
          </p15:clr>
        </p15:guide>
        <p15:guide id="25" orient="horz" pos="867" userDrawn="1">
          <p15:clr>
            <a:srgbClr val="A4A3A4"/>
          </p15:clr>
        </p15:guide>
        <p15:guide id="26" orient="horz" pos="640" userDrawn="1">
          <p15:clr>
            <a:srgbClr val="A4A3A4"/>
          </p15:clr>
        </p15:guide>
        <p15:guide id="27" orient="horz" pos="3793" userDrawn="1">
          <p15:clr>
            <a:srgbClr val="A4A3A4"/>
          </p15:clr>
        </p15:guide>
        <p15:guide id="28" orient="horz" pos="26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EEC"/>
    <a:srgbClr val="0440C9"/>
    <a:srgbClr val="0883E1"/>
    <a:srgbClr val="4B81FB"/>
    <a:srgbClr val="112C4D"/>
    <a:srgbClr val="EFF0F1"/>
    <a:srgbClr val="EA1A10"/>
    <a:srgbClr val="64768C"/>
    <a:srgbClr val="E71A10"/>
    <a:srgbClr val="CC2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5" autoAdjust="0"/>
    <p:restoredTop sz="98155" autoAdjust="0"/>
  </p:normalViewPr>
  <p:slideViewPr>
    <p:cSldViewPr snapToGrid="0">
      <p:cViewPr varScale="1">
        <p:scale>
          <a:sx n="93" d="100"/>
          <a:sy n="93" d="100"/>
        </p:scale>
        <p:origin x="90" y="924"/>
      </p:cViewPr>
      <p:guideLst>
        <p:guide pos="3029"/>
        <p:guide orient="horz" pos="3838"/>
        <p:guide orient="horz" pos="1412"/>
        <p:guide orient="horz" pos="2568"/>
        <p:guide pos="4277"/>
        <p:guide pos="2281"/>
        <p:guide pos="5932"/>
        <p:guide pos="2372"/>
        <p:guide orient="horz" pos="504"/>
        <p:guide orient="horz" pos="1366"/>
        <p:guide pos="353"/>
        <p:guide pos="308"/>
        <p:guide pos="4435"/>
        <p:guide pos="5592"/>
        <p:guide orient="horz" pos="1207"/>
        <p:guide pos="5887"/>
        <p:guide orient="horz" pos="867"/>
        <p:guide orient="horz" pos="640"/>
        <p:guide orient="horz" pos="3793"/>
        <p:guide orient="horz" pos="26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-3972" y="-78"/>
      </p:cViewPr>
      <p:guideLst>
        <p:guide orient="horz" pos="3107"/>
        <p:guide pos="212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0" cy="495029"/>
          </a:xfrm>
          <a:prstGeom prst="rect">
            <a:avLst/>
          </a:prstGeom>
        </p:spPr>
        <p:txBody>
          <a:bodyPr vert="horz" lIns="91335" tIns="45667" rIns="91335" bIns="4566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5029"/>
          </a:xfrm>
          <a:prstGeom prst="rect">
            <a:avLst/>
          </a:prstGeom>
        </p:spPr>
        <p:txBody>
          <a:bodyPr vert="horz" lIns="91335" tIns="45667" rIns="91335" bIns="45667" rtlCol="0"/>
          <a:lstStyle>
            <a:lvl1pPr algn="r">
              <a:defRPr sz="1200"/>
            </a:lvl1pPr>
          </a:lstStyle>
          <a:p>
            <a:fld id="{718F13A6-263C-4D9A-AFCC-FF38E02DEEFD}" type="datetimeFigureOut">
              <a:rPr lang="ko-KR" altLang="en-US" smtClean="0"/>
              <a:t>2022-06-13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5" tIns="45667" rIns="91335" bIns="4566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335" tIns="45667" rIns="91335" bIns="4566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1335" tIns="45667" rIns="91335" bIns="4566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1335" tIns="45667" rIns="91335" bIns="45667" rtlCol="0" anchor="b"/>
          <a:lstStyle>
            <a:lvl1pPr algn="r">
              <a:defRPr sz="1200"/>
            </a:lvl1pPr>
          </a:lstStyle>
          <a:p>
            <a:fld id="{DBC701A3-F19A-46DB-9019-6D6217F9C8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2264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04529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06793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09058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322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13587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15851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8115" algn="l" defTabSz="80452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853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0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1" y="0"/>
              <a:ext cx="1864519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0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FA27A850-0C64-4067-A9E9-F3DC0151B5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18C63997-012C-4C6F-9260-AE8B279D34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77244F-7828-4980-8BCB-557F214E9C93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475"/>
            <a:ext cx="9906000" cy="5931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A560F4A-1BC7-4A60-B45B-E4C3B883F4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82" y="6533804"/>
            <a:ext cx="1350192" cy="26707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2B6CC-6C60-4CB7-B924-D019FA085E15}"/>
              </a:ext>
            </a:extLst>
          </p:cNvPr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034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>
          <p15:clr>
            <a:srgbClr val="FBAE40"/>
          </p15:clr>
        </p15:guide>
        <p15:guide id="3" pos="9389">
          <p15:clr>
            <a:srgbClr val="FBAE40"/>
          </p15:clr>
        </p15:guide>
        <p15:guide id="4" orient="horz" pos="4490">
          <p15:clr>
            <a:srgbClr val="FBAE40"/>
          </p15:clr>
        </p15:guide>
        <p15:guide id="5" pos="6543">
          <p15:clr>
            <a:srgbClr val="FBAE40"/>
          </p15:clr>
        </p15:guide>
        <p15:guide id="6" orient="horz" pos="70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의응답 &amp; 클로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21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233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D434FF-4C91-4B4B-A6E1-EEC83263D4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682" y="6533804"/>
            <a:ext cx="1350192" cy="2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3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2" y="0"/>
              <a:ext cx="1864520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3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3B63EA-9FDF-424A-B416-75CD365C5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562FF9-EC56-49DB-8715-7384D5881732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3F44F15-D9E8-40D1-9A02-63244C747F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82" y="6533804"/>
            <a:ext cx="1350192" cy="267071"/>
          </a:xfrm>
          <a:prstGeom prst="rect">
            <a:avLst/>
          </a:prstGeom>
        </p:spPr>
      </p:pic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B9098DD8-2B97-4852-8035-05CA1FDCE0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6287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9389">
          <p15:clr>
            <a:srgbClr val="FBAE40"/>
          </p15:clr>
        </p15:guide>
        <p15:guide id="5" pos="6543" userDrawn="1">
          <p15:clr>
            <a:srgbClr val="FBAE40"/>
          </p15:clr>
        </p15:guide>
        <p15:guide id="6" orient="horz" pos="449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0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1" y="0"/>
              <a:ext cx="1864519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0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8" name="텍스트 개체 틀 6">
            <a:extLst>
              <a:ext uri="{FF2B5EF4-FFF2-40B4-BE49-F238E27FC236}">
                <a16:creationId xmlns:a16="http://schemas.microsoft.com/office/drawing/2014/main" id="{FA27A850-0C64-4067-A9E9-F3DC0151B5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18C63997-012C-4C6F-9260-AE8B279D34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77244F-7828-4980-8BCB-557F214E9C93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475"/>
            <a:ext cx="9906000" cy="5931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A560F4A-1BC7-4A60-B45B-E4C3B883F4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682" y="6533804"/>
            <a:ext cx="1350192" cy="26707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4CE7C4-7F60-479C-9DA5-0729DDB504A8}"/>
              </a:ext>
            </a:extLst>
          </p:cNvPr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99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9389">
          <p15:clr>
            <a:srgbClr val="FBAE40"/>
          </p15:clr>
        </p15:guide>
        <p15:guide id="4" orient="horz" pos="4490" userDrawn="1">
          <p15:clr>
            <a:srgbClr val="FBAE40"/>
          </p15:clr>
        </p15:guide>
        <p15:guide id="5" pos="6543" userDrawn="1">
          <p15:clr>
            <a:srgbClr val="FBAE40"/>
          </p15:clr>
        </p15:guide>
        <p15:guide id="6" orient="horz" pos="7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질의응답 &amp; 클로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899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00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521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30" y="3750695"/>
            <a:ext cx="989668" cy="200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D434FF-4C91-4B4B-A6E1-EEC83263D4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682" y="6533804"/>
            <a:ext cx="1350192" cy="2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785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244A1-BE62-4E85-86D2-34BDC02BCEB2}"/>
              </a:ext>
            </a:extLst>
          </p:cNvPr>
          <p:cNvGrpSpPr/>
          <p:nvPr userDrawn="1"/>
        </p:nvGrpSpPr>
        <p:grpSpPr>
          <a:xfrm>
            <a:off x="0" y="1"/>
            <a:ext cx="9906000" cy="669441"/>
            <a:chOff x="0" y="0"/>
            <a:chExt cx="15335250" cy="10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40BA360D-A247-4440-8C20-FA2047A1F647}"/>
                </a:ext>
              </a:extLst>
            </p:cNvPr>
            <p:cNvSpPr/>
            <p:nvPr userDrawn="1"/>
          </p:nvSpPr>
          <p:spPr>
            <a:xfrm>
              <a:off x="205581" y="0"/>
              <a:ext cx="1864519" cy="1064753"/>
            </a:xfrm>
            <a:custGeom>
              <a:avLst/>
              <a:gdLst>
                <a:gd name="connsiteX0" fmla="*/ 0 w 1864519"/>
                <a:gd name="connsiteY0" fmla="*/ 0 h 1064753"/>
                <a:gd name="connsiteX1" fmla="*/ 1864519 w 1864519"/>
                <a:gd name="connsiteY1" fmla="*/ 0 h 1064753"/>
                <a:gd name="connsiteX2" fmla="*/ 1864519 w 1864519"/>
                <a:gd name="connsiteY2" fmla="*/ 134682 h 1064753"/>
                <a:gd name="connsiteX3" fmla="*/ 1616188 w 1864519"/>
                <a:gd name="connsiteY3" fmla="*/ 134682 h 1064753"/>
                <a:gd name="connsiteX4" fmla="*/ 1562823 w 1864519"/>
                <a:gd name="connsiteY4" fmla="*/ 179154 h 1064753"/>
                <a:gd name="connsiteX5" fmla="*/ 1189271 w 1864519"/>
                <a:gd name="connsiteY5" fmla="*/ 1020283 h 1064753"/>
                <a:gd name="connsiteX6" fmla="*/ 1124471 w 1864519"/>
                <a:gd name="connsiteY6" fmla="*/ 1064753 h 1064753"/>
                <a:gd name="connsiteX7" fmla="*/ 0 w 1864519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4519" h="1064753">
                  <a:moveTo>
                    <a:pt x="0" y="0"/>
                  </a:moveTo>
                  <a:lnTo>
                    <a:pt x="1864519" y="0"/>
                  </a:lnTo>
                  <a:lnTo>
                    <a:pt x="1864519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3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C40F1C5-D358-458E-B707-AE12A7C6E9AB}"/>
                </a:ext>
              </a:extLst>
            </p:cNvPr>
            <p:cNvSpPr/>
            <p:nvPr userDrawn="1"/>
          </p:nvSpPr>
          <p:spPr>
            <a:xfrm>
              <a:off x="127000" y="0"/>
              <a:ext cx="15208250" cy="1064753"/>
            </a:xfrm>
            <a:custGeom>
              <a:avLst/>
              <a:gdLst>
                <a:gd name="connsiteX0" fmla="*/ 0 w 15208250"/>
                <a:gd name="connsiteY0" fmla="*/ 0 h 1064753"/>
                <a:gd name="connsiteX1" fmla="*/ 15208250 w 15208250"/>
                <a:gd name="connsiteY1" fmla="*/ 0 h 1064753"/>
                <a:gd name="connsiteX2" fmla="*/ 15208250 w 15208250"/>
                <a:gd name="connsiteY2" fmla="*/ 134682 h 1064753"/>
                <a:gd name="connsiteX3" fmla="*/ 1616188 w 15208250"/>
                <a:gd name="connsiteY3" fmla="*/ 134682 h 1064753"/>
                <a:gd name="connsiteX4" fmla="*/ 1562824 w 15208250"/>
                <a:gd name="connsiteY4" fmla="*/ 179154 h 1064753"/>
                <a:gd name="connsiteX5" fmla="*/ 1189271 w 15208250"/>
                <a:gd name="connsiteY5" fmla="*/ 1020283 h 1064753"/>
                <a:gd name="connsiteX6" fmla="*/ 1124471 w 15208250"/>
                <a:gd name="connsiteY6" fmla="*/ 1064753 h 1064753"/>
                <a:gd name="connsiteX7" fmla="*/ 0 w 15208250"/>
                <a:gd name="connsiteY7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8250" h="1064753">
                  <a:moveTo>
                    <a:pt x="0" y="0"/>
                  </a:moveTo>
                  <a:lnTo>
                    <a:pt x="15208250" y="0"/>
                  </a:lnTo>
                  <a:lnTo>
                    <a:pt x="15208250" y="134682"/>
                  </a:lnTo>
                  <a:lnTo>
                    <a:pt x="1616188" y="134682"/>
                  </a:lnTo>
                  <a:cubicBezTo>
                    <a:pt x="1589507" y="134682"/>
                    <a:pt x="1572988" y="152471"/>
                    <a:pt x="1562824" y="179154"/>
                  </a:cubicBezTo>
                  <a:lnTo>
                    <a:pt x="1189271" y="1020283"/>
                  </a:lnTo>
                  <a:cubicBezTo>
                    <a:pt x="1176565" y="1053318"/>
                    <a:pt x="1151153" y="1064753"/>
                    <a:pt x="1124471" y="1064753"/>
                  </a:cubicBez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0331D94-018D-41B1-9701-309C7EFED8F2}"/>
                </a:ext>
              </a:extLst>
            </p:cNvPr>
            <p:cNvSpPr/>
            <p:nvPr userDrawn="1"/>
          </p:nvSpPr>
          <p:spPr>
            <a:xfrm>
              <a:off x="0" y="0"/>
              <a:ext cx="647700" cy="1064753"/>
            </a:xfrm>
            <a:custGeom>
              <a:avLst/>
              <a:gdLst>
                <a:gd name="connsiteX0" fmla="*/ 0 w 647700"/>
                <a:gd name="connsiteY0" fmla="*/ 0 h 1064753"/>
                <a:gd name="connsiteX1" fmla="*/ 647700 w 647700"/>
                <a:gd name="connsiteY1" fmla="*/ 0 h 1064753"/>
                <a:gd name="connsiteX2" fmla="*/ 647700 w 647700"/>
                <a:gd name="connsiteY2" fmla="*/ 1064753 h 1064753"/>
                <a:gd name="connsiteX3" fmla="*/ 0 w 647700"/>
                <a:gd name="connsiteY3" fmla="*/ 1064753 h 106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1064753">
                  <a:moveTo>
                    <a:pt x="0" y="0"/>
                  </a:moveTo>
                  <a:lnTo>
                    <a:pt x="647700" y="0"/>
                  </a:lnTo>
                  <a:lnTo>
                    <a:pt x="647700" y="1064753"/>
                  </a:lnTo>
                  <a:lnTo>
                    <a:pt x="0" y="1064753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defTabSz="910321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3B63EA-9FDF-424A-B416-75CD365C5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298" y="215532"/>
            <a:ext cx="2120581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lnSpc>
                <a:spcPct val="100000"/>
              </a:lnSpc>
              <a:buNone/>
              <a:defRPr sz="2400" spc="-96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E31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562FF9-EC56-49DB-8715-7384D5881732}"/>
              </a:ext>
            </a:extLst>
          </p:cNvPr>
          <p:cNvSpPr/>
          <p:nvPr userDrawn="1"/>
        </p:nvSpPr>
        <p:spPr>
          <a:xfrm>
            <a:off x="4888880" y="6627098"/>
            <a:ext cx="1282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582177"/>
            <a:fld id="{CAD45C6F-ED4D-4E52-A662-6AA35092CB99}" type="slidenum">
              <a:rPr lang="en-US" altLang="ko-KR" sz="800" smtClean="0">
                <a:ln>
                  <a:solidFill>
                    <a:srgbClr val="64768C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 defTabSz="582177"/>
              <a:t>‹#›</a:t>
            </a:fld>
            <a:endParaRPr lang="ko-KR" altLang="en-US" sz="800" dirty="0">
              <a:ln>
                <a:solidFill>
                  <a:srgbClr val="64768C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12" y="6612915"/>
            <a:ext cx="797485" cy="1617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F44F15-D9E8-40D1-9A02-63244C747F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82" y="6533804"/>
            <a:ext cx="1350192" cy="267071"/>
          </a:xfrm>
          <a:prstGeom prst="rect">
            <a:avLst/>
          </a:prstGeom>
        </p:spPr>
      </p:pic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B9098DD8-2B97-4852-8035-05CA1FDCE0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77" y="128592"/>
            <a:ext cx="428707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3300" spc="-19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B76505-ACFC-4B81-A0D4-1192AE06360E}"/>
              </a:ext>
            </a:extLst>
          </p:cNvPr>
          <p:cNvCxnSpPr/>
          <p:nvPr userDrawn="1"/>
        </p:nvCxnSpPr>
        <p:spPr>
          <a:xfrm>
            <a:off x="0" y="6449487"/>
            <a:ext cx="9906000" cy="0"/>
          </a:xfrm>
          <a:prstGeom prst="line">
            <a:avLst/>
          </a:prstGeom>
          <a:ln w="28575">
            <a:solidFill>
              <a:srgbClr val="044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0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52">
          <p15:clr>
            <a:srgbClr val="FBAE40"/>
          </p15:clr>
        </p15:guide>
        <p15:guide id="2" pos="192">
          <p15:clr>
            <a:srgbClr val="FBAE40"/>
          </p15:clr>
        </p15:guide>
        <p15:guide id="3" pos="9389">
          <p15:clr>
            <a:srgbClr val="FBAE40"/>
          </p15:clr>
        </p15:guide>
        <p15:guide id="5" pos="6543">
          <p15:clr>
            <a:srgbClr val="FBAE40"/>
          </p15:clr>
        </p15:guide>
        <p15:guide id="6" orient="horz" pos="449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90" r:id="rId5"/>
    <p:sldLayoutId id="2147483698" r:id="rId6"/>
  </p:sldLayoutIdLst>
  <p:txStyles>
    <p:titleStyle>
      <a:lvl1pPr algn="l" defTabSz="925859" rtl="0" eaLnBrk="1" latinLnBrk="1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65" indent="-231465" algn="l" defTabSz="925859" rtl="0" eaLnBrk="1" latinLnBrk="1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439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325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25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18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1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04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97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90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93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5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78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71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64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57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50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343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7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l" defTabSz="925859" rtl="0" eaLnBrk="1" latinLnBrk="1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65" indent="-231465" algn="l" defTabSz="925859" rtl="0" eaLnBrk="1" latinLnBrk="1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439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325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25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184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1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043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97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902" indent="-231465" algn="l" defTabSz="925859" rtl="0" eaLnBrk="1" latinLnBrk="1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930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85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789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71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64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578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50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3437" algn="l" defTabSz="92585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84380" y="3428999"/>
            <a:ext cx="3749744" cy="1515792"/>
            <a:chOff x="635057" y="4165272"/>
            <a:chExt cx="4048399" cy="16715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A90AB2-712A-47BA-BDC3-8E001B1DB9D1}"/>
                </a:ext>
              </a:extLst>
            </p:cNvPr>
            <p:cNvSpPr txBox="1"/>
            <p:nvPr/>
          </p:nvSpPr>
          <p:spPr bwMode="auto">
            <a:xfrm>
              <a:off x="776343" y="5548356"/>
              <a:ext cx="2118280" cy="288498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>
                <a:spcBef>
                  <a:spcPts val="176"/>
                </a:spcBef>
                <a:defRPr sz="2400" spc="18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에스코어 드림 8 Heavy" pitchFamily="34" charset="-127"/>
                  <a:ea typeface="에스코어 드림 8 Heavy" pitchFamily="34" charset="-127"/>
                </a:defRPr>
              </a:lvl1pPr>
            </a:lstStyle>
            <a:p>
              <a:pPr algn="l" defTabSz="419827"/>
              <a:r>
                <a:rPr lang="ko-KR" altLang="en-US" sz="1700" b="1" spc="-64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/>
                  <a:ea typeface="KoPub돋움체 Medium"/>
                </a:rPr>
                <a:t>수행 계획서 </a:t>
              </a:r>
              <a:r>
                <a:rPr lang="en-US" altLang="ko-KR" sz="1700" b="1" spc="-64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/>
                  <a:ea typeface="KoPub돋움체 Medium"/>
                </a:rPr>
                <a:t>┃ 2022. 5.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5057" y="4165272"/>
              <a:ext cx="4048399" cy="122187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33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자동화 게이트 및 </a:t>
              </a:r>
              <a:endParaRPr lang="en-US" altLang="ko-KR" sz="33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r>
                <a:rPr lang="ko-KR" altLang="en-US" sz="33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재고관리 시스템 구축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5" y="5942932"/>
            <a:ext cx="1449017" cy="293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A1EC17-3FB9-4AEA-B0D8-D8CFC53B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7" y="621232"/>
            <a:ext cx="2173383" cy="4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소프트웨어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2FAEF3-6CAB-4F4E-A53A-2A92FB78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08" y="1496659"/>
            <a:ext cx="8094384" cy="47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19446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2.6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보고 계획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(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안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)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6" name="Group 5">
            <a:extLst>
              <a:ext uri="{FF2B5EF4-FFF2-40B4-BE49-F238E27FC236}">
                <a16:creationId xmlns:a16="http://schemas.microsoft.com/office/drawing/2014/main" id="{84C84821-A399-4C7F-8C0C-F50447B7F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97622"/>
              </p:ext>
            </p:extLst>
          </p:nvPr>
        </p:nvGraphicFramePr>
        <p:xfrm>
          <a:off x="1264312" y="3902178"/>
          <a:ext cx="6270344" cy="2144187"/>
        </p:xfrm>
        <a:graphic>
          <a:graphicData uri="http://schemas.openxmlformats.org/drawingml/2006/table">
            <a:tbl>
              <a:tblPr/>
              <a:tblGrid>
                <a:gridCol w="76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151"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59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59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종류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59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보고 내용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59">
                <a:tc rowSpan="2"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주요 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착수보고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사업개요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/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사업목표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수행기간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/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조직 및 인력투입계획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최종보고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프로젝트 종료 시 전체 프로젝트 단계의 수행결과 보고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프로젝트 산출물 첨부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59">
                <a:tc rowSpan="2"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주기적 모니터링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주간업무 보고 및 회의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주간업무 계획 대 실적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, 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차주계획 보고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주요 이슈</a:t>
                      </a:r>
                      <a:r>
                        <a:rPr kumimoji="1" lang="en-US" altLang="ko-KR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/</a:t>
                      </a: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위험요소 및 대응계획 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21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수시보고 및 회의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62930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2585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88789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5171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31464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77578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4050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703437" algn="l" defTabSz="92585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고객사 요구에 의해 지정된 내용 보고 및 회의</a:t>
                      </a:r>
                    </a:p>
                    <a:p>
                      <a:pPr marL="114300" marR="0" lvl="0" indent="-1143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80000"/>
                        <a:buFont typeface="Wingdings 2" pitchFamily="18" charset="2"/>
                        <a:buChar char="¡"/>
                        <a:tabLst/>
                      </a:pPr>
                      <a:r>
                        <a:rPr kumimoji="1" lang="ko-KR" altLang="en-US" sz="10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굴림" charset="-127"/>
                        </a:rPr>
                        <a:t>사안에 따라 회의 또는 서면으로 보고</a:t>
                      </a:r>
                    </a:p>
                  </a:txBody>
                  <a:tcPr marL="46800" marR="46800" marT="18000" marB="18000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AD1DE6-DF97-48BD-9A6C-1F8C748144EE}"/>
              </a:ext>
            </a:extLst>
          </p:cNvPr>
          <p:cNvGrpSpPr/>
          <p:nvPr/>
        </p:nvGrpSpPr>
        <p:grpSpPr>
          <a:xfrm>
            <a:off x="1427748" y="1568686"/>
            <a:ext cx="3066136" cy="2144564"/>
            <a:chOff x="824721" y="4063255"/>
            <a:chExt cx="3066136" cy="21445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C7AD18A-BDA7-43AE-AA5F-3F77DD4D6CA3}"/>
                </a:ext>
              </a:extLst>
            </p:cNvPr>
            <p:cNvSpPr/>
            <p:nvPr/>
          </p:nvSpPr>
          <p:spPr>
            <a:xfrm>
              <a:off x="1905003" y="4126805"/>
              <a:ext cx="520889" cy="2081014"/>
            </a:xfrm>
            <a:prstGeom prst="rect">
              <a:avLst/>
            </a:prstGeom>
            <a:pattFill prst="narVert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10613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AutoShape 38">
              <a:extLst>
                <a:ext uri="{FF2B5EF4-FFF2-40B4-BE49-F238E27FC236}">
                  <a16:creationId xmlns:a16="http://schemas.microsoft.com/office/drawing/2014/main" id="{0C7E77FD-7672-498B-900C-E9B8A060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21" y="4063255"/>
              <a:ext cx="349794" cy="2144189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algn="ctr">
              <a:solidFill>
                <a:srgbClr val="668DF0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-189172" algn="ctr" defTabSz="909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B2972"/>
                  </a:solidFill>
                  <a:effectLst/>
                  <a:uLnTx/>
                  <a:uFillTx/>
                  <a:latin typeface="+mn-ea"/>
                  <a:cs typeface="+mn-cs"/>
                </a:rPr>
                <a:t>내부소통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CD04B3EA-3522-4340-801E-86BD748E0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21" y="4063256"/>
              <a:ext cx="1620652" cy="415913"/>
            </a:xfrm>
            <a:prstGeom prst="rect">
              <a:avLst/>
            </a:prstGeom>
            <a:solidFill>
              <a:srgbClr val="BDCEF9"/>
            </a:solidFill>
            <a:ln w="6350" algn="ctr">
              <a:solidFill>
                <a:srgbClr val="99B3F5"/>
              </a:solidFill>
              <a:miter lim="800000"/>
              <a:headEnd/>
              <a:tailEnd/>
            </a:ln>
            <a:effectLst/>
          </p:spPr>
          <p:txBody>
            <a:bodyPr vert="horz" wrap="square" lIns="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고객사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Project Manager</a:t>
              </a:r>
            </a:p>
          </p:txBody>
        </p:sp>
        <p:sp>
          <p:nvSpPr>
            <p:cNvPr id="31" name="Rectangle 53">
              <a:extLst>
                <a:ext uri="{FF2B5EF4-FFF2-40B4-BE49-F238E27FC236}">
                  <a16:creationId xmlns:a16="http://schemas.microsoft.com/office/drawing/2014/main" id="{EE57B57E-A04B-4E78-B73B-47DCBD74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21" y="4948366"/>
              <a:ext cx="1620652" cy="415913"/>
            </a:xfrm>
            <a:prstGeom prst="rect">
              <a:avLst/>
            </a:prstGeom>
            <a:solidFill>
              <a:srgbClr val="BDCEF9"/>
            </a:solidFill>
            <a:ln w="6350" algn="ctr">
              <a:solidFill>
                <a:srgbClr val="99B3F5"/>
              </a:solidFill>
              <a:miter lim="800000"/>
              <a:headEnd/>
              <a:tailEnd/>
            </a:ln>
            <a:effectLst/>
          </p:spPr>
          <p:txBody>
            <a:bodyPr vert="horz" wrap="square" lIns="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제안사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Project Manager</a:t>
              </a:r>
            </a:p>
          </p:txBody>
        </p:sp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D2A3EA0E-88F7-488A-9840-78EB5750A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121" y="5791531"/>
              <a:ext cx="1620652" cy="415913"/>
            </a:xfrm>
            <a:prstGeom prst="rect">
              <a:avLst/>
            </a:prstGeom>
            <a:solidFill>
              <a:srgbClr val="BDCEF9"/>
            </a:solidFill>
            <a:ln w="6350" algn="ctr">
              <a:solidFill>
                <a:srgbClr val="99B3F5"/>
              </a:solidFill>
              <a:miter lim="800000"/>
              <a:headEnd/>
              <a:tailEnd/>
            </a:ln>
            <a:effectLst/>
          </p:spPr>
          <p:txBody>
            <a:bodyPr vert="horz" wrap="square" lIns="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사업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수행팀</a:t>
              </a:r>
              <a:endParaRPr kumimoji="0" lang="en-US" altLang="ko-KR" sz="10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Line 58">
              <a:extLst>
                <a:ext uri="{FF2B5EF4-FFF2-40B4-BE49-F238E27FC236}">
                  <a16:creationId xmlns:a16="http://schemas.microsoft.com/office/drawing/2014/main" id="{24711A2C-964B-41B7-BACE-42629314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683" y="4720449"/>
              <a:ext cx="1164068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  <a:round/>
              <a:headEnd type="oval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7800" rIns="95601" bIns="47800" anchor="ctr"/>
            <a:lstStyle/>
            <a:p>
              <a:pPr marL="0" marR="0" lvl="0" indent="0" algn="l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4" name="Line 58">
              <a:extLst>
                <a:ext uri="{FF2B5EF4-FFF2-40B4-BE49-F238E27FC236}">
                  <a16:creationId xmlns:a16="http://schemas.microsoft.com/office/drawing/2014/main" id="{826D7F69-DB2E-45CB-A2DC-ED6B9348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683" y="5579347"/>
              <a:ext cx="1164068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  <a:round/>
              <a:headEnd type="oval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7800" rIns="95601" bIns="47800" anchor="ctr"/>
            <a:lstStyle/>
            <a:p>
              <a:pPr marL="0" marR="0" lvl="0" indent="0" algn="l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35" name="그룹 73">
              <a:extLst>
                <a:ext uri="{FF2B5EF4-FFF2-40B4-BE49-F238E27FC236}">
                  <a16:creationId xmlns:a16="http://schemas.microsoft.com/office/drawing/2014/main" id="{C7B14949-7988-46DB-94FC-B1B2183C430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96347" y="4638093"/>
              <a:ext cx="138214" cy="176516"/>
              <a:chOff x="4546656" y="2599791"/>
              <a:chExt cx="552931" cy="597257"/>
            </a:xfrm>
          </p:grpSpPr>
          <p:sp>
            <p:nvSpPr>
              <p:cNvPr id="42" name="AutoShape 8">
                <a:extLst>
                  <a:ext uri="{FF2B5EF4-FFF2-40B4-BE49-F238E27FC236}">
                    <a16:creationId xmlns:a16="http://schemas.microsoft.com/office/drawing/2014/main" id="{3595C36D-4F6E-42C7-8ADA-34E4FD56457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8735" y="2746199"/>
                <a:ext cx="348770" cy="552927"/>
              </a:xfrm>
              <a:prstGeom prst="chevron">
                <a:avLst>
                  <a:gd name="adj" fmla="val 60907"/>
                </a:avLst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3" name="AutoShape 8">
                <a:extLst>
                  <a:ext uri="{FF2B5EF4-FFF2-40B4-BE49-F238E27FC236}">
                    <a16:creationId xmlns:a16="http://schemas.microsoft.com/office/drawing/2014/main" id="{1C1973F8-3132-4F6A-A883-7678997D34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7825" y="2498626"/>
                <a:ext cx="350597" cy="552927"/>
              </a:xfrm>
              <a:prstGeom prst="chevron">
                <a:avLst>
                  <a:gd name="adj" fmla="val 60907"/>
                </a:avLst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그룹 73">
              <a:extLst>
                <a:ext uri="{FF2B5EF4-FFF2-40B4-BE49-F238E27FC236}">
                  <a16:creationId xmlns:a16="http://schemas.microsoft.com/office/drawing/2014/main" id="{5D6A1882-D5E4-4B30-BFB0-29046F8D70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96357" y="5489649"/>
              <a:ext cx="138214" cy="176516"/>
              <a:chOff x="4546652" y="2117256"/>
              <a:chExt cx="552935" cy="597257"/>
            </a:xfrm>
          </p:grpSpPr>
          <p:sp>
            <p:nvSpPr>
              <p:cNvPr id="39" name="AutoShape 8">
                <a:extLst>
                  <a:ext uri="{FF2B5EF4-FFF2-40B4-BE49-F238E27FC236}">
                    <a16:creationId xmlns:a16="http://schemas.microsoft.com/office/drawing/2014/main" id="{E65076CF-0D75-4320-A865-98DFFF9D1C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8733" y="2263662"/>
                <a:ext cx="348770" cy="552931"/>
              </a:xfrm>
              <a:prstGeom prst="chevron">
                <a:avLst>
                  <a:gd name="adj" fmla="val 60907"/>
                </a:avLst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41" name="AutoShape 8">
                <a:extLst>
                  <a:ext uri="{FF2B5EF4-FFF2-40B4-BE49-F238E27FC236}">
                    <a16:creationId xmlns:a16="http://schemas.microsoft.com/office/drawing/2014/main" id="{A36582E8-3E76-4762-B739-56BD9087262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>
                <a:off x="4647823" y="2016089"/>
                <a:ext cx="350597" cy="552931"/>
              </a:xfrm>
              <a:prstGeom prst="chevron">
                <a:avLst>
                  <a:gd name="adj" fmla="val 60907"/>
                </a:avLst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72226" bIns="0" anchor="ctr"/>
              <a:lstStyle>
                <a:lvl1pPr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828675" indent="-3190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274763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784350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293938" indent="-255588" algn="l" defTabSz="1019175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7511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32083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6655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4122738" indent="-255588" defTabSz="1019175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marR="0" lvl="0" indent="0" algn="ctr" defTabSz="104307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300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9796BC0-3FB4-427A-BF36-F9791FE9BC77}"/>
                </a:ext>
              </a:extLst>
            </p:cNvPr>
            <p:cNvSpPr/>
            <p:nvPr/>
          </p:nvSpPr>
          <p:spPr bwMode="auto">
            <a:xfrm flipH="1">
              <a:off x="3078170" y="4311498"/>
              <a:ext cx="812687" cy="81789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199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주간</a:t>
              </a:r>
              <a:endParaRPr kumimoji="0" lang="en-US" altLang="ko-KR" sz="1000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4199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업무보고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이슈보고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A4813D6-D7F1-4DC9-A3C9-A665EE510495}"/>
                </a:ext>
              </a:extLst>
            </p:cNvPr>
            <p:cNvSpPr/>
            <p:nvPr/>
          </p:nvSpPr>
          <p:spPr bwMode="auto">
            <a:xfrm flipH="1">
              <a:off x="3078170" y="5170397"/>
              <a:ext cx="812687" cy="81789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199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수시보고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cs typeface="+mn-cs"/>
                </a:rPr>
                <a:t>주간 업무 보고</a:t>
              </a:r>
            </a:p>
          </p:txBody>
        </p:sp>
      </p:grpSp>
      <p:sp>
        <p:nvSpPr>
          <p:cNvPr id="44" name="오각형 170">
            <a:extLst>
              <a:ext uri="{FF2B5EF4-FFF2-40B4-BE49-F238E27FC236}">
                <a16:creationId xmlns:a16="http://schemas.microsoft.com/office/drawing/2014/main" id="{55976338-1306-4DF3-AEF9-035AAAF0E215}"/>
              </a:ext>
            </a:extLst>
          </p:cNvPr>
          <p:cNvSpPr/>
          <p:nvPr/>
        </p:nvSpPr>
        <p:spPr bwMode="auto">
          <a:xfrm>
            <a:off x="5592278" y="1977663"/>
            <a:ext cx="1038466" cy="1249684"/>
          </a:xfrm>
          <a:prstGeom prst="homePlate">
            <a:avLst>
              <a:gd name="adj" fmla="val 0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 w="9525">
            <a:noFill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396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4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38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33333"/>
              </a:solidFill>
              <a:effectLst/>
              <a:uLnTx/>
              <a:uFillTx/>
              <a:latin typeface="+mn-ea"/>
              <a:cs typeface="Lato Bold" panose="020F050202020403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9A45961-CE9C-4DDA-B9C6-5166DDB11771}"/>
              </a:ext>
            </a:extLst>
          </p:cNvPr>
          <p:cNvSpPr/>
          <p:nvPr/>
        </p:nvSpPr>
        <p:spPr>
          <a:xfrm>
            <a:off x="5743294" y="1977663"/>
            <a:ext cx="1237622" cy="1249684"/>
          </a:xfrm>
          <a:prstGeom prst="ellipse">
            <a:avLst/>
          </a:prstGeom>
          <a:solidFill>
            <a:schemeClr val="bg1"/>
          </a:solidFill>
          <a:ln w="22225" cap="rnd">
            <a:noFill/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" name="Text Box 7">
            <a:extLst>
              <a:ext uri="{FF2B5EF4-FFF2-40B4-BE49-F238E27FC236}">
                <a16:creationId xmlns:a16="http://schemas.microsoft.com/office/drawing/2014/main" id="{E4315DE4-976D-4157-BBAF-E064F97C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334" y="2135552"/>
            <a:ext cx="95058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7315200" algn="r"/>
              </a:tabLst>
              <a:defRPr kumimoji="1" sz="140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프로젝트</a:t>
            </a:r>
            <a:endParaRPr kumimoji="1" lang="en-US" altLang="ko-KR" sz="14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B297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진척관리 및</a:t>
            </a:r>
            <a:endParaRPr kumimoji="1" lang="en-US" altLang="ko-KR" sz="14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B297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체계적인</a:t>
            </a:r>
            <a:endParaRPr kumimoji="1" lang="en-US" altLang="ko-KR" sz="1400" b="0" i="0" u="none" strike="noStrike" kern="1200" cap="none" spc="-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B297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09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914400" algn="l"/>
                <a:tab pos="7315200" algn="r"/>
              </a:tabLst>
              <a:defRPr/>
            </a:pPr>
            <a:r>
              <a:rPr kumimoji="1" lang="ko-KR" altLang="en-US" sz="1400" b="0" i="0" u="none" strike="noStrike" kern="1200" cap="none" spc="-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B297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의사소통 구축</a:t>
            </a: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C0E821EB-2925-4E36-9563-5CD40598FC45}"/>
              </a:ext>
            </a:extLst>
          </p:cNvPr>
          <p:cNvSpPr/>
          <p:nvPr/>
        </p:nvSpPr>
        <p:spPr>
          <a:xfrm>
            <a:off x="5851012" y="2052449"/>
            <a:ext cx="1091068" cy="1108774"/>
          </a:xfrm>
          <a:prstGeom prst="arc">
            <a:avLst>
              <a:gd name="adj1" fmla="val 10821680"/>
              <a:gd name="adj2" fmla="val 2867014"/>
            </a:avLst>
          </a:prstGeom>
          <a:ln w="22225" cap="rnd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3C6EEC"/>
                </a:gs>
              </a:gsLst>
              <a:lin ang="2700000" scaled="1"/>
              <a:tileRect/>
            </a:gra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EC0D77DB-63E8-48D4-B63F-90600A1F8CF5}"/>
              </a:ext>
            </a:extLst>
          </p:cNvPr>
          <p:cNvSpPr>
            <a:spLocks noEditPoints="1"/>
          </p:cNvSpPr>
          <p:nvPr/>
        </p:nvSpPr>
        <p:spPr bwMode="auto">
          <a:xfrm>
            <a:off x="5778191" y="1851043"/>
            <a:ext cx="198608" cy="145242"/>
          </a:xfrm>
          <a:custGeom>
            <a:avLst/>
            <a:gdLst>
              <a:gd name="T0" fmla="*/ 74 w 208"/>
              <a:gd name="T1" fmla="*/ 152 h 160"/>
              <a:gd name="T2" fmla="*/ 50 w 208"/>
              <a:gd name="T3" fmla="*/ 160 h 160"/>
              <a:gd name="T4" fmla="*/ 32 w 208"/>
              <a:gd name="T5" fmla="*/ 156 h 160"/>
              <a:gd name="T6" fmla="*/ 18 w 208"/>
              <a:gd name="T7" fmla="*/ 148 h 160"/>
              <a:gd name="T8" fmla="*/ 4 w 208"/>
              <a:gd name="T9" fmla="*/ 128 h 160"/>
              <a:gd name="T10" fmla="*/ 0 w 208"/>
              <a:gd name="T11" fmla="*/ 104 h 160"/>
              <a:gd name="T12" fmla="*/ 8 w 208"/>
              <a:gd name="T13" fmla="*/ 64 h 160"/>
              <a:gd name="T14" fmla="*/ 30 w 208"/>
              <a:gd name="T15" fmla="*/ 30 h 160"/>
              <a:gd name="T16" fmla="*/ 56 w 208"/>
              <a:gd name="T17" fmla="*/ 8 h 160"/>
              <a:gd name="T18" fmla="*/ 76 w 208"/>
              <a:gd name="T19" fmla="*/ 0 h 160"/>
              <a:gd name="T20" fmla="*/ 78 w 208"/>
              <a:gd name="T21" fmla="*/ 8 h 160"/>
              <a:gd name="T22" fmla="*/ 62 w 208"/>
              <a:gd name="T23" fmla="*/ 22 h 160"/>
              <a:gd name="T24" fmla="*/ 48 w 208"/>
              <a:gd name="T25" fmla="*/ 38 h 160"/>
              <a:gd name="T26" fmla="*/ 38 w 208"/>
              <a:gd name="T27" fmla="*/ 54 h 160"/>
              <a:gd name="T28" fmla="*/ 32 w 208"/>
              <a:gd name="T29" fmla="*/ 74 h 160"/>
              <a:gd name="T30" fmla="*/ 50 w 208"/>
              <a:gd name="T31" fmla="*/ 68 h 160"/>
              <a:gd name="T32" fmla="*/ 70 w 208"/>
              <a:gd name="T33" fmla="*/ 72 h 160"/>
              <a:gd name="T34" fmla="*/ 86 w 208"/>
              <a:gd name="T35" fmla="*/ 84 h 160"/>
              <a:gd name="T36" fmla="*/ 94 w 208"/>
              <a:gd name="T37" fmla="*/ 102 h 160"/>
              <a:gd name="T38" fmla="*/ 94 w 208"/>
              <a:gd name="T39" fmla="*/ 122 h 160"/>
              <a:gd name="T40" fmla="*/ 82 w 208"/>
              <a:gd name="T41" fmla="*/ 146 h 160"/>
              <a:gd name="T42" fmla="*/ 194 w 208"/>
              <a:gd name="T43" fmla="*/ 146 h 160"/>
              <a:gd name="T44" fmla="*/ 170 w 208"/>
              <a:gd name="T45" fmla="*/ 158 h 160"/>
              <a:gd name="T46" fmla="*/ 154 w 208"/>
              <a:gd name="T47" fmla="*/ 158 h 160"/>
              <a:gd name="T48" fmla="*/ 130 w 208"/>
              <a:gd name="T49" fmla="*/ 148 h 160"/>
              <a:gd name="T50" fmla="*/ 120 w 208"/>
              <a:gd name="T51" fmla="*/ 136 h 160"/>
              <a:gd name="T52" fmla="*/ 114 w 208"/>
              <a:gd name="T53" fmla="*/ 120 h 160"/>
              <a:gd name="T54" fmla="*/ 114 w 208"/>
              <a:gd name="T55" fmla="*/ 84 h 160"/>
              <a:gd name="T56" fmla="*/ 130 w 208"/>
              <a:gd name="T57" fmla="*/ 46 h 160"/>
              <a:gd name="T58" fmla="*/ 156 w 208"/>
              <a:gd name="T59" fmla="*/ 18 h 160"/>
              <a:gd name="T60" fmla="*/ 182 w 208"/>
              <a:gd name="T61" fmla="*/ 2 h 160"/>
              <a:gd name="T62" fmla="*/ 192 w 208"/>
              <a:gd name="T63" fmla="*/ 4 h 160"/>
              <a:gd name="T64" fmla="*/ 188 w 208"/>
              <a:gd name="T65" fmla="*/ 12 h 160"/>
              <a:gd name="T66" fmla="*/ 160 w 208"/>
              <a:gd name="T67" fmla="*/ 38 h 160"/>
              <a:gd name="T68" fmla="*/ 150 w 208"/>
              <a:gd name="T69" fmla="*/ 54 h 160"/>
              <a:gd name="T70" fmla="*/ 144 w 208"/>
              <a:gd name="T71" fmla="*/ 74 h 160"/>
              <a:gd name="T72" fmla="*/ 156 w 208"/>
              <a:gd name="T73" fmla="*/ 68 h 160"/>
              <a:gd name="T74" fmla="*/ 170 w 208"/>
              <a:gd name="T75" fmla="*/ 68 h 160"/>
              <a:gd name="T76" fmla="*/ 192 w 208"/>
              <a:gd name="T77" fmla="*/ 78 h 160"/>
              <a:gd name="T78" fmla="*/ 202 w 208"/>
              <a:gd name="T79" fmla="*/ 92 h 160"/>
              <a:gd name="T80" fmla="*/ 208 w 208"/>
              <a:gd name="T81" fmla="*/ 114 h 160"/>
              <a:gd name="T82" fmla="*/ 200 w 208"/>
              <a:gd name="T83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160">
                <a:moveTo>
                  <a:pt x="82" y="146"/>
                </a:moveTo>
                <a:lnTo>
                  <a:pt x="82" y="146"/>
                </a:lnTo>
                <a:lnTo>
                  <a:pt x="74" y="152"/>
                </a:lnTo>
                <a:lnTo>
                  <a:pt x="66" y="156"/>
                </a:lnTo>
                <a:lnTo>
                  <a:pt x="58" y="158"/>
                </a:lnTo>
                <a:lnTo>
                  <a:pt x="50" y="160"/>
                </a:lnTo>
                <a:lnTo>
                  <a:pt x="50" y="160"/>
                </a:lnTo>
                <a:lnTo>
                  <a:pt x="40" y="158"/>
                </a:lnTo>
                <a:lnTo>
                  <a:pt x="32" y="156"/>
                </a:lnTo>
                <a:lnTo>
                  <a:pt x="26" y="154"/>
                </a:lnTo>
                <a:lnTo>
                  <a:pt x="18" y="148"/>
                </a:lnTo>
                <a:lnTo>
                  <a:pt x="18" y="148"/>
                </a:lnTo>
                <a:lnTo>
                  <a:pt x="12" y="142"/>
                </a:lnTo>
                <a:lnTo>
                  <a:pt x="8" y="136"/>
                </a:lnTo>
                <a:lnTo>
                  <a:pt x="4" y="128"/>
                </a:lnTo>
                <a:lnTo>
                  <a:pt x="0" y="120"/>
                </a:lnTo>
                <a:lnTo>
                  <a:pt x="0" y="120"/>
                </a:lnTo>
                <a:lnTo>
                  <a:pt x="0" y="104"/>
                </a:lnTo>
                <a:lnTo>
                  <a:pt x="2" y="84"/>
                </a:lnTo>
                <a:lnTo>
                  <a:pt x="2" y="84"/>
                </a:lnTo>
                <a:lnTo>
                  <a:pt x="8" y="64"/>
                </a:lnTo>
                <a:lnTo>
                  <a:pt x="18" y="46"/>
                </a:lnTo>
                <a:lnTo>
                  <a:pt x="18" y="46"/>
                </a:lnTo>
                <a:lnTo>
                  <a:pt x="30" y="30"/>
                </a:lnTo>
                <a:lnTo>
                  <a:pt x="42" y="18"/>
                </a:lnTo>
                <a:lnTo>
                  <a:pt x="42" y="18"/>
                </a:lnTo>
                <a:lnTo>
                  <a:pt x="56" y="8"/>
                </a:lnTo>
                <a:lnTo>
                  <a:pt x="68" y="2"/>
                </a:lnTo>
                <a:lnTo>
                  <a:pt x="68" y="2"/>
                </a:lnTo>
                <a:lnTo>
                  <a:pt x="76" y="0"/>
                </a:lnTo>
                <a:lnTo>
                  <a:pt x="78" y="4"/>
                </a:lnTo>
                <a:lnTo>
                  <a:pt x="78" y="4"/>
                </a:lnTo>
                <a:lnTo>
                  <a:pt x="78" y="8"/>
                </a:lnTo>
                <a:lnTo>
                  <a:pt x="76" y="12"/>
                </a:lnTo>
                <a:lnTo>
                  <a:pt x="76" y="12"/>
                </a:lnTo>
                <a:lnTo>
                  <a:pt x="62" y="22"/>
                </a:lnTo>
                <a:lnTo>
                  <a:pt x="62" y="22"/>
                </a:lnTo>
                <a:lnTo>
                  <a:pt x="48" y="38"/>
                </a:lnTo>
                <a:lnTo>
                  <a:pt x="48" y="38"/>
                </a:lnTo>
                <a:lnTo>
                  <a:pt x="44" y="46"/>
                </a:lnTo>
                <a:lnTo>
                  <a:pt x="38" y="54"/>
                </a:lnTo>
                <a:lnTo>
                  <a:pt x="38" y="54"/>
                </a:lnTo>
                <a:lnTo>
                  <a:pt x="34" y="64"/>
                </a:lnTo>
                <a:lnTo>
                  <a:pt x="32" y="74"/>
                </a:lnTo>
                <a:lnTo>
                  <a:pt x="32" y="74"/>
                </a:lnTo>
                <a:lnTo>
                  <a:pt x="38" y="70"/>
                </a:lnTo>
                <a:lnTo>
                  <a:pt x="44" y="68"/>
                </a:lnTo>
                <a:lnTo>
                  <a:pt x="50" y="68"/>
                </a:lnTo>
                <a:lnTo>
                  <a:pt x="58" y="68"/>
                </a:lnTo>
                <a:lnTo>
                  <a:pt x="58" y="68"/>
                </a:lnTo>
                <a:lnTo>
                  <a:pt x="70" y="72"/>
                </a:lnTo>
                <a:lnTo>
                  <a:pt x="78" y="78"/>
                </a:lnTo>
                <a:lnTo>
                  <a:pt x="78" y="78"/>
                </a:lnTo>
                <a:lnTo>
                  <a:pt x="86" y="84"/>
                </a:lnTo>
                <a:lnTo>
                  <a:pt x="90" y="92"/>
                </a:lnTo>
                <a:lnTo>
                  <a:pt x="90" y="92"/>
                </a:lnTo>
                <a:lnTo>
                  <a:pt x="94" y="102"/>
                </a:lnTo>
                <a:lnTo>
                  <a:pt x="94" y="114"/>
                </a:lnTo>
                <a:lnTo>
                  <a:pt x="94" y="114"/>
                </a:lnTo>
                <a:lnTo>
                  <a:pt x="94" y="122"/>
                </a:lnTo>
                <a:lnTo>
                  <a:pt x="92" y="130"/>
                </a:lnTo>
                <a:lnTo>
                  <a:pt x="88" y="138"/>
                </a:lnTo>
                <a:lnTo>
                  <a:pt x="82" y="146"/>
                </a:lnTo>
                <a:lnTo>
                  <a:pt x="82" y="146"/>
                </a:lnTo>
                <a:close/>
                <a:moveTo>
                  <a:pt x="194" y="146"/>
                </a:moveTo>
                <a:lnTo>
                  <a:pt x="194" y="146"/>
                </a:lnTo>
                <a:lnTo>
                  <a:pt x="186" y="152"/>
                </a:lnTo>
                <a:lnTo>
                  <a:pt x="180" y="156"/>
                </a:lnTo>
                <a:lnTo>
                  <a:pt x="170" y="158"/>
                </a:lnTo>
                <a:lnTo>
                  <a:pt x="162" y="160"/>
                </a:lnTo>
                <a:lnTo>
                  <a:pt x="162" y="160"/>
                </a:lnTo>
                <a:lnTo>
                  <a:pt x="154" y="158"/>
                </a:lnTo>
                <a:lnTo>
                  <a:pt x="146" y="156"/>
                </a:lnTo>
                <a:lnTo>
                  <a:pt x="138" y="154"/>
                </a:lnTo>
                <a:lnTo>
                  <a:pt x="130" y="148"/>
                </a:lnTo>
                <a:lnTo>
                  <a:pt x="130" y="148"/>
                </a:lnTo>
                <a:lnTo>
                  <a:pt x="124" y="142"/>
                </a:lnTo>
                <a:lnTo>
                  <a:pt x="120" y="136"/>
                </a:lnTo>
                <a:lnTo>
                  <a:pt x="116" y="128"/>
                </a:lnTo>
                <a:lnTo>
                  <a:pt x="114" y="120"/>
                </a:lnTo>
                <a:lnTo>
                  <a:pt x="114" y="120"/>
                </a:lnTo>
                <a:lnTo>
                  <a:pt x="112" y="104"/>
                </a:lnTo>
                <a:lnTo>
                  <a:pt x="114" y="84"/>
                </a:lnTo>
                <a:lnTo>
                  <a:pt x="114" y="84"/>
                </a:lnTo>
                <a:lnTo>
                  <a:pt x="120" y="64"/>
                </a:lnTo>
                <a:lnTo>
                  <a:pt x="130" y="46"/>
                </a:lnTo>
                <a:lnTo>
                  <a:pt x="130" y="46"/>
                </a:lnTo>
                <a:lnTo>
                  <a:pt x="142" y="30"/>
                </a:lnTo>
                <a:lnTo>
                  <a:pt x="156" y="18"/>
                </a:lnTo>
                <a:lnTo>
                  <a:pt x="156" y="18"/>
                </a:lnTo>
                <a:lnTo>
                  <a:pt x="168" y="8"/>
                </a:lnTo>
                <a:lnTo>
                  <a:pt x="182" y="2"/>
                </a:lnTo>
                <a:lnTo>
                  <a:pt x="182" y="2"/>
                </a:lnTo>
                <a:lnTo>
                  <a:pt x="188" y="0"/>
                </a:lnTo>
                <a:lnTo>
                  <a:pt x="192" y="4"/>
                </a:lnTo>
                <a:lnTo>
                  <a:pt x="192" y="4"/>
                </a:lnTo>
                <a:lnTo>
                  <a:pt x="192" y="8"/>
                </a:lnTo>
                <a:lnTo>
                  <a:pt x="188" y="12"/>
                </a:lnTo>
                <a:lnTo>
                  <a:pt x="188" y="12"/>
                </a:lnTo>
                <a:lnTo>
                  <a:pt x="174" y="22"/>
                </a:lnTo>
                <a:lnTo>
                  <a:pt x="174" y="22"/>
                </a:lnTo>
                <a:lnTo>
                  <a:pt x="160" y="38"/>
                </a:lnTo>
                <a:lnTo>
                  <a:pt x="160" y="38"/>
                </a:lnTo>
                <a:lnTo>
                  <a:pt x="156" y="46"/>
                </a:lnTo>
                <a:lnTo>
                  <a:pt x="150" y="54"/>
                </a:lnTo>
                <a:lnTo>
                  <a:pt x="150" y="54"/>
                </a:lnTo>
                <a:lnTo>
                  <a:pt x="146" y="64"/>
                </a:lnTo>
                <a:lnTo>
                  <a:pt x="144" y="74"/>
                </a:lnTo>
                <a:lnTo>
                  <a:pt x="144" y="74"/>
                </a:lnTo>
                <a:lnTo>
                  <a:pt x="150" y="70"/>
                </a:lnTo>
                <a:lnTo>
                  <a:pt x="156" y="68"/>
                </a:lnTo>
                <a:lnTo>
                  <a:pt x="162" y="68"/>
                </a:lnTo>
                <a:lnTo>
                  <a:pt x="170" y="68"/>
                </a:lnTo>
                <a:lnTo>
                  <a:pt x="170" y="68"/>
                </a:lnTo>
                <a:lnTo>
                  <a:pt x="182" y="72"/>
                </a:lnTo>
                <a:lnTo>
                  <a:pt x="192" y="78"/>
                </a:lnTo>
                <a:lnTo>
                  <a:pt x="192" y="78"/>
                </a:lnTo>
                <a:lnTo>
                  <a:pt x="198" y="84"/>
                </a:lnTo>
                <a:lnTo>
                  <a:pt x="202" y="92"/>
                </a:lnTo>
                <a:lnTo>
                  <a:pt x="202" y="92"/>
                </a:lnTo>
                <a:lnTo>
                  <a:pt x="206" y="102"/>
                </a:lnTo>
                <a:lnTo>
                  <a:pt x="208" y="114"/>
                </a:lnTo>
                <a:lnTo>
                  <a:pt x="208" y="114"/>
                </a:lnTo>
                <a:lnTo>
                  <a:pt x="206" y="122"/>
                </a:lnTo>
                <a:lnTo>
                  <a:pt x="204" y="130"/>
                </a:lnTo>
                <a:lnTo>
                  <a:pt x="200" y="138"/>
                </a:lnTo>
                <a:lnTo>
                  <a:pt x="194" y="146"/>
                </a:lnTo>
                <a:lnTo>
                  <a:pt x="194" y="146"/>
                </a:lnTo>
                <a:close/>
              </a:path>
            </a:pathLst>
          </a:custGeom>
          <a:solidFill>
            <a:srgbClr val="1752E7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C55058AD-8DF4-4AB8-9BF1-4A2B9D6B87F7}"/>
              </a:ext>
            </a:extLst>
          </p:cNvPr>
          <p:cNvSpPr>
            <a:spLocks noEditPoints="1"/>
          </p:cNvSpPr>
          <p:nvPr/>
        </p:nvSpPr>
        <p:spPr bwMode="auto">
          <a:xfrm flipH="1" flipV="1">
            <a:off x="6811349" y="3090988"/>
            <a:ext cx="198608" cy="145242"/>
          </a:xfrm>
          <a:custGeom>
            <a:avLst/>
            <a:gdLst>
              <a:gd name="T0" fmla="*/ 74 w 208"/>
              <a:gd name="T1" fmla="*/ 152 h 160"/>
              <a:gd name="T2" fmla="*/ 50 w 208"/>
              <a:gd name="T3" fmla="*/ 160 h 160"/>
              <a:gd name="T4" fmla="*/ 32 w 208"/>
              <a:gd name="T5" fmla="*/ 156 h 160"/>
              <a:gd name="T6" fmla="*/ 18 w 208"/>
              <a:gd name="T7" fmla="*/ 148 h 160"/>
              <a:gd name="T8" fmla="*/ 4 w 208"/>
              <a:gd name="T9" fmla="*/ 128 h 160"/>
              <a:gd name="T10" fmla="*/ 0 w 208"/>
              <a:gd name="T11" fmla="*/ 104 h 160"/>
              <a:gd name="T12" fmla="*/ 8 w 208"/>
              <a:gd name="T13" fmla="*/ 64 h 160"/>
              <a:gd name="T14" fmla="*/ 30 w 208"/>
              <a:gd name="T15" fmla="*/ 30 h 160"/>
              <a:gd name="T16" fmla="*/ 56 w 208"/>
              <a:gd name="T17" fmla="*/ 8 h 160"/>
              <a:gd name="T18" fmla="*/ 76 w 208"/>
              <a:gd name="T19" fmla="*/ 0 h 160"/>
              <a:gd name="T20" fmla="*/ 78 w 208"/>
              <a:gd name="T21" fmla="*/ 8 h 160"/>
              <a:gd name="T22" fmla="*/ 62 w 208"/>
              <a:gd name="T23" fmla="*/ 22 h 160"/>
              <a:gd name="T24" fmla="*/ 48 w 208"/>
              <a:gd name="T25" fmla="*/ 38 h 160"/>
              <a:gd name="T26" fmla="*/ 38 w 208"/>
              <a:gd name="T27" fmla="*/ 54 h 160"/>
              <a:gd name="T28" fmla="*/ 32 w 208"/>
              <a:gd name="T29" fmla="*/ 74 h 160"/>
              <a:gd name="T30" fmla="*/ 50 w 208"/>
              <a:gd name="T31" fmla="*/ 68 h 160"/>
              <a:gd name="T32" fmla="*/ 70 w 208"/>
              <a:gd name="T33" fmla="*/ 72 h 160"/>
              <a:gd name="T34" fmla="*/ 86 w 208"/>
              <a:gd name="T35" fmla="*/ 84 h 160"/>
              <a:gd name="T36" fmla="*/ 94 w 208"/>
              <a:gd name="T37" fmla="*/ 102 h 160"/>
              <a:gd name="T38" fmla="*/ 94 w 208"/>
              <a:gd name="T39" fmla="*/ 122 h 160"/>
              <a:gd name="T40" fmla="*/ 82 w 208"/>
              <a:gd name="T41" fmla="*/ 146 h 160"/>
              <a:gd name="T42" fmla="*/ 194 w 208"/>
              <a:gd name="T43" fmla="*/ 146 h 160"/>
              <a:gd name="T44" fmla="*/ 170 w 208"/>
              <a:gd name="T45" fmla="*/ 158 h 160"/>
              <a:gd name="T46" fmla="*/ 154 w 208"/>
              <a:gd name="T47" fmla="*/ 158 h 160"/>
              <a:gd name="T48" fmla="*/ 130 w 208"/>
              <a:gd name="T49" fmla="*/ 148 h 160"/>
              <a:gd name="T50" fmla="*/ 120 w 208"/>
              <a:gd name="T51" fmla="*/ 136 h 160"/>
              <a:gd name="T52" fmla="*/ 114 w 208"/>
              <a:gd name="T53" fmla="*/ 120 h 160"/>
              <a:gd name="T54" fmla="*/ 114 w 208"/>
              <a:gd name="T55" fmla="*/ 84 h 160"/>
              <a:gd name="T56" fmla="*/ 130 w 208"/>
              <a:gd name="T57" fmla="*/ 46 h 160"/>
              <a:gd name="T58" fmla="*/ 156 w 208"/>
              <a:gd name="T59" fmla="*/ 18 h 160"/>
              <a:gd name="T60" fmla="*/ 182 w 208"/>
              <a:gd name="T61" fmla="*/ 2 h 160"/>
              <a:gd name="T62" fmla="*/ 192 w 208"/>
              <a:gd name="T63" fmla="*/ 4 h 160"/>
              <a:gd name="T64" fmla="*/ 188 w 208"/>
              <a:gd name="T65" fmla="*/ 12 h 160"/>
              <a:gd name="T66" fmla="*/ 160 w 208"/>
              <a:gd name="T67" fmla="*/ 38 h 160"/>
              <a:gd name="T68" fmla="*/ 150 w 208"/>
              <a:gd name="T69" fmla="*/ 54 h 160"/>
              <a:gd name="T70" fmla="*/ 144 w 208"/>
              <a:gd name="T71" fmla="*/ 74 h 160"/>
              <a:gd name="T72" fmla="*/ 156 w 208"/>
              <a:gd name="T73" fmla="*/ 68 h 160"/>
              <a:gd name="T74" fmla="*/ 170 w 208"/>
              <a:gd name="T75" fmla="*/ 68 h 160"/>
              <a:gd name="T76" fmla="*/ 192 w 208"/>
              <a:gd name="T77" fmla="*/ 78 h 160"/>
              <a:gd name="T78" fmla="*/ 202 w 208"/>
              <a:gd name="T79" fmla="*/ 92 h 160"/>
              <a:gd name="T80" fmla="*/ 208 w 208"/>
              <a:gd name="T81" fmla="*/ 114 h 160"/>
              <a:gd name="T82" fmla="*/ 200 w 208"/>
              <a:gd name="T83" fmla="*/ 13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8" h="160">
                <a:moveTo>
                  <a:pt x="82" y="146"/>
                </a:moveTo>
                <a:lnTo>
                  <a:pt x="82" y="146"/>
                </a:lnTo>
                <a:lnTo>
                  <a:pt x="74" y="152"/>
                </a:lnTo>
                <a:lnTo>
                  <a:pt x="66" y="156"/>
                </a:lnTo>
                <a:lnTo>
                  <a:pt x="58" y="158"/>
                </a:lnTo>
                <a:lnTo>
                  <a:pt x="50" y="160"/>
                </a:lnTo>
                <a:lnTo>
                  <a:pt x="50" y="160"/>
                </a:lnTo>
                <a:lnTo>
                  <a:pt x="40" y="158"/>
                </a:lnTo>
                <a:lnTo>
                  <a:pt x="32" y="156"/>
                </a:lnTo>
                <a:lnTo>
                  <a:pt x="26" y="154"/>
                </a:lnTo>
                <a:lnTo>
                  <a:pt x="18" y="148"/>
                </a:lnTo>
                <a:lnTo>
                  <a:pt x="18" y="148"/>
                </a:lnTo>
                <a:lnTo>
                  <a:pt x="12" y="142"/>
                </a:lnTo>
                <a:lnTo>
                  <a:pt x="8" y="136"/>
                </a:lnTo>
                <a:lnTo>
                  <a:pt x="4" y="128"/>
                </a:lnTo>
                <a:lnTo>
                  <a:pt x="0" y="120"/>
                </a:lnTo>
                <a:lnTo>
                  <a:pt x="0" y="120"/>
                </a:lnTo>
                <a:lnTo>
                  <a:pt x="0" y="104"/>
                </a:lnTo>
                <a:lnTo>
                  <a:pt x="2" y="84"/>
                </a:lnTo>
                <a:lnTo>
                  <a:pt x="2" y="84"/>
                </a:lnTo>
                <a:lnTo>
                  <a:pt x="8" y="64"/>
                </a:lnTo>
                <a:lnTo>
                  <a:pt x="18" y="46"/>
                </a:lnTo>
                <a:lnTo>
                  <a:pt x="18" y="46"/>
                </a:lnTo>
                <a:lnTo>
                  <a:pt x="30" y="30"/>
                </a:lnTo>
                <a:lnTo>
                  <a:pt x="42" y="18"/>
                </a:lnTo>
                <a:lnTo>
                  <a:pt x="42" y="18"/>
                </a:lnTo>
                <a:lnTo>
                  <a:pt x="56" y="8"/>
                </a:lnTo>
                <a:lnTo>
                  <a:pt x="68" y="2"/>
                </a:lnTo>
                <a:lnTo>
                  <a:pt x="68" y="2"/>
                </a:lnTo>
                <a:lnTo>
                  <a:pt x="76" y="0"/>
                </a:lnTo>
                <a:lnTo>
                  <a:pt x="78" y="4"/>
                </a:lnTo>
                <a:lnTo>
                  <a:pt x="78" y="4"/>
                </a:lnTo>
                <a:lnTo>
                  <a:pt x="78" y="8"/>
                </a:lnTo>
                <a:lnTo>
                  <a:pt x="76" y="12"/>
                </a:lnTo>
                <a:lnTo>
                  <a:pt x="76" y="12"/>
                </a:lnTo>
                <a:lnTo>
                  <a:pt x="62" y="22"/>
                </a:lnTo>
                <a:lnTo>
                  <a:pt x="62" y="22"/>
                </a:lnTo>
                <a:lnTo>
                  <a:pt x="48" y="38"/>
                </a:lnTo>
                <a:lnTo>
                  <a:pt x="48" y="38"/>
                </a:lnTo>
                <a:lnTo>
                  <a:pt x="44" y="46"/>
                </a:lnTo>
                <a:lnTo>
                  <a:pt x="38" y="54"/>
                </a:lnTo>
                <a:lnTo>
                  <a:pt x="38" y="54"/>
                </a:lnTo>
                <a:lnTo>
                  <a:pt x="34" y="64"/>
                </a:lnTo>
                <a:lnTo>
                  <a:pt x="32" y="74"/>
                </a:lnTo>
                <a:lnTo>
                  <a:pt x="32" y="74"/>
                </a:lnTo>
                <a:lnTo>
                  <a:pt x="38" y="70"/>
                </a:lnTo>
                <a:lnTo>
                  <a:pt x="44" y="68"/>
                </a:lnTo>
                <a:lnTo>
                  <a:pt x="50" y="68"/>
                </a:lnTo>
                <a:lnTo>
                  <a:pt x="58" y="68"/>
                </a:lnTo>
                <a:lnTo>
                  <a:pt x="58" y="68"/>
                </a:lnTo>
                <a:lnTo>
                  <a:pt x="70" y="72"/>
                </a:lnTo>
                <a:lnTo>
                  <a:pt x="78" y="78"/>
                </a:lnTo>
                <a:lnTo>
                  <a:pt x="78" y="78"/>
                </a:lnTo>
                <a:lnTo>
                  <a:pt x="86" y="84"/>
                </a:lnTo>
                <a:lnTo>
                  <a:pt x="90" y="92"/>
                </a:lnTo>
                <a:lnTo>
                  <a:pt x="90" y="92"/>
                </a:lnTo>
                <a:lnTo>
                  <a:pt x="94" y="102"/>
                </a:lnTo>
                <a:lnTo>
                  <a:pt x="94" y="114"/>
                </a:lnTo>
                <a:lnTo>
                  <a:pt x="94" y="114"/>
                </a:lnTo>
                <a:lnTo>
                  <a:pt x="94" y="122"/>
                </a:lnTo>
                <a:lnTo>
                  <a:pt x="92" y="130"/>
                </a:lnTo>
                <a:lnTo>
                  <a:pt x="88" y="138"/>
                </a:lnTo>
                <a:lnTo>
                  <a:pt x="82" y="146"/>
                </a:lnTo>
                <a:lnTo>
                  <a:pt x="82" y="146"/>
                </a:lnTo>
                <a:close/>
                <a:moveTo>
                  <a:pt x="194" y="146"/>
                </a:moveTo>
                <a:lnTo>
                  <a:pt x="194" y="146"/>
                </a:lnTo>
                <a:lnTo>
                  <a:pt x="186" y="152"/>
                </a:lnTo>
                <a:lnTo>
                  <a:pt x="180" y="156"/>
                </a:lnTo>
                <a:lnTo>
                  <a:pt x="170" y="158"/>
                </a:lnTo>
                <a:lnTo>
                  <a:pt x="162" y="160"/>
                </a:lnTo>
                <a:lnTo>
                  <a:pt x="162" y="160"/>
                </a:lnTo>
                <a:lnTo>
                  <a:pt x="154" y="158"/>
                </a:lnTo>
                <a:lnTo>
                  <a:pt x="146" y="156"/>
                </a:lnTo>
                <a:lnTo>
                  <a:pt x="138" y="154"/>
                </a:lnTo>
                <a:lnTo>
                  <a:pt x="130" y="148"/>
                </a:lnTo>
                <a:lnTo>
                  <a:pt x="130" y="148"/>
                </a:lnTo>
                <a:lnTo>
                  <a:pt x="124" y="142"/>
                </a:lnTo>
                <a:lnTo>
                  <a:pt x="120" y="136"/>
                </a:lnTo>
                <a:lnTo>
                  <a:pt x="116" y="128"/>
                </a:lnTo>
                <a:lnTo>
                  <a:pt x="114" y="120"/>
                </a:lnTo>
                <a:lnTo>
                  <a:pt x="114" y="120"/>
                </a:lnTo>
                <a:lnTo>
                  <a:pt x="112" y="104"/>
                </a:lnTo>
                <a:lnTo>
                  <a:pt x="114" y="84"/>
                </a:lnTo>
                <a:lnTo>
                  <a:pt x="114" y="84"/>
                </a:lnTo>
                <a:lnTo>
                  <a:pt x="120" y="64"/>
                </a:lnTo>
                <a:lnTo>
                  <a:pt x="130" y="46"/>
                </a:lnTo>
                <a:lnTo>
                  <a:pt x="130" y="46"/>
                </a:lnTo>
                <a:lnTo>
                  <a:pt x="142" y="30"/>
                </a:lnTo>
                <a:lnTo>
                  <a:pt x="156" y="18"/>
                </a:lnTo>
                <a:lnTo>
                  <a:pt x="156" y="18"/>
                </a:lnTo>
                <a:lnTo>
                  <a:pt x="168" y="8"/>
                </a:lnTo>
                <a:lnTo>
                  <a:pt x="182" y="2"/>
                </a:lnTo>
                <a:lnTo>
                  <a:pt x="182" y="2"/>
                </a:lnTo>
                <a:lnTo>
                  <a:pt x="188" y="0"/>
                </a:lnTo>
                <a:lnTo>
                  <a:pt x="192" y="4"/>
                </a:lnTo>
                <a:lnTo>
                  <a:pt x="192" y="4"/>
                </a:lnTo>
                <a:lnTo>
                  <a:pt x="192" y="8"/>
                </a:lnTo>
                <a:lnTo>
                  <a:pt x="188" y="12"/>
                </a:lnTo>
                <a:lnTo>
                  <a:pt x="188" y="12"/>
                </a:lnTo>
                <a:lnTo>
                  <a:pt x="174" y="22"/>
                </a:lnTo>
                <a:lnTo>
                  <a:pt x="174" y="22"/>
                </a:lnTo>
                <a:lnTo>
                  <a:pt x="160" y="38"/>
                </a:lnTo>
                <a:lnTo>
                  <a:pt x="160" y="38"/>
                </a:lnTo>
                <a:lnTo>
                  <a:pt x="156" y="46"/>
                </a:lnTo>
                <a:lnTo>
                  <a:pt x="150" y="54"/>
                </a:lnTo>
                <a:lnTo>
                  <a:pt x="150" y="54"/>
                </a:lnTo>
                <a:lnTo>
                  <a:pt x="146" y="64"/>
                </a:lnTo>
                <a:lnTo>
                  <a:pt x="144" y="74"/>
                </a:lnTo>
                <a:lnTo>
                  <a:pt x="144" y="74"/>
                </a:lnTo>
                <a:lnTo>
                  <a:pt x="150" y="70"/>
                </a:lnTo>
                <a:lnTo>
                  <a:pt x="156" y="68"/>
                </a:lnTo>
                <a:lnTo>
                  <a:pt x="162" y="68"/>
                </a:lnTo>
                <a:lnTo>
                  <a:pt x="170" y="68"/>
                </a:lnTo>
                <a:lnTo>
                  <a:pt x="170" y="68"/>
                </a:lnTo>
                <a:lnTo>
                  <a:pt x="182" y="72"/>
                </a:lnTo>
                <a:lnTo>
                  <a:pt x="192" y="78"/>
                </a:lnTo>
                <a:lnTo>
                  <a:pt x="192" y="78"/>
                </a:lnTo>
                <a:lnTo>
                  <a:pt x="198" y="84"/>
                </a:lnTo>
                <a:lnTo>
                  <a:pt x="202" y="92"/>
                </a:lnTo>
                <a:lnTo>
                  <a:pt x="202" y="92"/>
                </a:lnTo>
                <a:lnTo>
                  <a:pt x="206" y="102"/>
                </a:lnTo>
                <a:lnTo>
                  <a:pt x="208" y="114"/>
                </a:lnTo>
                <a:lnTo>
                  <a:pt x="208" y="114"/>
                </a:lnTo>
                <a:lnTo>
                  <a:pt x="206" y="122"/>
                </a:lnTo>
                <a:lnTo>
                  <a:pt x="204" y="130"/>
                </a:lnTo>
                <a:lnTo>
                  <a:pt x="200" y="138"/>
                </a:lnTo>
                <a:lnTo>
                  <a:pt x="194" y="146"/>
                </a:lnTo>
                <a:lnTo>
                  <a:pt x="194" y="146"/>
                </a:lnTo>
                <a:close/>
              </a:path>
            </a:pathLst>
          </a:custGeom>
          <a:solidFill>
            <a:srgbClr val="1752E7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94C1B8-23DA-4838-88D0-70E38F2A7C81}"/>
              </a:ext>
            </a:extLst>
          </p:cNvPr>
          <p:cNvGrpSpPr/>
          <p:nvPr/>
        </p:nvGrpSpPr>
        <p:grpSpPr>
          <a:xfrm>
            <a:off x="4709268" y="2563319"/>
            <a:ext cx="212125" cy="106783"/>
            <a:chOff x="-1832891" y="4228257"/>
            <a:chExt cx="212125" cy="106783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0EA35E04-DB1A-4FB8-B65D-F52A258BADA9}"/>
                </a:ext>
              </a:extLst>
            </p:cNvPr>
            <p:cNvSpPr/>
            <p:nvPr/>
          </p:nvSpPr>
          <p:spPr>
            <a:xfrm rot="16200000" flipV="1">
              <a:off x="-1840255" y="4235621"/>
              <a:ext cx="106783" cy="92055"/>
            </a:xfrm>
            <a:prstGeom prst="triangl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0834EBE1-FBEA-4B3B-A1BC-3E6A9858BF8D}"/>
                </a:ext>
              </a:extLst>
            </p:cNvPr>
            <p:cNvSpPr/>
            <p:nvPr/>
          </p:nvSpPr>
          <p:spPr>
            <a:xfrm rot="16200000" flipV="1">
              <a:off x="-1720185" y="4235621"/>
              <a:ext cx="106783" cy="92055"/>
            </a:xfrm>
            <a:prstGeom prst="triangl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53" name="Picture 316" descr="2016_bg(1)-11">
            <a:extLst>
              <a:ext uri="{FF2B5EF4-FFF2-40B4-BE49-F238E27FC236}">
                <a16:creationId xmlns:a16="http://schemas.microsoft.com/office/drawing/2014/main" id="{A128B245-2E1D-4A6C-BE8D-23BCEF3B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9617" y="3317416"/>
            <a:ext cx="984478" cy="40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D6254-92C8-4885-B6F6-D90A05110020}"/>
              </a:ext>
            </a:extLst>
          </p:cNvPr>
          <p:cNvGrpSpPr/>
          <p:nvPr/>
        </p:nvGrpSpPr>
        <p:grpSpPr>
          <a:xfrm>
            <a:off x="4962234" y="2558257"/>
            <a:ext cx="212125" cy="106783"/>
            <a:chOff x="-1832891" y="4228257"/>
            <a:chExt cx="212125" cy="106783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C8488689-0F6C-41A6-AD75-476A1D6D8EFE}"/>
                </a:ext>
              </a:extLst>
            </p:cNvPr>
            <p:cNvSpPr/>
            <p:nvPr/>
          </p:nvSpPr>
          <p:spPr>
            <a:xfrm rot="16200000" flipV="1">
              <a:off x="-1840255" y="4235621"/>
              <a:ext cx="106783" cy="92055"/>
            </a:xfrm>
            <a:prstGeom prst="triangle">
              <a:avLst/>
            </a:prstGeom>
            <a:solidFill>
              <a:srgbClr val="BFBFB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D59C2F85-3BBD-4E72-BCA9-58148BAB2978}"/>
                </a:ext>
              </a:extLst>
            </p:cNvPr>
            <p:cNvSpPr/>
            <p:nvPr/>
          </p:nvSpPr>
          <p:spPr>
            <a:xfrm rot="16200000" flipV="1">
              <a:off x="-1720185" y="4235621"/>
              <a:ext cx="106783" cy="92055"/>
            </a:xfrm>
            <a:prstGeom prst="triangle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88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29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475018" y="1090337"/>
            <a:ext cx="8955963" cy="5186854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2.8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산출물 공급 내역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43EF67-8FCF-4EE6-9E95-EEDF0F9725BB}"/>
              </a:ext>
            </a:extLst>
          </p:cNvPr>
          <p:cNvGrpSpPr/>
          <p:nvPr/>
        </p:nvGrpSpPr>
        <p:grpSpPr>
          <a:xfrm>
            <a:off x="732274" y="1666303"/>
            <a:ext cx="2776057" cy="373708"/>
            <a:chOff x="682810" y="1670755"/>
            <a:chExt cx="3731466" cy="373708"/>
          </a:xfrm>
        </p:grpSpPr>
        <p:sp>
          <p:nvSpPr>
            <p:cNvPr id="28" name="한쪽 모서리가 둥근 사각형 232">
              <a:extLst>
                <a:ext uri="{FF2B5EF4-FFF2-40B4-BE49-F238E27FC236}">
                  <a16:creationId xmlns:a16="http://schemas.microsoft.com/office/drawing/2014/main" id="{FC2643E3-8509-4000-8580-73C86640DDB2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F6FDF79-EE49-4F71-A923-6E37CD8718B1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31" name="직각 삼각형 11">
                <a:extLst>
                  <a:ext uri="{FF2B5EF4-FFF2-40B4-BE49-F238E27FC236}">
                    <a16:creationId xmlns:a16="http://schemas.microsoft.com/office/drawing/2014/main" id="{72B2906B-DFCD-4D02-B9F5-21F3D7E5D6E6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32" name="자유형 236">
                <a:extLst>
                  <a:ext uri="{FF2B5EF4-FFF2-40B4-BE49-F238E27FC236}">
                    <a16:creationId xmlns:a16="http://schemas.microsoft.com/office/drawing/2014/main" id="{A421770B-A813-4392-A5B7-584BEF4BE89F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30" name="Rectangle 246">
              <a:extLst>
                <a:ext uri="{FF2B5EF4-FFF2-40B4-BE49-F238E27FC236}">
                  <a16:creationId xmlns:a16="http://schemas.microsoft.com/office/drawing/2014/main" id="{EAD72409-F080-48C1-BA40-CE640A83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사업관리 산출물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EA9484D-4DEF-47A8-B016-F687CCF00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621284"/>
              </p:ext>
            </p:extLst>
          </p:nvPr>
        </p:nvGraphicFramePr>
        <p:xfrm>
          <a:off x="726377" y="2049831"/>
          <a:ext cx="6642735" cy="3061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0167">
                  <a:extLst>
                    <a:ext uri="{9D8B030D-6E8A-4147-A177-3AD203B41FA5}">
                      <a16:colId xmlns:a16="http://schemas.microsoft.com/office/drawing/2014/main" val="1550807356"/>
                    </a:ext>
                  </a:extLst>
                </a:gridCol>
                <a:gridCol w="3412173">
                  <a:extLst>
                    <a:ext uri="{9D8B030D-6E8A-4147-A177-3AD203B41FA5}">
                      <a16:colId xmlns:a16="http://schemas.microsoft.com/office/drawing/2014/main" val="1813656667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3824458550"/>
                    </a:ext>
                  </a:extLst>
                </a:gridCol>
              </a:tblGrid>
              <a:tr h="323203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b="0" u="sng" kern="100" dirty="0">
                          <a:effectLst/>
                          <a:latin typeface="+mj-ea"/>
                          <a:ea typeface="+mj-ea"/>
                        </a:rPr>
                        <a:t>산출물</a:t>
                      </a: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구성내용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제출시기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56478"/>
                  </a:ext>
                </a:extLst>
              </a:tr>
              <a:tr h="1134274">
                <a:tc>
                  <a:txBody>
                    <a:bodyPr/>
                    <a:lstStyle/>
                    <a:p>
                      <a:pPr marL="17145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사업수행계획서</a:t>
                      </a: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사업목적 및 사업범위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추진일정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용역수행조직 및 인력투입계획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교육훈련 및 기술이전계획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개발산출물 및 작업내용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사업착수후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14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95112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marL="17145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주간보고서</a:t>
                      </a: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금주 추진실적 및 차주 추진계획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주요 추진내용 및 미진사유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문제점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기타 애로 및 건의사항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착수일 이후 일주일마다 </a:t>
                      </a:r>
                    </a:p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매주 금요일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08444"/>
                  </a:ext>
                </a:extLst>
              </a:tr>
              <a:tr h="802005">
                <a:tc>
                  <a:txBody>
                    <a:bodyPr/>
                    <a:lstStyle/>
                    <a:p>
                      <a:pPr marL="17145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월간보고서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755" marR="71755" marT="36195" marB="36195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금월 추진실적 및 차월 업무 추진계획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주요 추진내용 및 미진사유</a:t>
                      </a:r>
                    </a:p>
                    <a:p>
                      <a:pPr marL="342900" lvl="0" indent="-342900"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  <a:tabLst>
                          <a:tab pos="18224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문제점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기타 애로 및 건의사항</a:t>
                      </a: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</a:rPr>
                        <a:t>매월 마지막주 금요일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1755" marR="71755" marT="36195" marB="36195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1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475018" y="1076775"/>
            <a:ext cx="8955963" cy="528744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2.8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산출물 공급 내역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75C74D-F921-4C37-B430-7BA16A6686B7}"/>
              </a:ext>
            </a:extLst>
          </p:cNvPr>
          <p:cNvGrpSpPr/>
          <p:nvPr/>
        </p:nvGrpSpPr>
        <p:grpSpPr>
          <a:xfrm>
            <a:off x="732274" y="1666303"/>
            <a:ext cx="2776057" cy="373708"/>
            <a:chOff x="682810" y="1670755"/>
            <a:chExt cx="3731466" cy="373708"/>
          </a:xfrm>
        </p:grpSpPr>
        <p:sp>
          <p:nvSpPr>
            <p:cNvPr id="17" name="한쪽 모서리가 둥근 사각형 232">
              <a:extLst>
                <a:ext uri="{FF2B5EF4-FFF2-40B4-BE49-F238E27FC236}">
                  <a16:creationId xmlns:a16="http://schemas.microsoft.com/office/drawing/2014/main" id="{F94D7029-8FC1-4761-ACB2-8EB9F56EE277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EF137F6-A7B9-4FA2-B0E7-979A90BD75EB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20" name="직각 삼각형 11">
                <a:extLst>
                  <a:ext uri="{FF2B5EF4-FFF2-40B4-BE49-F238E27FC236}">
                    <a16:creationId xmlns:a16="http://schemas.microsoft.com/office/drawing/2014/main" id="{EC2321F6-A475-4CB0-8346-ED207D25D4E7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21" name="자유형 236">
                <a:extLst>
                  <a:ext uri="{FF2B5EF4-FFF2-40B4-BE49-F238E27FC236}">
                    <a16:creationId xmlns:a16="http://schemas.microsoft.com/office/drawing/2014/main" id="{BB32D438-402B-4A0C-AFBE-E357C25A3F10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9" name="Rectangle 246">
              <a:extLst>
                <a:ext uri="{FF2B5EF4-FFF2-40B4-BE49-F238E27FC236}">
                  <a16:creationId xmlns:a16="http://schemas.microsoft.com/office/drawing/2014/main" id="{1585AD98-41E8-4FD8-AAD4-2507B5541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개발 산출물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A38F2F1-08CA-44F0-9C04-BC67CF5D0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49319"/>
              </p:ext>
            </p:extLst>
          </p:nvPr>
        </p:nvGraphicFramePr>
        <p:xfrm>
          <a:off x="726376" y="2056372"/>
          <a:ext cx="8371903" cy="4094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461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2189683">
                  <a:extLst>
                    <a:ext uri="{9D8B030D-6E8A-4147-A177-3AD203B41FA5}">
                      <a16:colId xmlns:a16="http://schemas.microsoft.com/office/drawing/2014/main" val="3135424508"/>
                    </a:ext>
                  </a:extLst>
                </a:gridCol>
                <a:gridCol w="2574483">
                  <a:extLst>
                    <a:ext uri="{9D8B030D-6E8A-4147-A177-3AD203B41FA5}">
                      <a16:colId xmlns:a16="http://schemas.microsoft.com/office/drawing/2014/main" val="743680004"/>
                    </a:ext>
                  </a:extLst>
                </a:gridCol>
                <a:gridCol w="2363276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27807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액티비티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b="0" u="sng" kern="100" dirty="0">
                          <a:effectLst/>
                          <a:latin typeface="+mj-ea"/>
                          <a:ea typeface="+mj-ea"/>
                        </a:rPr>
                        <a:t>산출물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제출시기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939664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요구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요구사항정의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프로세스정의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설계표준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요구사항명세서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프로세스정의서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표준지침서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코딩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/UI)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표준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요구분석 완료 후</a:t>
                      </a:r>
                      <a:r>
                        <a:rPr lang="en-US" sz="1100" kern="100">
                          <a:effectLst/>
                          <a:latin typeface="+mn-ea"/>
                          <a:ea typeface="+mn-ea"/>
                        </a:rPr>
                        <a:t> 14</a:t>
                      </a: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745654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0891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모델링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테이블명세서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프로그램명세서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설계 완료 후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14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979446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코딩 및 단위 테스트 실시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1907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구현 계획 수립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소스코드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통합테스트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시나리오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훈련 계획서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개발 완료 후 즉시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979446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71755" marR="71755" marT="36195" marB="36195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1907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통합 테스트 실시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>
                          <a:tab pos="21907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시스템 설치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및 교육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통합테스트 결과서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설치보고서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검수확인서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사용자 매뉴얼</a:t>
                      </a:r>
                    </a:p>
                    <a:p>
                      <a:pPr marL="171450" lvl="0" indent="-171450"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tabLst>
                          <a:tab pos="198755" algn="l"/>
                        </a:tabLs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운영자 매뉴얼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교육 완료 후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L="71755" marR="71755" marT="36195" marB="36195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65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99417"/>
              </p:ext>
            </p:extLst>
          </p:nvPr>
        </p:nvGraphicFramePr>
        <p:xfrm>
          <a:off x="690072" y="1014504"/>
          <a:ext cx="8731298" cy="508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3790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294330">
                <a:tc rowSpan="1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Code Management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System Main Code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시스템에서 사용되는 공통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Size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사이즈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Type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타입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ISO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ISO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사이즈 타입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Class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클래스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Status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상태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Operator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Equipment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장비 코드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Lease Term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Leasing Term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Virtual VVD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선사별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가상 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항차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Gate Lane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게이트 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진출입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Lane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7585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Grounding Category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플랜 카테고리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71795"/>
                  </a:ext>
                </a:extLst>
              </a:tr>
              <a:tr h="294330">
                <a:tc rowSpan="4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Yard Design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Yard Scale Setting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CY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실측 사이즈 정보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41997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Yard Design &amp; Information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블록 생성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7931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Bay Cell Design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블록별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베이 설정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7850"/>
                  </a:ext>
                </a:extLst>
              </a:tr>
              <a:tr h="29433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Void &amp; Lock Design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Void / Lock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설정구역에 반입안됨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4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3852"/>
              </p:ext>
            </p:extLst>
          </p:nvPr>
        </p:nvGraphicFramePr>
        <p:xfrm>
          <a:off x="690072" y="1014504"/>
          <a:ext cx="8731298" cy="499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4176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305215">
                <a:tc row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Yard Crane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Log In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장비기사 로그인 화면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List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블록별 작업타입 별 작업 수량 화면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출입 작업 처리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반출입 상하차 처리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명세 조회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상세 정보 조회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Marshalling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임의 이적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305215">
                <a:tc rowSpan="3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Gate ATM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In Gate ATM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반입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ATM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Out Gate ATM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반출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ATM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Trouble Booth ATM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예외차량 처리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ATM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305215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Yard Plan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Preferred Area Plan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플랜 생성 삭제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Plan Maintenance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Plan List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조회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삭제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305215">
                <a:tc rowSpan="5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Empty Pickup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Pickup Plan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반출 플랜 수립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7585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Auto Pickup Rule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오토 픽업 룰 등록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71795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marL="0" marR="0" lvl="0" indent="0" algn="l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Auto Pickup Rule Setting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오토 픽업 룰 설정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4199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Holding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홀딩 처리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반입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반출 홀딩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793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Swap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공컨테이너 상차 후 교체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64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691"/>
              </p:ext>
            </p:extLst>
          </p:nvPr>
        </p:nvGraphicFramePr>
        <p:xfrm>
          <a:off x="690072" y="1014504"/>
          <a:ext cx="8731298" cy="499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4176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305215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Empty In/Out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Gate In/Out Option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반출입 옵션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Operator Gate In/Out Option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선사별 반출입 옵션 설정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Booking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부킹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Booking Detail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부킹 상세 관리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선사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사이즈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타입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수량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305215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Gate Operation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COPINO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코피노 생성 수정 삭제처리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Gate In / Out Progress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야드내 차량 현황 조회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Manual Gate In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수동 게이트 인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Manual Gate Out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수동 게이트 아웃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305215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Monitoring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Yard View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재고 관리 화면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Block View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재고 관리 화면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Bay View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야드 재고 관리 화면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47585"/>
                  </a:ext>
                </a:extLst>
              </a:tr>
              <a:tr h="3052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Container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Information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컨테이너정보 조회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히스토리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71795"/>
                  </a:ext>
                </a:extLst>
              </a:tr>
              <a:tr h="305215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Engine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Container Grounding Engine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컨테이너 반입</a:t>
                      </a: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 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장치장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배정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4199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Job Function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작업 완료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취소 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793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Empty Pickup Engine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Empty Pickup Container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배정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98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2453429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 상세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모서리가 둥근 직사각형 17">
            <a:extLst>
              <a:ext uri="{FF2B5EF4-FFF2-40B4-BE49-F238E27FC236}">
                <a16:creationId xmlns:a16="http://schemas.microsoft.com/office/drawing/2014/main" id="{D56E4DDA-D282-4F27-8DA3-20F6C54885D7}"/>
              </a:ext>
            </a:extLst>
          </p:cNvPr>
          <p:cNvSpPr/>
          <p:nvPr/>
        </p:nvSpPr>
        <p:spPr>
          <a:xfrm>
            <a:off x="484630" y="932312"/>
            <a:ext cx="9059206" cy="5226236"/>
          </a:xfrm>
          <a:prstGeom prst="roundRect">
            <a:avLst>
              <a:gd name="adj" fmla="val 2889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9841EF5-62F2-4478-9B83-B9D89E33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56133"/>
              </p:ext>
            </p:extLst>
          </p:nvPr>
        </p:nvGraphicFramePr>
        <p:xfrm>
          <a:off x="690072" y="1014504"/>
          <a:ext cx="8731298" cy="3775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5299">
                  <a:extLst>
                    <a:ext uri="{9D8B030D-6E8A-4147-A177-3AD203B41FA5}">
                      <a16:colId xmlns:a16="http://schemas.microsoft.com/office/drawing/2014/main" val="4256322475"/>
                    </a:ext>
                  </a:extLst>
                </a:gridCol>
                <a:gridCol w="3611356">
                  <a:extLst>
                    <a:ext uri="{9D8B030D-6E8A-4147-A177-3AD203B41FA5}">
                      <a16:colId xmlns:a16="http://schemas.microsoft.com/office/drawing/2014/main" val="1645005761"/>
                    </a:ext>
                  </a:extLst>
                </a:gridCol>
                <a:gridCol w="3114643">
                  <a:extLst>
                    <a:ext uri="{9D8B030D-6E8A-4147-A177-3AD203B41FA5}">
                      <a16:colId xmlns:a16="http://schemas.microsoft.com/office/drawing/2014/main" val="458516783"/>
                    </a:ext>
                  </a:extLst>
                </a:gridCol>
              </a:tblGrid>
              <a:tr h="41765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업무</a:t>
                      </a: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메뉴명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</a:t>
                      </a:r>
                      <a:r>
                        <a:rPr lang="en-US" altLang="ko-KR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능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5979"/>
                  </a:ext>
                </a:extLst>
              </a:tr>
              <a:tr h="305215">
                <a:tc row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System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유저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24166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Group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유저 그룹 관리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97207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EXE File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 파일 등록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170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Menu &amp; EXE File Mapping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Menu /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 파일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Mapping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1955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Related File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 파일 이외 파일 등록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(DLL / XLS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25243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EXE &amp; Related File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실행파일과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Related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파일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Mapping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93286"/>
                  </a:ext>
                </a:extLst>
              </a:tr>
              <a:tr h="305215">
                <a:tc rowSpan="4">
                  <a:txBody>
                    <a:bodyPr/>
                    <a:lstStyle/>
                    <a:p>
                      <a:pPr marL="0" marR="0" lvl="0" indent="0" algn="ctr" defTabSz="9258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Web Admin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Management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18711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User Authority Management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 권한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805285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Menu Management 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화면 메뉴 관리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1552"/>
                  </a:ext>
                </a:extLst>
              </a:tr>
              <a:tr h="3052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Program Management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내부 로직 관리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(SQL / PL_SQL / Java Class)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09367"/>
                  </a:ext>
                </a:extLst>
              </a:tr>
              <a:tr h="3052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대외 정보서비스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대외 정보 서비스 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여본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홈페이지 연계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9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7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사업 추진 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24" name="표 323">
            <a:extLst>
              <a:ext uri="{FF2B5EF4-FFF2-40B4-BE49-F238E27FC236}">
                <a16:creationId xmlns:a16="http://schemas.microsoft.com/office/drawing/2014/main" id="{B130485C-76F5-4177-8B93-2E781E19C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41295"/>
              </p:ext>
            </p:extLst>
          </p:nvPr>
        </p:nvGraphicFramePr>
        <p:xfrm>
          <a:off x="441850" y="1226189"/>
          <a:ext cx="8241195" cy="375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1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22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54519"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2022.6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2022.7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2022.8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2022.9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2022.10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2022.11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en-US" altLang="ko-KR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2022.12</a:t>
                      </a:r>
                      <a:endParaRPr lang="ko-KR" altLang="en-US" sz="12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59988" rtl="0" eaLnBrk="1" latinLnBrk="0" hangingPunct="1"/>
                      <a:r>
                        <a:rPr lang="ko-KR" altLang="en-US" sz="12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829">
                <a:tc>
                  <a:txBody>
                    <a:bodyPr/>
                    <a:lstStyle/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주요</a:t>
                      </a:r>
                      <a:endParaRPr lang="en-US" altLang="ko-KR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개발 일정</a:t>
                      </a:r>
                      <a:endParaRPr lang="en-US" altLang="ko-KR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7514" rtl="0" eaLnBrk="1" latinLnBrk="0" hangingPunct="1">
                        <a:buClr>
                          <a:srgbClr val="808080"/>
                        </a:buClr>
                      </a:pP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451">
                <a:tc>
                  <a:txBody>
                    <a:bodyPr/>
                    <a:lstStyle/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서버 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상용 </a:t>
                      </a:r>
                      <a:r>
                        <a:rPr lang="en-US" altLang="ko-KR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SW</a:t>
                      </a: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7514" rtl="0" eaLnBrk="1" latinLnBrk="0" hangingPunct="1">
                        <a:buClr>
                          <a:srgbClr val="808080"/>
                        </a:buClr>
                      </a:pP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807">
                <a:tc>
                  <a:txBody>
                    <a:bodyPr/>
                    <a:lstStyle/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게이트</a:t>
                      </a:r>
                      <a:endParaRPr lang="en-US" altLang="ko-KR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217" rtl="0" eaLnBrk="1" latinLnBrk="0" hangingPunct="1"/>
                      <a:r>
                        <a:rPr lang="ko-KR" altLang="en-US" sz="100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+mn-cs"/>
                        </a:rPr>
                        <a:t>장비 설치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77514" rtl="0" eaLnBrk="1" latinLnBrk="0" hangingPunct="1">
                        <a:buClr>
                          <a:srgbClr val="808080"/>
                        </a:buClr>
                      </a:pPr>
                      <a:endParaRPr lang="ko-KR" altLang="en-US" sz="100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rgbClr val="B2B2B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5F5F7D9-6094-45E4-859A-74B88D86F327}"/>
              </a:ext>
            </a:extLst>
          </p:cNvPr>
          <p:cNvGrpSpPr/>
          <p:nvPr/>
        </p:nvGrpSpPr>
        <p:grpSpPr>
          <a:xfrm>
            <a:off x="6666852" y="2323300"/>
            <a:ext cx="888064" cy="314226"/>
            <a:chOff x="8634821" y="521487"/>
            <a:chExt cx="888064" cy="314226"/>
          </a:xfrm>
        </p:grpSpPr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3A5500B-513F-4E86-AA50-DC1F6FD1734C}"/>
                </a:ext>
              </a:extLst>
            </p:cNvPr>
            <p:cNvSpPr txBox="1"/>
            <p:nvPr/>
          </p:nvSpPr>
          <p:spPr>
            <a:xfrm>
              <a:off x="8634821" y="681825"/>
              <a:ext cx="88806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Open 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’22.12.01</a:t>
              </a:r>
              <a:endParaRPr kumimoji="0" lang="ko-KR" altLang="en-US" sz="1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FEC364CE-68E4-4724-A7EB-C2AD051314D7}"/>
                </a:ext>
              </a:extLst>
            </p:cNvPr>
            <p:cNvGrpSpPr/>
            <p:nvPr/>
          </p:nvGrpSpPr>
          <p:grpSpPr>
            <a:xfrm>
              <a:off x="9013858" y="521487"/>
              <a:ext cx="190501" cy="160338"/>
              <a:chOff x="10136188" y="2733675"/>
              <a:chExt cx="190501" cy="160338"/>
            </a:xfrm>
            <a:solidFill>
              <a:srgbClr val="FF7979"/>
            </a:solidFill>
          </p:grpSpPr>
          <p:sp>
            <p:nvSpPr>
              <p:cNvPr id="328" name="Freeform 6">
                <a:extLst>
                  <a:ext uri="{FF2B5EF4-FFF2-40B4-BE49-F238E27FC236}">
                    <a16:creationId xmlns:a16="http://schemas.microsoft.com/office/drawing/2014/main" id="{8DBF0068-F209-45A5-96B3-C2C9F8202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3176" y="2733675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29" name="Freeform 7">
                <a:extLst>
                  <a:ext uri="{FF2B5EF4-FFF2-40B4-BE49-F238E27FC236}">
                    <a16:creationId xmlns:a16="http://schemas.microsoft.com/office/drawing/2014/main" id="{53C1D683-D9E8-4A5D-852F-FD6D0EE64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6188" y="2736850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330" name="Freeform 8">
                <a:extLst>
                  <a:ext uri="{FF2B5EF4-FFF2-40B4-BE49-F238E27FC236}">
                    <a16:creationId xmlns:a16="http://schemas.microsoft.com/office/drawing/2014/main" id="{49663911-07B9-4F04-A122-126A41968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331" name="AutoShape 344">
            <a:extLst>
              <a:ext uri="{FF2B5EF4-FFF2-40B4-BE49-F238E27FC236}">
                <a16:creationId xmlns:a16="http://schemas.microsoft.com/office/drawing/2014/main" id="{81A170D8-366D-483B-8438-D6AC3299B0F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421084" y="1726719"/>
            <a:ext cx="183600" cy="849378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lvl="0"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안정화</a:t>
            </a:r>
            <a:endParaRPr kumimoji="0" lang="ko-KR" altLang="en-US" sz="1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32" name="AutoShape 344">
            <a:extLst>
              <a:ext uri="{FF2B5EF4-FFF2-40B4-BE49-F238E27FC236}">
                <a16:creationId xmlns:a16="http://schemas.microsoft.com/office/drawing/2014/main" id="{E7003B28-22BC-454A-B844-8A5995DD72F5}"/>
              </a:ext>
            </a:extLst>
          </p:cNvPr>
          <p:cNvSpPr>
            <a:spLocks/>
          </p:cNvSpPr>
          <p:nvPr/>
        </p:nvSpPr>
        <p:spPr bwMode="auto">
          <a:xfrm rot="16200000">
            <a:off x="6746676" y="1682852"/>
            <a:ext cx="204868" cy="432000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lvl="0"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통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테</a:t>
            </a:r>
          </a:p>
        </p:txBody>
      </p:sp>
      <p:sp>
        <p:nvSpPr>
          <p:cNvPr id="333" name="AutoShape 344">
            <a:extLst>
              <a:ext uri="{FF2B5EF4-FFF2-40B4-BE49-F238E27FC236}">
                <a16:creationId xmlns:a16="http://schemas.microsoft.com/office/drawing/2014/main" id="{04834124-6479-4C70-8058-27F12D3245C2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006412" y="624822"/>
            <a:ext cx="183600" cy="3077869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개발 및 단위테스트</a:t>
            </a:r>
          </a:p>
        </p:txBody>
      </p:sp>
      <p:sp>
        <p:nvSpPr>
          <p:cNvPr id="334" name="AutoShape 344">
            <a:extLst>
              <a:ext uri="{FF2B5EF4-FFF2-40B4-BE49-F238E27FC236}">
                <a16:creationId xmlns:a16="http://schemas.microsoft.com/office/drawing/2014/main" id="{2BEB95A0-CE87-46E5-8B83-3B64DB1494FA}"/>
              </a:ext>
            </a:extLst>
          </p:cNvPr>
          <p:cNvSpPr>
            <a:spLocks/>
          </p:cNvSpPr>
          <p:nvPr/>
        </p:nvSpPr>
        <p:spPr bwMode="auto">
          <a:xfrm rot="16200000">
            <a:off x="2798449" y="1286981"/>
            <a:ext cx="214894" cy="1233769"/>
          </a:xfrm>
          <a:prstGeom prst="rightBracket">
            <a:avLst>
              <a:gd name="adj" fmla="val 26068"/>
            </a:avLst>
          </a:prstGeom>
          <a:solidFill>
            <a:srgbClr val="668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lvl="0" algn="ctr" defTabSz="914351">
              <a:defRPr/>
            </a:pP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분석 </a:t>
            </a:r>
            <a:r>
              <a:rPr lang="en-US" altLang="ko-KR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설계</a:t>
            </a: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13E310F5-45C2-4254-97A3-FFEEC69792BC}"/>
              </a:ext>
            </a:extLst>
          </p:cNvPr>
          <p:cNvGrpSpPr/>
          <p:nvPr/>
        </p:nvGrpSpPr>
        <p:grpSpPr>
          <a:xfrm>
            <a:off x="2388967" y="2308031"/>
            <a:ext cx="448841" cy="319543"/>
            <a:chOff x="1609751" y="2715573"/>
            <a:chExt cx="448841" cy="319543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EF1DCDA7-B1E6-4F9F-A9AB-AC5ED1477A9D}"/>
                </a:ext>
              </a:extLst>
            </p:cNvPr>
            <p:cNvSpPr txBox="1"/>
            <p:nvPr/>
          </p:nvSpPr>
          <p:spPr>
            <a:xfrm>
              <a:off x="1609751" y="2881228"/>
              <a:ext cx="44884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착수보고</a:t>
              </a:r>
            </a:p>
          </p:txBody>
        </p:sp>
        <p:sp>
          <p:nvSpPr>
            <p:cNvPr id="337" name="눈물 방울 336">
              <a:extLst>
                <a:ext uri="{FF2B5EF4-FFF2-40B4-BE49-F238E27FC236}">
                  <a16:creationId xmlns:a16="http://schemas.microsoft.com/office/drawing/2014/main" id="{FB46B45E-AD2A-4C9D-B662-CB73F984FC6D}"/>
                </a:ext>
              </a:extLst>
            </p:cNvPr>
            <p:cNvSpPr/>
            <p:nvPr/>
          </p:nvSpPr>
          <p:spPr>
            <a:xfrm rot="8100000">
              <a:off x="1889148" y="2715573"/>
              <a:ext cx="105272" cy="105272"/>
            </a:xfrm>
            <a:prstGeom prst="teardrop">
              <a:avLst>
                <a:gd name="adj" fmla="val 112799"/>
              </a:avLst>
            </a:prstGeom>
            <a:solidFill>
              <a:srgbClr val="997D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448E7582-70D1-415B-A1D7-F35F226715FB}"/>
              </a:ext>
            </a:extLst>
          </p:cNvPr>
          <p:cNvCxnSpPr>
            <a:cxnSpLocks/>
            <a:endCxn id="343" idx="6"/>
          </p:cNvCxnSpPr>
          <p:nvPr/>
        </p:nvCxnSpPr>
        <p:spPr bwMode="auto">
          <a:xfrm flipV="1">
            <a:off x="2298047" y="2029503"/>
            <a:ext cx="5681471" cy="7966"/>
          </a:xfrm>
          <a:prstGeom prst="line">
            <a:avLst/>
          </a:prstGeom>
          <a:noFill/>
          <a:ln w="28575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타원 338">
            <a:extLst>
              <a:ext uri="{FF2B5EF4-FFF2-40B4-BE49-F238E27FC236}">
                <a16:creationId xmlns:a16="http://schemas.microsoft.com/office/drawing/2014/main" id="{97C64483-3CDD-493F-ADCE-72A0B06528BA}"/>
              </a:ext>
            </a:extLst>
          </p:cNvPr>
          <p:cNvSpPr/>
          <p:nvPr/>
        </p:nvSpPr>
        <p:spPr bwMode="auto">
          <a:xfrm>
            <a:off x="2260411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00525D28-794A-4771-AA4D-8D2FD80732B9}"/>
              </a:ext>
            </a:extLst>
          </p:cNvPr>
          <p:cNvSpPr/>
          <p:nvPr/>
        </p:nvSpPr>
        <p:spPr bwMode="auto">
          <a:xfrm>
            <a:off x="3503497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128F8C4F-3E1D-4601-BC40-81ABDCAF1F42}"/>
              </a:ext>
            </a:extLst>
          </p:cNvPr>
          <p:cNvSpPr/>
          <p:nvPr/>
        </p:nvSpPr>
        <p:spPr bwMode="auto">
          <a:xfrm>
            <a:off x="7016195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1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144FA81D-1E90-4F1A-AB16-616EA7EB47C6}"/>
              </a:ext>
            </a:extLst>
          </p:cNvPr>
          <p:cNvSpPr/>
          <p:nvPr/>
        </p:nvSpPr>
        <p:spPr bwMode="auto">
          <a:xfrm>
            <a:off x="6597312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B2307A39-251B-4045-8FB4-57660EFA2EC4}"/>
              </a:ext>
            </a:extLst>
          </p:cNvPr>
          <p:cNvSpPr/>
          <p:nvPr/>
        </p:nvSpPr>
        <p:spPr bwMode="auto">
          <a:xfrm>
            <a:off x="7907518" y="199350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1752E7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9462F90E-3222-46B0-A593-5F8BC596B5F0}"/>
              </a:ext>
            </a:extLst>
          </p:cNvPr>
          <p:cNvGrpSpPr/>
          <p:nvPr/>
        </p:nvGrpSpPr>
        <p:grpSpPr>
          <a:xfrm>
            <a:off x="7606214" y="2308031"/>
            <a:ext cx="448841" cy="319543"/>
            <a:chOff x="4085904" y="2716971"/>
            <a:chExt cx="448841" cy="319543"/>
          </a:xfrm>
        </p:grpSpPr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E63FC26-A89E-4F51-A698-D77B4FD72D8F}"/>
                </a:ext>
              </a:extLst>
            </p:cNvPr>
            <p:cNvSpPr txBox="1"/>
            <p:nvPr/>
          </p:nvSpPr>
          <p:spPr>
            <a:xfrm>
              <a:off x="4085904" y="2882626"/>
              <a:ext cx="44884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완료보고</a:t>
              </a:r>
            </a:p>
          </p:txBody>
        </p:sp>
        <p:sp>
          <p:nvSpPr>
            <p:cNvPr id="346" name="눈물 방울 345">
              <a:extLst>
                <a:ext uri="{FF2B5EF4-FFF2-40B4-BE49-F238E27FC236}">
                  <a16:creationId xmlns:a16="http://schemas.microsoft.com/office/drawing/2014/main" id="{ACC880D8-6B1B-41EC-A484-7AAF9644207C}"/>
                </a:ext>
              </a:extLst>
            </p:cNvPr>
            <p:cNvSpPr/>
            <p:nvPr/>
          </p:nvSpPr>
          <p:spPr>
            <a:xfrm rot="8100000">
              <a:off x="4365301" y="2716971"/>
              <a:ext cx="105272" cy="105272"/>
            </a:xfrm>
            <a:prstGeom prst="teardrop">
              <a:avLst>
                <a:gd name="adj" fmla="val 112799"/>
              </a:avLst>
            </a:prstGeom>
            <a:solidFill>
              <a:srgbClr val="997D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BC0A378D-E5A2-448F-8D50-D8B311EA50A6}"/>
              </a:ext>
            </a:extLst>
          </p:cNvPr>
          <p:cNvGrpSpPr/>
          <p:nvPr/>
        </p:nvGrpSpPr>
        <p:grpSpPr>
          <a:xfrm>
            <a:off x="5016440" y="2308031"/>
            <a:ext cx="448841" cy="319543"/>
            <a:chOff x="3028890" y="2716971"/>
            <a:chExt cx="448841" cy="319543"/>
          </a:xfrm>
        </p:grpSpPr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AE097161-D185-458B-8A29-64B4A26A3329}"/>
                </a:ext>
              </a:extLst>
            </p:cNvPr>
            <p:cNvSpPr txBox="1"/>
            <p:nvPr/>
          </p:nvSpPr>
          <p:spPr>
            <a:xfrm>
              <a:off x="3028890" y="2882626"/>
              <a:ext cx="44884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중간보고</a:t>
              </a:r>
            </a:p>
          </p:txBody>
        </p:sp>
        <p:sp>
          <p:nvSpPr>
            <p:cNvPr id="349" name="눈물 방울 348">
              <a:extLst>
                <a:ext uri="{FF2B5EF4-FFF2-40B4-BE49-F238E27FC236}">
                  <a16:creationId xmlns:a16="http://schemas.microsoft.com/office/drawing/2014/main" id="{19CA4301-F99B-4C37-8EF3-7E7122C617BD}"/>
                </a:ext>
              </a:extLst>
            </p:cNvPr>
            <p:cNvSpPr/>
            <p:nvPr/>
          </p:nvSpPr>
          <p:spPr>
            <a:xfrm rot="8100000">
              <a:off x="3308287" y="2716971"/>
              <a:ext cx="105272" cy="105272"/>
            </a:xfrm>
            <a:prstGeom prst="teardrop">
              <a:avLst>
                <a:gd name="adj" fmla="val 112799"/>
              </a:avLst>
            </a:prstGeom>
            <a:solidFill>
              <a:srgbClr val="997D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065B790-C39F-496A-B640-9BBBD776F34A}"/>
              </a:ext>
            </a:extLst>
          </p:cNvPr>
          <p:cNvGrpSpPr/>
          <p:nvPr/>
        </p:nvGrpSpPr>
        <p:grpSpPr>
          <a:xfrm>
            <a:off x="4846889" y="4257644"/>
            <a:ext cx="373705" cy="190066"/>
            <a:chOff x="7957218" y="350499"/>
            <a:chExt cx="291095" cy="190066"/>
          </a:xfrm>
        </p:grpSpPr>
        <p:sp>
          <p:nvSpPr>
            <p:cNvPr id="74" name="AutoShape 344">
              <a:extLst>
                <a:ext uri="{FF2B5EF4-FFF2-40B4-BE49-F238E27FC236}">
                  <a16:creationId xmlns:a16="http://schemas.microsoft.com/office/drawing/2014/main" id="{24CA85DC-30B5-434D-9FC6-D73DEB07CC5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12766" y="294951"/>
              <a:ext cx="180000" cy="291095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C105ED-A00D-4EA2-B4EB-767D14424DB4}"/>
                </a:ext>
              </a:extLst>
            </p:cNvPr>
            <p:cNvSpPr txBox="1"/>
            <p:nvPr/>
          </p:nvSpPr>
          <p:spPr>
            <a:xfrm>
              <a:off x="8047598" y="386677"/>
              <a:ext cx="15090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설치</a:t>
              </a: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8765A14-ED66-4EBC-9889-78506D74F9CA}"/>
              </a:ext>
            </a:extLst>
          </p:cNvPr>
          <p:cNvCxnSpPr>
            <a:cxnSpLocks/>
          </p:cNvCxnSpPr>
          <p:nvPr/>
        </p:nvCxnSpPr>
        <p:spPr bwMode="auto">
          <a:xfrm>
            <a:off x="3233046" y="4470282"/>
            <a:ext cx="2000357" cy="0"/>
          </a:xfrm>
          <a:prstGeom prst="line">
            <a:avLst/>
          </a:prstGeom>
          <a:noFill/>
          <a:ln w="28575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C5083250-F9FB-44A5-86A9-FCAA588F3578}"/>
              </a:ext>
            </a:extLst>
          </p:cNvPr>
          <p:cNvSpPr/>
          <p:nvPr/>
        </p:nvSpPr>
        <p:spPr bwMode="auto">
          <a:xfrm>
            <a:off x="5233403" y="4434285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3FC39B9-E279-4C57-BEC1-8684704BAF4B}"/>
              </a:ext>
            </a:extLst>
          </p:cNvPr>
          <p:cNvGrpSpPr/>
          <p:nvPr/>
        </p:nvGrpSpPr>
        <p:grpSpPr>
          <a:xfrm>
            <a:off x="4007097" y="4498530"/>
            <a:ext cx="787996" cy="181958"/>
            <a:chOff x="7446046" y="558757"/>
            <a:chExt cx="787996" cy="181958"/>
          </a:xfrm>
        </p:grpSpPr>
        <p:sp>
          <p:nvSpPr>
            <p:cNvPr id="79" name="AutoShape 344">
              <a:extLst>
                <a:ext uri="{FF2B5EF4-FFF2-40B4-BE49-F238E27FC236}">
                  <a16:creationId xmlns:a16="http://schemas.microsoft.com/office/drawing/2014/main" id="{05BA7BA5-365A-4CE6-B92E-CE2D88453098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7977729" y="482444"/>
              <a:ext cx="180000" cy="332626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0E4742A-D87C-4961-9803-E73479DF5F1B}"/>
                </a:ext>
              </a:extLst>
            </p:cNvPr>
            <p:cNvSpPr txBox="1"/>
            <p:nvPr/>
          </p:nvSpPr>
          <p:spPr>
            <a:xfrm>
              <a:off x="7446046" y="586827"/>
              <a:ext cx="730970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배관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/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배선공사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28138BAF-53F1-4A37-8A4F-84A89FC9B4FD}"/>
              </a:ext>
            </a:extLst>
          </p:cNvPr>
          <p:cNvSpPr/>
          <p:nvPr/>
        </p:nvSpPr>
        <p:spPr bwMode="auto">
          <a:xfrm>
            <a:off x="3161046" y="4437081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8CC0AB7-24B4-48E9-929C-128A7715336F}"/>
              </a:ext>
            </a:extLst>
          </p:cNvPr>
          <p:cNvGrpSpPr/>
          <p:nvPr/>
        </p:nvGrpSpPr>
        <p:grpSpPr>
          <a:xfrm>
            <a:off x="3575335" y="4261617"/>
            <a:ext cx="1048569" cy="182728"/>
            <a:chOff x="7661597" y="353074"/>
            <a:chExt cx="642514" cy="182728"/>
          </a:xfrm>
        </p:grpSpPr>
        <p:sp>
          <p:nvSpPr>
            <p:cNvPr id="83" name="AutoShape 344">
              <a:extLst>
                <a:ext uri="{FF2B5EF4-FFF2-40B4-BE49-F238E27FC236}">
                  <a16:creationId xmlns:a16="http://schemas.microsoft.com/office/drawing/2014/main" id="{5DA491E2-0202-49AB-8AF9-B2E79530E0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892854" y="121817"/>
              <a:ext cx="180000" cy="642514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1CD3E5-8D08-422E-BD85-64472E042C4E}"/>
                </a:ext>
              </a:extLst>
            </p:cNvPr>
            <p:cNvSpPr txBox="1"/>
            <p:nvPr/>
          </p:nvSpPr>
          <p:spPr>
            <a:xfrm>
              <a:off x="7877486" y="381914"/>
              <a:ext cx="17246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제작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8B74EA0-F959-49B0-A603-E510D223CDF6}"/>
              </a:ext>
            </a:extLst>
          </p:cNvPr>
          <p:cNvGrpSpPr/>
          <p:nvPr/>
        </p:nvGrpSpPr>
        <p:grpSpPr>
          <a:xfrm>
            <a:off x="5271854" y="4085706"/>
            <a:ext cx="591351" cy="553998"/>
            <a:chOff x="8236481" y="3352207"/>
            <a:chExt cx="591351" cy="553998"/>
          </a:xfrm>
        </p:grpSpPr>
        <p:sp>
          <p:nvSpPr>
            <p:cNvPr id="86" name="오른쪽 중괄호 85">
              <a:extLst>
                <a:ext uri="{FF2B5EF4-FFF2-40B4-BE49-F238E27FC236}">
                  <a16:creationId xmlns:a16="http://schemas.microsoft.com/office/drawing/2014/main" id="{D2BFF69B-8996-43BE-83A4-14AFA54EC4D5}"/>
                </a:ext>
              </a:extLst>
            </p:cNvPr>
            <p:cNvSpPr/>
            <p:nvPr/>
          </p:nvSpPr>
          <p:spPr bwMode="auto">
            <a:xfrm rot="10800000">
              <a:off x="8236481" y="3354403"/>
              <a:ext cx="83056" cy="540000"/>
            </a:xfrm>
            <a:prstGeom prst="rightBrace">
              <a:avLst>
                <a:gd name="adj1" fmla="val 50982"/>
                <a:gd name="adj2" fmla="val 50000"/>
              </a:avLst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  <a:extLst/>
          </p:spPr>
          <p:txBody>
            <a:bodyPr lIns="91436" tIns="45719" rIns="91436" bIns="45719" rtlCol="0" anchor="ctr"/>
            <a:lstStyle/>
            <a:p>
              <a:pPr marL="0" marR="0" lvl="0" indent="0" algn="ctr" defTabSz="9145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F854626-B29C-4BC3-8DA2-8E47D2F04C86}"/>
                </a:ext>
              </a:extLst>
            </p:cNvPr>
            <p:cNvSpPr txBox="1"/>
            <p:nvPr/>
          </p:nvSpPr>
          <p:spPr>
            <a:xfrm>
              <a:off x="8322886" y="3352207"/>
              <a:ext cx="50494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ATM</a:t>
              </a: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운영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PC</a:t>
              </a: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무선단말기</a:t>
              </a:r>
              <a:endPara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테스트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 </a:t>
              </a:r>
              <a:endParaRPr kumimoji="0" lang="ko-KR" altLang="en-US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3E38644-13D3-45C6-8C0E-5F33B90BCF7F}"/>
              </a:ext>
            </a:extLst>
          </p:cNvPr>
          <p:cNvGrpSpPr/>
          <p:nvPr/>
        </p:nvGrpSpPr>
        <p:grpSpPr>
          <a:xfrm>
            <a:off x="2863208" y="4261576"/>
            <a:ext cx="652188" cy="180541"/>
            <a:chOff x="7734885" y="360024"/>
            <a:chExt cx="283762" cy="180541"/>
          </a:xfrm>
        </p:grpSpPr>
        <p:sp>
          <p:nvSpPr>
            <p:cNvPr id="89" name="AutoShape 344">
              <a:extLst>
                <a:ext uri="{FF2B5EF4-FFF2-40B4-BE49-F238E27FC236}">
                  <a16:creationId xmlns:a16="http://schemas.microsoft.com/office/drawing/2014/main" id="{59A4070F-14BF-4C21-A8A9-40D2BB9B75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858910" y="380287"/>
              <a:ext cx="180000" cy="139474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D26DD04-FED5-4931-A2F3-0511ED15AF81}"/>
                </a:ext>
              </a:extLst>
            </p:cNvPr>
            <p:cNvSpPr txBox="1"/>
            <p:nvPr/>
          </p:nvSpPr>
          <p:spPr>
            <a:xfrm>
              <a:off x="7734885" y="386677"/>
              <a:ext cx="27758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설계 및 발주</a:t>
              </a:r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794084D4-40B4-4A2C-AF3C-C240EF9C6449}"/>
              </a:ext>
            </a:extLst>
          </p:cNvPr>
          <p:cNvSpPr/>
          <p:nvPr/>
        </p:nvSpPr>
        <p:spPr bwMode="auto">
          <a:xfrm>
            <a:off x="4778165" y="4435683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350E2565-E565-4162-947A-B5F3AC6181AF}"/>
              </a:ext>
            </a:extLst>
          </p:cNvPr>
          <p:cNvSpPr/>
          <p:nvPr/>
        </p:nvSpPr>
        <p:spPr bwMode="auto">
          <a:xfrm>
            <a:off x="4770637" y="4626553"/>
            <a:ext cx="100844" cy="100164"/>
          </a:xfrm>
          <a:prstGeom prst="triangle">
            <a:avLst/>
          </a:prstGeom>
          <a:solidFill>
            <a:srgbClr val="00B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2EC9DD-B0E7-4D5F-B2B3-6DAF4F93B9AC}"/>
              </a:ext>
            </a:extLst>
          </p:cNvPr>
          <p:cNvSpPr txBox="1"/>
          <p:nvPr/>
        </p:nvSpPr>
        <p:spPr>
          <a:xfrm>
            <a:off x="4516168" y="4746576"/>
            <a:ext cx="597921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marL="0" algn="ctr" defTabSz="914351" eaLnBrk="0" fontAlgn="ctr" latinLnBrk="0" hangingPunct="0">
              <a:buClr>
                <a:srgbClr val="808080"/>
              </a:buClr>
              <a:buSzPct val="80000"/>
              <a:defRPr sz="1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굴림" charset="-127"/>
              </a:defRPr>
            </a:lvl1pPr>
            <a:lvl2pPr marL="457175" defTabSz="914351" eaLnBrk="1" hangingPunct="1">
              <a:defRPr sz="1800">
                <a:latin typeface="+mn-lt"/>
                <a:ea typeface="+mn-ea"/>
              </a:defRPr>
            </a:lvl2pPr>
            <a:lvl3pPr marL="914351" defTabSz="914351" eaLnBrk="1" hangingPunct="1">
              <a:defRPr sz="1800">
                <a:latin typeface="+mn-lt"/>
                <a:ea typeface="+mn-ea"/>
              </a:defRPr>
            </a:lvl3pPr>
            <a:lvl4pPr marL="1371526" defTabSz="914351" eaLnBrk="1" hangingPunct="1">
              <a:defRPr sz="1800">
                <a:latin typeface="+mn-lt"/>
                <a:ea typeface="+mn-ea"/>
              </a:defRPr>
            </a:lvl4pPr>
            <a:lvl5pPr marL="1828702" defTabSz="914351" eaLnBrk="1" hangingPunct="1">
              <a:defRPr sz="1800">
                <a:latin typeface="+mn-lt"/>
                <a:ea typeface="+mn-ea"/>
              </a:defRPr>
            </a:lvl5pPr>
            <a:lvl6pPr marL="2285877" defTabSz="914351">
              <a:defRPr sz="1800">
                <a:latin typeface="+mn-lt"/>
                <a:ea typeface="+mn-ea"/>
              </a:defRPr>
            </a:lvl6pPr>
            <a:lvl7pPr marL="2743052" defTabSz="914351">
              <a:defRPr sz="1800">
                <a:latin typeface="+mn-lt"/>
                <a:ea typeface="+mn-ea"/>
              </a:defRPr>
            </a:lvl7pPr>
            <a:lvl8pPr marL="3200228" defTabSz="914351">
              <a:defRPr sz="1800">
                <a:latin typeface="+mn-lt"/>
                <a:ea typeface="+mn-ea"/>
              </a:defRPr>
            </a:lvl8pPr>
            <a:lvl9pPr marL="3657403" defTabSz="914351">
              <a:defRPr sz="1800">
                <a:latin typeface="+mn-lt"/>
                <a:ea typeface="+mn-ea"/>
              </a:defRPr>
            </a:lvl9pPr>
          </a:lstStyle>
          <a:p>
            <a:pPr marL="0" marR="0" lvl="0" indent="0" algn="ctr" defTabSz="914351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lang="ko-KR" altLang="en-US" sz="800" noProof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장비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rPr>
              <a:t>납품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rPr>
              <a:t>/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rPr>
              <a:t>검사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E5E6461-C2A9-4D30-876D-662FBEB6EDA0}"/>
              </a:ext>
            </a:extLst>
          </p:cNvPr>
          <p:cNvGrpSpPr/>
          <p:nvPr/>
        </p:nvGrpSpPr>
        <p:grpSpPr>
          <a:xfrm>
            <a:off x="5258594" y="4696620"/>
            <a:ext cx="1021927" cy="279301"/>
            <a:chOff x="8456074" y="556412"/>
            <a:chExt cx="1021927" cy="2793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2B75EA-9EA5-4275-BF41-C2D3BD54B9B8}"/>
                </a:ext>
              </a:extLst>
            </p:cNvPr>
            <p:cNvSpPr txBox="1"/>
            <p:nvPr/>
          </p:nvSpPr>
          <p:spPr>
            <a:xfrm>
              <a:off x="8679706" y="681825"/>
              <a:ext cx="79829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ea typeface="+mn-ea"/>
                </a:rPr>
                <a:t>완료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’22.09.30</a:t>
              </a:r>
              <a:endParaRPr kumimoji="0" lang="ko-KR" altLang="en-US" sz="10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EC6E839B-C023-42BE-B970-6485982C5906}"/>
                </a:ext>
              </a:extLst>
            </p:cNvPr>
            <p:cNvGrpSpPr/>
            <p:nvPr/>
          </p:nvGrpSpPr>
          <p:grpSpPr>
            <a:xfrm>
              <a:off x="8456074" y="556412"/>
              <a:ext cx="710185" cy="271717"/>
              <a:chOff x="9578404" y="2768600"/>
              <a:chExt cx="710185" cy="271717"/>
            </a:xfrm>
            <a:solidFill>
              <a:srgbClr val="FF7979"/>
            </a:solidFill>
          </p:grpSpPr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4FD207EB-4B37-4A67-92AE-1C5CDE3B5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5392" y="2879979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C4263AB9-2BBC-49C2-8D77-FFC7D0FD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8404" y="2883154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A5E4BAAE-D043-43AD-893D-6699826C3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DA3D21C-5D8C-46EC-A33F-25D8F72A156B}"/>
              </a:ext>
            </a:extLst>
          </p:cNvPr>
          <p:cNvGrpSpPr/>
          <p:nvPr/>
        </p:nvGrpSpPr>
        <p:grpSpPr>
          <a:xfrm>
            <a:off x="5379708" y="3173474"/>
            <a:ext cx="396000" cy="190067"/>
            <a:chOff x="7982034" y="350498"/>
            <a:chExt cx="266278" cy="190067"/>
          </a:xfrm>
        </p:grpSpPr>
        <p:sp>
          <p:nvSpPr>
            <p:cNvPr id="117" name="AutoShape 344">
              <a:extLst>
                <a:ext uri="{FF2B5EF4-FFF2-40B4-BE49-F238E27FC236}">
                  <a16:creationId xmlns:a16="http://schemas.microsoft.com/office/drawing/2014/main" id="{B723AC65-F1B7-4197-9287-4D0ABA402DF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5173" y="307359"/>
              <a:ext cx="180000" cy="266278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8" name="TextBox 368">
              <a:extLst>
                <a:ext uri="{FF2B5EF4-FFF2-40B4-BE49-F238E27FC236}">
                  <a16:creationId xmlns:a16="http://schemas.microsoft.com/office/drawing/2014/main" id="{C0BFBC19-0207-4CA9-B688-CF004A076D32}"/>
                </a:ext>
              </a:extLst>
            </p:cNvPr>
            <p:cNvSpPr txBox="1"/>
            <p:nvPr/>
          </p:nvSpPr>
          <p:spPr>
            <a:xfrm>
              <a:off x="8032380" y="386677"/>
              <a:ext cx="15090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설치</a:t>
              </a: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8B7007E-BCB9-477F-9ADD-23DC8A8F04DB}"/>
              </a:ext>
            </a:extLst>
          </p:cNvPr>
          <p:cNvCxnSpPr>
            <a:cxnSpLocks/>
            <a:endCxn id="102" idx="6"/>
          </p:cNvCxnSpPr>
          <p:nvPr/>
        </p:nvCxnSpPr>
        <p:spPr bwMode="auto">
          <a:xfrm>
            <a:off x="4380428" y="3386113"/>
            <a:ext cx="1441508" cy="458"/>
          </a:xfrm>
          <a:prstGeom prst="line">
            <a:avLst/>
          </a:prstGeom>
          <a:noFill/>
          <a:ln w="28575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20FE91A-294A-49CC-A1AB-8F59BE8C818C}"/>
              </a:ext>
            </a:extLst>
          </p:cNvPr>
          <p:cNvSpPr/>
          <p:nvPr/>
        </p:nvSpPr>
        <p:spPr bwMode="auto">
          <a:xfrm>
            <a:off x="5749936" y="3350571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A89CB2B-6511-4EE2-BE68-C610BA6E88DA}"/>
              </a:ext>
            </a:extLst>
          </p:cNvPr>
          <p:cNvSpPr/>
          <p:nvPr/>
        </p:nvSpPr>
        <p:spPr bwMode="auto">
          <a:xfrm>
            <a:off x="5287745" y="3351514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9C7F470-78E3-4291-86DD-496EDCA25A7C}"/>
              </a:ext>
            </a:extLst>
          </p:cNvPr>
          <p:cNvGrpSpPr/>
          <p:nvPr/>
        </p:nvGrpSpPr>
        <p:grpSpPr>
          <a:xfrm>
            <a:off x="4985030" y="3592846"/>
            <a:ext cx="581891" cy="243134"/>
            <a:chOff x="6335471" y="4297333"/>
            <a:chExt cx="581891" cy="243134"/>
          </a:xfrm>
        </p:grpSpPr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15184979-A243-4091-BDBE-BC40C5B723E2}"/>
                </a:ext>
              </a:extLst>
            </p:cNvPr>
            <p:cNvSpPr/>
            <p:nvPr/>
          </p:nvSpPr>
          <p:spPr bwMode="auto">
            <a:xfrm>
              <a:off x="6581925" y="4297333"/>
              <a:ext cx="100844" cy="100164"/>
            </a:xfrm>
            <a:prstGeom prst="triangle">
              <a:avLst/>
            </a:prstGeom>
            <a:solidFill>
              <a:srgbClr val="00B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6" name="TextBox 366">
              <a:extLst>
                <a:ext uri="{FF2B5EF4-FFF2-40B4-BE49-F238E27FC236}">
                  <a16:creationId xmlns:a16="http://schemas.microsoft.com/office/drawing/2014/main" id="{1079FCE3-3198-4E95-A3F1-D3AECF3534E2}"/>
                </a:ext>
              </a:extLst>
            </p:cNvPr>
            <p:cNvSpPr txBox="1"/>
            <p:nvPr/>
          </p:nvSpPr>
          <p:spPr>
            <a:xfrm>
              <a:off x="6335471" y="4417356"/>
              <a:ext cx="581891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서버납품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/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검사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2CE7147-D012-4AE7-AA9F-7B632092BACA}"/>
              </a:ext>
            </a:extLst>
          </p:cNvPr>
          <p:cNvGrpSpPr/>
          <p:nvPr/>
        </p:nvGrpSpPr>
        <p:grpSpPr>
          <a:xfrm>
            <a:off x="4829005" y="3414362"/>
            <a:ext cx="496436" cy="169411"/>
            <a:chOff x="7243915" y="558758"/>
            <a:chExt cx="496436" cy="169411"/>
          </a:xfrm>
        </p:grpSpPr>
        <p:sp>
          <p:nvSpPr>
            <p:cNvPr id="113" name="AutoShape 344">
              <a:extLst>
                <a:ext uri="{FF2B5EF4-FFF2-40B4-BE49-F238E27FC236}">
                  <a16:creationId xmlns:a16="http://schemas.microsoft.com/office/drawing/2014/main" id="{D06C962A-C444-4BC6-B7CC-97D3357B143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7443182" y="388811"/>
              <a:ext cx="127222" cy="467116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4" name="TextBox 364">
              <a:extLst>
                <a:ext uri="{FF2B5EF4-FFF2-40B4-BE49-F238E27FC236}">
                  <a16:creationId xmlns:a16="http://schemas.microsoft.com/office/drawing/2014/main" id="{310456B0-05D4-4D55-996C-9D9EE35404C7}"/>
                </a:ext>
              </a:extLst>
            </p:cNvPr>
            <p:cNvSpPr txBox="1"/>
            <p:nvPr/>
          </p:nvSpPr>
          <p:spPr>
            <a:xfrm>
              <a:off x="7243915" y="574281"/>
              <a:ext cx="48731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서버 입고</a:t>
              </a:r>
            </a:p>
          </p:txBody>
        </p:sp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5B372B97-801B-4B26-B514-1600CE5C24B2}"/>
              </a:ext>
            </a:extLst>
          </p:cNvPr>
          <p:cNvSpPr/>
          <p:nvPr/>
        </p:nvSpPr>
        <p:spPr bwMode="auto">
          <a:xfrm>
            <a:off x="4349689" y="3352912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D636A60-3073-4924-A9F5-788392D2C07C}"/>
              </a:ext>
            </a:extLst>
          </p:cNvPr>
          <p:cNvGrpSpPr/>
          <p:nvPr/>
        </p:nvGrpSpPr>
        <p:grpSpPr>
          <a:xfrm>
            <a:off x="4249472" y="3174872"/>
            <a:ext cx="637995" cy="190067"/>
            <a:chOff x="7893333" y="350498"/>
            <a:chExt cx="429000" cy="190067"/>
          </a:xfrm>
        </p:grpSpPr>
        <p:sp>
          <p:nvSpPr>
            <p:cNvPr id="111" name="AutoShape 344">
              <a:extLst>
                <a:ext uri="{FF2B5EF4-FFF2-40B4-BE49-F238E27FC236}">
                  <a16:creationId xmlns:a16="http://schemas.microsoft.com/office/drawing/2014/main" id="{EFF30270-6971-4F83-8E7F-DA7ABA86B99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025173" y="307359"/>
              <a:ext cx="180000" cy="266278"/>
            </a:xfrm>
            <a:prstGeom prst="rightBracket">
              <a:avLst>
                <a:gd name="adj" fmla="val 26068"/>
              </a:avLst>
            </a:prstGeom>
            <a:solidFill>
              <a:srgbClr val="D9E3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0" b="0" i="0" u="none" strike="noStrike" kern="1200" cap="none" spc="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2" name="TextBox 362">
              <a:extLst>
                <a:ext uri="{FF2B5EF4-FFF2-40B4-BE49-F238E27FC236}">
                  <a16:creationId xmlns:a16="http://schemas.microsoft.com/office/drawing/2014/main" id="{2CD60367-0380-4848-9408-2071C65361CE}"/>
                </a:ext>
              </a:extLst>
            </p:cNvPr>
            <p:cNvSpPr txBox="1"/>
            <p:nvPr/>
          </p:nvSpPr>
          <p:spPr>
            <a:xfrm>
              <a:off x="7893333" y="386677"/>
              <a:ext cx="429000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j-ea"/>
                  <a:ea typeface="+mj-ea"/>
                </a:rPr>
                <a:t>설계 및 발주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976938F-C697-41BE-9447-B43F2A0F21FC}"/>
              </a:ext>
            </a:extLst>
          </p:cNvPr>
          <p:cNvGrpSpPr/>
          <p:nvPr/>
        </p:nvGrpSpPr>
        <p:grpSpPr>
          <a:xfrm>
            <a:off x="6036630" y="3003733"/>
            <a:ext cx="516010" cy="540000"/>
            <a:chOff x="8236481" y="3354403"/>
            <a:chExt cx="516010" cy="540000"/>
          </a:xfrm>
        </p:grpSpPr>
        <p:sp>
          <p:nvSpPr>
            <p:cNvPr id="109" name="오른쪽 중괄호 108">
              <a:extLst>
                <a:ext uri="{FF2B5EF4-FFF2-40B4-BE49-F238E27FC236}">
                  <a16:creationId xmlns:a16="http://schemas.microsoft.com/office/drawing/2014/main" id="{41E3B704-FD7B-4E55-A075-EB53B00DD0B9}"/>
                </a:ext>
              </a:extLst>
            </p:cNvPr>
            <p:cNvSpPr/>
            <p:nvPr/>
          </p:nvSpPr>
          <p:spPr bwMode="auto">
            <a:xfrm rot="10800000">
              <a:off x="8236481" y="3354403"/>
              <a:ext cx="83056" cy="540000"/>
            </a:xfrm>
            <a:prstGeom prst="rightBrace">
              <a:avLst>
                <a:gd name="adj1" fmla="val 50982"/>
                <a:gd name="adj2" fmla="val 50000"/>
              </a:avLst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  <a:extLst/>
          </p:spPr>
          <p:txBody>
            <a:bodyPr lIns="91436" tIns="45719" rIns="91436" bIns="45719" rtlCol="0" anchor="ctr"/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5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-3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0" name="TextBox 360">
              <a:extLst>
                <a:ext uri="{FF2B5EF4-FFF2-40B4-BE49-F238E27FC236}">
                  <a16:creationId xmlns:a16="http://schemas.microsoft.com/office/drawing/2014/main" id="{5F2E1C05-1C14-41E4-A33D-21FAD3601FF9}"/>
                </a:ext>
              </a:extLst>
            </p:cNvPr>
            <p:cNvSpPr txBox="1"/>
            <p:nvPr/>
          </p:nvSpPr>
          <p:spPr>
            <a:xfrm>
              <a:off x="8322886" y="3421457"/>
              <a:ext cx="429605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9938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3987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59815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79753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99691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9629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39567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59506" algn="l" defTabSz="419938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OS</a:t>
              </a: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Vmware</a:t>
              </a:r>
              <a:endParaRPr kumimoji="0" lang="en-US" altLang="ko-KR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테스트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  <a:endParaRPr kumimoji="0" lang="ko-KR" altLang="en-US" sz="9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5BDA363-6F1E-460D-93D5-4F406A6EE034}"/>
              </a:ext>
            </a:extLst>
          </p:cNvPr>
          <p:cNvGrpSpPr/>
          <p:nvPr/>
        </p:nvGrpSpPr>
        <p:grpSpPr>
          <a:xfrm>
            <a:off x="5745965" y="3685351"/>
            <a:ext cx="1059598" cy="279301"/>
            <a:chOff x="8456074" y="556412"/>
            <a:chExt cx="1059598" cy="279301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9D3835E-4FD4-4371-849E-E0165D037C11}"/>
                </a:ext>
              </a:extLst>
            </p:cNvPr>
            <p:cNvSpPr txBox="1"/>
            <p:nvPr/>
          </p:nvSpPr>
          <p:spPr>
            <a:xfrm>
              <a:off x="8642035" y="681825"/>
              <a:ext cx="87363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+mn-ea"/>
                  <a:ea typeface="+mn-ea"/>
                </a:rPr>
                <a:t>완료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  <a:r>
                <a:rPr kumimoji="0" lang="en-US" altLang="ko-KR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’22.10 </a:t>
              </a:r>
              <a:r>
                <a:rPr kumimoji="0" lang="ko-KR" altLang="en-US" sz="10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중순</a:t>
              </a: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D9030A8-2619-4091-BDEE-7438C23C2833}"/>
                </a:ext>
              </a:extLst>
            </p:cNvPr>
            <p:cNvGrpSpPr/>
            <p:nvPr/>
          </p:nvGrpSpPr>
          <p:grpSpPr>
            <a:xfrm>
              <a:off x="8456074" y="556412"/>
              <a:ext cx="710185" cy="271717"/>
              <a:chOff x="9578404" y="2768600"/>
              <a:chExt cx="710185" cy="271717"/>
            </a:xfrm>
            <a:solidFill>
              <a:srgbClr val="FF7979"/>
            </a:solidFill>
          </p:grpSpPr>
          <p:sp>
            <p:nvSpPr>
              <p:cNvPr id="122" name="Freeform 6">
                <a:extLst>
                  <a:ext uri="{FF2B5EF4-FFF2-40B4-BE49-F238E27FC236}">
                    <a16:creationId xmlns:a16="http://schemas.microsoft.com/office/drawing/2014/main" id="{68CBC57B-D970-4455-8089-6B8E22288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5392" y="2879979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23" name="Freeform 7">
                <a:extLst>
                  <a:ext uri="{FF2B5EF4-FFF2-40B4-BE49-F238E27FC236}">
                    <a16:creationId xmlns:a16="http://schemas.microsoft.com/office/drawing/2014/main" id="{B0EB9781-43D0-428D-880F-857AB42E4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8404" y="2883154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24" name="Freeform 8">
                <a:extLst>
                  <a:ext uri="{FF2B5EF4-FFF2-40B4-BE49-F238E27FC236}">
                    <a16:creationId xmlns:a16="http://schemas.microsoft.com/office/drawing/2014/main" id="{1CDE289E-17E4-4AE6-9B4D-9FF7158F4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126" name="타원 125">
            <a:extLst>
              <a:ext uri="{FF2B5EF4-FFF2-40B4-BE49-F238E27FC236}">
                <a16:creationId xmlns:a16="http://schemas.microsoft.com/office/drawing/2014/main" id="{05ACEDF5-4B3A-4437-9AF3-022D46AFD1A0}"/>
              </a:ext>
            </a:extLst>
          </p:cNvPr>
          <p:cNvSpPr/>
          <p:nvPr/>
        </p:nvSpPr>
        <p:spPr bwMode="auto">
          <a:xfrm>
            <a:off x="4800065" y="3348466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668DF0"/>
            </a:solidFill>
            <a:prstDash val="solid"/>
            <a:miter lim="800000"/>
            <a:tailEnd type="none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38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7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815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53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91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629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567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506" algn="l" defTabSz="419938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00" b="0" i="0" u="none" strike="noStrike" kern="1200" cap="none" spc="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22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7298" y="215532"/>
            <a:ext cx="1609800" cy="369332"/>
          </a:xfrm>
        </p:spPr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유지보수 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277" y="128592"/>
            <a:ext cx="428707" cy="507831"/>
          </a:xfrm>
        </p:spPr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05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8" y="879349"/>
            <a:ext cx="8218296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r>
              <a:rPr lang="ko-KR" altLang="en-US" sz="1100" b="1" spc="-46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아암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 제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보세 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ODCY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운용을 보장하고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장애발생에 대비하여 신속한 지원 및 복구 등의 유지보수 대책방안을 수립하여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시스템의 안정적 운영 측면에서 각종 자원을 효율적으로 관리할 수 있는 유지보수 체계를 수립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FD6714-8D70-455B-B829-B68A22DD5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3622"/>
              </p:ext>
            </p:extLst>
          </p:nvPr>
        </p:nvGraphicFramePr>
        <p:xfrm>
          <a:off x="874027" y="1591482"/>
          <a:ext cx="7129541" cy="336934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31125">
                  <a:extLst>
                    <a:ext uri="{9D8B030D-6E8A-4147-A177-3AD203B41FA5}">
                      <a16:colId xmlns:a16="http://schemas.microsoft.com/office/drawing/2014/main" val="2153975562"/>
                    </a:ext>
                  </a:extLst>
                </a:gridCol>
                <a:gridCol w="5198416">
                  <a:extLst>
                    <a:ext uri="{9D8B030D-6E8A-4147-A177-3AD203B41FA5}">
                      <a16:colId xmlns:a16="http://schemas.microsoft.com/office/drawing/2014/main" val="1682740342"/>
                    </a:ext>
                  </a:extLst>
                </a:gridCol>
              </a:tblGrid>
              <a:tr h="3914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구분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 용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93457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처리 결과 피드백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접수사항의 결과에 대해 장애 조치결과를 피드백 실시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04381"/>
                  </a:ext>
                </a:extLst>
              </a:tr>
              <a:tr h="107139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협력체계에 대한</a:t>
                      </a:r>
                      <a:r>
                        <a:rPr lang="en-US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응답체계 관리</a:t>
                      </a:r>
                      <a:endParaRPr lang="ko-KR" sz="11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및 유지보수에 대한 응답을 관리하여 응답처리 시간을 체계화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lvl="0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매시간마다 조치 진행사항에 대하여 확인</a:t>
                      </a:r>
                      <a:endParaRPr lang="ko-KR" alt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342900" lvl="0" indent="-34290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협력업체로부터 장애처리에 대한 조치결과 내역을 조치 후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  <a:r>
                        <a:rPr lang="ko-KR" alt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일 이내 보고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41582"/>
                  </a:ext>
                </a:extLst>
              </a:tr>
              <a:tr h="429167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전산장비 운영조직과의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협조체계 구축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운영조직과 원활한 협조체계를 구축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966021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정기적인 회의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운영조직과 정기적인 회의 실시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247991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통계자료 작성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조치사항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조치결과 및 조치결과 피드백에 관한 통계자료 작성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20697"/>
                  </a:ext>
                </a:extLst>
              </a:tr>
              <a:tr h="369339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전담인원 배정</a:t>
                      </a:r>
                      <a:endParaRPr lang="ko-KR" sz="11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장애 접수 후 담당자를 배정하여 최단시간 조치체계 확립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76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4042BCA-F6A7-49FB-A299-55ED317CD568}"/>
              </a:ext>
            </a:extLst>
          </p:cNvPr>
          <p:cNvSpPr/>
          <p:nvPr/>
        </p:nvSpPr>
        <p:spPr>
          <a:xfrm>
            <a:off x="1976922" y="1569506"/>
            <a:ext cx="2082558" cy="526298"/>
          </a:xfrm>
          <a:prstGeom prst="rect">
            <a:avLst/>
          </a:prstGeom>
          <a:noFill/>
        </p:spPr>
        <p:txBody>
          <a:bodyPr wrap="none" lIns="0" tIns="0" rIns="0" bIns="0" anchor="t" anchorCtr="0">
            <a:spAutoFit/>
          </a:bodyPr>
          <a:lstStyle/>
          <a:p>
            <a:pPr>
              <a:lnSpc>
                <a:spcPct val="95000"/>
              </a:lnSpc>
            </a:pPr>
            <a:r>
              <a:rPr lang="ko-KR" altLang="en-US" sz="3600" spc="-83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 계획서</a:t>
            </a:r>
            <a:endParaRPr lang="en-US" altLang="ko-KR" sz="3600" spc="-83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E189E3D-9511-4E9F-8ED5-77D2F1EBB786}"/>
              </a:ext>
            </a:extLst>
          </p:cNvPr>
          <p:cNvCxnSpPr>
            <a:cxnSpLocks/>
          </p:cNvCxnSpPr>
          <p:nvPr/>
        </p:nvCxnSpPr>
        <p:spPr>
          <a:xfrm>
            <a:off x="735531" y="2325345"/>
            <a:ext cx="45549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F437C6-DA0D-4E3D-9ECA-D1B4F7BB0695}"/>
              </a:ext>
            </a:extLst>
          </p:cNvPr>
          <p:cNvSpPr/>
          <p:nvPr/>
        </p:nvSpPr>
        <p:spPr>
          <a:xfrm>
            <a:off x="2333295" y="3895539"/>
            <a:ext cx="3721276" cy="204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개요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구축 계획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소프트웨어 상세 기능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사업 추진 일정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유지보수 내용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안전관리 계획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64492" indent="-264492">
              <a:spcAft>
                <a:spcPts val="734"/>
              </a:spcAft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고객사 협조 </a:t>
            </a:r>
            <a:r>
              <a:rPr lang="ko-KR" altLang="en-US" sz="14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요청사항</a:t>
            </a:r>
          </a:p>
        </p:txBody>
      </p:sp>
    </p:spTree>
    <p:extLst>
      <p:ext uri="{BB962C8B-B14F-4D97-AF65-F5344CB8AC3E}">
        <p14:creationId xmlns:p14="http://schemas.microsoft.com/office/powerpoint/2010/main" val="384932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194A8-03A2-476D-BEB9-1FB5A027E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안전관리 계획</a:t>
            </a:r>
          </a:p>
        </p:txBody>
      </p:sp>
      <p:sp>
        <p:nvSpPr>
          <p:cNvPr id="104" name="텍스트 개체 틀 4">
            <a:extLst>
              <a:ext uri="{FF2B5EF4-FFF2-40B4-BE49-F238E27FC236}">
                <a16:creationId xmlns:a16="http://schemas.microsoft.com/office/drawing/2014/main" id="{8AECFA7A-9BAC-4F5C-BD49-8CF4392A1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2E215D-8D67-4853-B127-8F401FC413DA}"/>
              </a:ext>
            </a:extLst>
          </p:cNvPr>
          <p:cNvSpPr/>
          <p:nvPr/>
        </p:nvSpPr>
        <p:spPr>
          <a:xfrm>
            <a:off x="586038" y="879349"/>
            <a:ext cx="8218296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각종 공사 현장에서 발생할 수 있는 안전사고를 미연에 방지하여 작업자를 보호하기 위하여 안전관리 계획을 수립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02A16E-F552-46D3-AEB8-1774559B2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80512"/>
              </p:ext>
            </p:extLst>
          </p:nvPr>
        </p:nvGraphicFramePr>
        <p:xfrm>
          <a:off x="698984" y="1782319"/>
          <a:ext cx="8685530" cy="3629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192">
                  <a:extLst>
                    <a:ext uri="{9D8B030D-6E8A-4147-A177-3AD203B41FA5}">
                      <a16:colId xmlns:a16="http://schemas.microsoft.com/office/drawing/2014/main" val="3815452379"/>
                    </a:ext>
                  </a:extLst>
                </a:gridCol>
                <a:gridCol w="5382097">
                  <a:extLst>
                    <a:ext uri="{9D8B030D-6E8A-4147-A177-3AD203B41FA5}">
                      <a16:colId xmlns:a16="http://schemas.microsoft.com/office/drawing/2014/main" val="1929639088"/>
                    </a:ext>
                  </a:extLst>
                </a:gridCol>
                <a:gridCol w="1455241">
                  <a:extLst>
                    <a:ext uri="{9D8B030D-6E8A-4147-A177-3AD203B41FA5}">
                      <a16:colId xmlns:a16="http://schemas.microsoft.com/office/drawing/2014/main" val="2667892995"/>
                    </a:ext>
                  </a:extLst>
                </a:gridCol>
              </a:tblGrid>
              <a:tr h="3299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구분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관리내용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비고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66042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일일점검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투입 근로자의 상태 및 개인보호구의 착용 여부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작업장 위험요소 점검 및 조치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안전담당자 점검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58153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주간점검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작업장 안전시설물 설치 상태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작업통로 상태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자재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 err="1">
                          <a:effectLst/>
                        </a:rPr>
                        <a:t>공구류</a:t>
                      </a:r>
                      <a:r>
                        <a:rPr lang="ko-KR" sz="1100" kern="100" dirty="0">
                          <a:effectLst/>
                        </a:rPr>
                        <a:t> 정비 및 정리정돈 상태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안전관리자 점검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79302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정기점검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현장 안전관리 실태 전반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구조물 및 각 시설물의 안전성 여부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안전관리자 점검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829287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특별점검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안전에 관한 특별한 문제 발생시</a:t>
                      </a:r>
                    </a:p>
                    <a:p>
                      <a:pPr marL="342900" lvl="0" indent="-342900" algn="just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민원발생 및 감리의 특별지시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특수 안전관리자 점검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461309"/>
                  </a:ext>
                </a:extLst>
              </a:tr>
              <a:tr h="65989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유해 위험작업 사전점검</a:t>
                      </a:r>
                      <a:endParaRPr lang="ko-KR" sz="1100" b="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ko-KR" sz="1100" kern="100" dirty="0">
                          <a:effectLst/>
                        </a:rPr>
                        <a:t>유해위험 작업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시 작업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전 안전시설 설치 유무 및 안전시설에 대한 안정성 평가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특수 안전관리자 점검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0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194A8-03A2-476D-BEB9-1FB5A027E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고객사 협조 요청사항</a:t>
            </a:r>
          </a:p>
        </p:txBody>
      </p:sp>
      <p:sp>
        <p:nvSpPr>
          <p:cNvPr id="140" name="텍스트 개체 틀 4">
            <a:extLst>
              <a:ext uri="{FF2B5EF4-FFF2-40B4-BE49-F238E27FC236}">
                <a16:creationId xmlns:a16="http://schemas.microsoft.com/office/drawing/2014/main" id="{31E66515-F9C8-4264-BBC9-521465E03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6D6967A-8797-4F70-829D-5C6585E964B6}"/>
              </a:ext>
            </a:extLst>
          </p:cNvPr>
          <p:cNvSpPr/>
          <p:nvPr/>
        </p:nvSpPr>
        <p:spPr>
          <a:xfrm>
            <a:off x="586038" y="879349"/>
            <a:ext cx="8218296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본 사업의 성공적인 수행을 위해서는 고객사와 수행사의 상호 신뢰기반 하에서 안정된 업무 체계 구축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명확한 사업의 대상 및 범위 설정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그리고 현업</a:t>
            </a:r>
            <a:r>
              <a:rPr lang="en-US" altLang="ko-KR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IT</a:t>
            </a:r>
            <a:r>
              <a:rPr lang="ko-KR" altLang="en-US" sz="1100" b="1" spc="-46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Medium" panose="00000600000000000000" pitchFamily="2" charset="-127"/>
              </a:rPr>
              <a:t>팀 및 시스템 사용자의 적극적인 참여와 지원 방안 수립이 선행되어야 한다</a:t>
            </a:r>
          </a:p>
        </p:txBody>
      </p:sp>
      <p:sp>
        <p:nvSpPr>
          <p:cNvPr id="112" name="모서리가 둥근 직사각형 17">
            <a:extLst>
              <a:ext uri="{FF2B5EF4-FFF2-40B4-BE49-F238E27FC236}">
                <a16:creationId xmlns:a16="http://schemas.microsoft.com/office/drawing/2014/main" id="{FFBCDC4B-A5FB-464E-9076-26DF1C98EFC5}"/>
              </a:ext>
            </a:extLst>
          </p:cNvPr>
          <p:cNvSpPr/>
          <p:nvPr/>
        </p:nvSpPr>
        <p:spPr>
          <a:xfrm>
            <a:off x="579874" y="1783119"/>
            <a:ext cx="8955963" cy="1396047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명확한 역할 정의 및 공식 의사 소통 채널 확보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신속한 의사결정 및 권한 필요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각종 변동사항 발생시 신속하고 정확한 의사결정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현 운영시스템 분석에 대한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팀의 적극적인 지원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응용시스템에 대한 적극적인 테스트 참여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0119BC3-3DA1-483F-8995-EDE12F81B220}"/>
              </a:ext>
            </a:extLst>
          </p:cNvPr>
          <p:cNvGrpSpPr/>
          <p:nvPr/>
        </p:nvGrpSpPr>
        <p:grpSpPr>
          <a:xfrm>
            <a:off x="579874" y="1674769"/>
            <a:ext cx="5191073" cy="373708"/>
            <a:chOff x="682810" y="1670755"/>
            <a:chExt cx="3731466" cy="373708"/>
          </a:xfrm>
        </p:grpSpPr>
        <p:sp>
          <p:nvSpPr>
            <p:cNvPr id="114" name="한쪽 모서리가 둥근 사각형 232">
              <a:extLst>
                <a:ext uri="{FF2B5EF4-FFF2-40B4-BE49-F238E27FC236}">
                  <a16:creationId xmlns:a16="http://schemas.microsoft.com/office/drawing/2014/main" id="{996D4CEA-3FAB-4B31-9FA6-418C8EC1FB3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CC912A3-7CBD-4A16-85BB-E03F00CC14DE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17" name="직각 삼각형 11">
                <a:extLst>
                  <a:ext uri="{FF2B5EF4-FFF2-40B4-BE49-F238E27FC236}">
                    <a16:creationId xmlns:a16="http://schemas.microsoft.com/office/drawing/2014/main" id="{BBEFF4BB-F01D-4E29-BB8E-D0454BE58AC1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8" name="자유형 236">
                <a:extLst>
                  <a:ext uri="{FF2B5EF4-FFF2-40B4-BE49-F238E27FC236}">
                    <a16:creationId xmlns:a16="http://schemas.microsoft.com/office/drawing/2014/main" id="{ACB0A307-EA91-474E-916E-DB73FC7DC12A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16" name="Rectangle 246">
              <a:extLst>
                <a:ext uri="{FF2B5EF4-FFF2-40B4-BE49-F238E27FC236}">
                  <a16:creationId xmlns:a16="http://schemas.microsoft.com/office/drawing/2014/main" id="{C720A189-C0F2-4738-825D-79B5E04D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lvl="0" defTabSz="8698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7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.1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의사 결정자 및 업무 담당자 참여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9" name="모서리가 둥근 직사각형 17">
            <a:extLst>
              <a:ext uri="{FF2B5EF4-FFF2-40B4-BE49-F238E27FC236}">
                <a16:creationId xmlns:a16="http://schemas.microsoft.com/office/drawing/2014/main" id="{EAB7A485-8552-495D-A7B6-2853405ABCD0}"/>
              </a:ext>
            </a:extLst>
          </p:cNvPr>
          <p:cNvSpPr/>
          <p:nvPr/>
        </p:nvSpPr>
        <p:spPr>
          <a:xfrm>
            <a:off x="586038" y="3668945"/>
            <a:ext cx="8955963" cy="110834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업무의 대상 및 범위 확정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필요 시 통합 프로세스 정립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 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요구사항 명확화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주요 변경 사항에 대한 통제 관리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본 제안과 관련하여 용어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또는 해석상의 견해차이 또는 이의가 발생할 때에는 상호 합의하여 조정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82E851F-A5A9-4897-990C-0B4995109335}"/>
              </a:ext>
            </a:extLst>
          </p:cNvPr>
          <p:cNvGrpSpPr/>
          <p:nvPr/>
        </p:nvGrpSpPr>
        <p:grpSpPr>
          <a:xfrm>
            <a:off x="586038" y="3560595"/>
            <a:ext cx="5191073" cy="373708"/>
            <a:chOff x="682810" y="1670755"/>
            <a:chExt cx="3731466" cy="373708"/>
          </a:xfrm>
        </p:grpSpPr>
        <p:sp>
          <p:nvSpPr>
            <p:cNvPr id="121" name="한쪽 모서리가 둥근 사각형 232">
              <a:extLst>
                <a:ext uri="{FF2B5EF4-FFF2-40B4-BE49-F238E27FC236}">
                  <a16:creationId xmlns:a16="http://schemas.microsoft.com/office/drawing/2014/main" id="{429D8C59-53C7-4A1C-BA98-1F611D231689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30A924E-2D54-449C-A2EC-A90818BBC7A3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24" name="직각 삼각형 11">
                <a:extLst>
                  <a:ext uri="{FF2B5EF4-FFF2-40B4-BE49-F238E27FC236}">
                    <a16:creationId xmlns:a16="http://schemas.microsoft.com/office/drawing/2014/main" id="{395E6ADE-48FE-4ADD-A578-8FC1655563C5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52" name="자유형 236">
                <a:extLst>
                  <a:ext uri="{FF2B5EF4-FFF2-40B4-BE49-F238E27FC236}">
                    <a16:creationId xmlns:a16="http://schemas.microsoft.com/office/drawing/2014/main" id="{92A22259-1A44-4033-8C7E-B76600C74A81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23" name="Rectangle 246">
              <a:extLst>
                <a:ext uri="{FF2B5EF4-FFF2-40B4-BE49-F238E27FC236}">
                  <a16:creationId xmlns:a16="http://schemas.microsoft.com/office/drawing/2014/main" id="{C045BEDC-C660-4765-888D-13C03F757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lvl="0" defTabSz="8698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7.2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구축 대상 및 범위에 대한 명확한 정의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3" name="모서리가 둥근 직사각형 17">
            <a:extLst>
              <a:ext uri="{FF2B5EF4-FFF2-40B4-BE49-F238E27FC236}">
                <a16:creationId xmlns:a16="http://schemas.microsoft.com/office/drawing/2014/main" id="{7939C51F-B55C-408F-AAED-D951FB1C9483}"/>
              </a:ext>
            </a:extLst>
          </p:cNvPr>
          <p:cNvSpPr/>
          <p:nvPr/>
        </p:nvSpPr>
        <p:spPr>
          <a:xfrm>
            <a:off x="584576" y="5237541"/>
            <a:ext cx="8955963" cy="831872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latinLnBrk="1">
              <a:lnSpc>
                <a:spcPct val="150000"/>
              </a:lnSpc>
            </a:pPr>
            <a:r>
              <a:rPr lang="ko-KR" altLang="ko-KR" sz="1200" dirty="0">
                <a:solidFill>
                  <a:schemeClr val="tx1"/>
                </a:solidFill>
                <a:latin typeface="+mn-ea"/>
              </a:rPr>
              <a:t>시스템 설치와 운영을 위한 제반 환경 제공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ko-KR" sz="1200" dirty="0">
                <a:solidFill>
                  <a:schemeClr val="tx1"/>
                </a:solidFill>
                <a:latin typeface="+mn-ea"/>
              </a:rPr>
              <a:t>설치 공간 및 설치 제반 환경 등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ko-KR" sz="1200" dirty="0">
              <a:solidFill>
                <a:schemeClr val="tx1"/>
              </a:solidFill>
              <a:latin typeface="+mn-ea"/>
            </a:endParaRPr>
          </a:p>
          <a:p>
            <a:pPr lvl="0" latinLnBrk="1">
              <a:lnSpc>
                <a:spcPct val="150000"/>
              </a:lnSpc>
            </a:pPr>
            <a:r>
              <a:rPr lang="ko-KR" altLang="ko-KR" sz="1200" dirty="0">
                <a:solidFill>
                  <a:schemeClr val="tx1"/>
                </a:solidFill>
                <a:latin typeface="+mn-ea"/>
              </a:rPr>
              <a:t>사업수행을 위한 테스트 환경 및 운영 환경 컨설턴트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04B181-4441-4892-AE0D-525E06C2B785}"/>
              </a:ext>
            </a:extLst>
          </p:cNvPr>
          <p:cNvGrpSpPr/>
          <p:nvPr/>
        </p:nvGrpSpPr>
        <p:grpSpPr>
          <a:xfrm>
            <a:off x="584576" y="5129190"/>
            <a:ext cx="5191073" cy="373708"/>
            <a:chOff x="682810" y="1670755"/>
            <a:chExt cx="3731466" cy="373708"/>
          </a:xfrm>
        </p:grpSpPr>
        <p:sp>
          <p:nvSpPr>
            <p:cNvPr id="155" name="한쪽 모서리가 둥근 사각형 232">
              <a:extLst>
                <a:ext uri="{FF2B5EF4-FFF2-40B4-BE49-F238E27FC236}">
                  <a16:creationId xmlns:a16="http://schemas.microsoft.com/office/drawing/2014/main" id="{AA016907-5DFC-4C03-B233-2508648FD1AD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F6F1129B-D34A-46A2-A4D1-554F9D0D36A1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58" name="직각 삼각형 11">
                <a:extLst>
                  <a:ext uri="{FF2B5EF4-FFF2-40B4-BE49-F238E27FC236}">
                    <a16:creationId xmlns:a16="http://schemas.microsoft.com/office/drawing/2014/main" id="{BF0034B9-C9E2-409E-8DB7-A440F53961C8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59" name="자유형 236">
                <a:extLst>
                  <a:ext uri="{FF2B5EF4-FFF2-40B4-BE49-F238E27FC236}">
                    <a16:creationId xmlns:a16="http://schemas.microsoft.com/office/drawing/2014/main" id="{E2A8ED28-0FF1-415D-A96E-049E0F07A2E8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57" name="Rectangle 246">
              <a:extLst>
                <a:ext uri="{FF2B5EF4-FFF2-40B4-BE49-F238E27FC236}">
                  <a16:creationId xmlns:a16="http://schemas.microsoft.com/office/drawing/2014/main" id="{E268DBB1-3565-4E73-9C22-5E771B0A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lvl="0" defTabSz="8698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7.3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사업수행과 시스템 구축을 위한 제반 환경 제공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14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7">
            <a:extLst>
              <a:ext uri="{FF2B5EF4-FFF2-40B4-BE49-F238E27FC236}">
                <a16:creationId xmlns:a16="http://schemas.microsoft.com/office/drawing/2014/main" id="{FB4384AA-C052-4EE4-A5D7-5DEBDD7D3B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58360" y="2128595"/>
            <a:ext cx="2989280" cy="804066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>
                <a:tab pos="1399794" algn="l"/>
              </a:tabLst>
              <a:defRPr/>
            </a:pPr>
            <a:r>
              <a:rPr kumimoji="0" lang="ko-KR" altLang="en-US" sz="5500" b="0" i="0" u="none" strike="noStrike" kern="0" cap="none" spc="-138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638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17">
            <a:extLst>
              <a:ext uri="{FF2B5EF4-FFF2-40B4-BE49-F238E27FC236}">
                <a16:creationId xmlns:a16="http://schemas.microsoft.com/office/drawing/2014/main" id="{75FF13A3-7A0B-4C21-B6F1-C6B538B198AC}"/>
              </a:ext>
            </a:extLst>
          </p:cNvPr>
          <p:cNvSpPr/>
          <p:nvPr/>
        </p:nvSpPr>
        <p:spPr>
          <a:xfrm>
            <a:off x="579874" y="1055326"/>
            <a:ext cx="8955963" cy="633518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㈜영진공사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아암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제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보세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ODCY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자동화 게이트 및 재고관리 시스템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527AD5D-C671-4563-B88E-EE2D181373A9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5" name="한쪽 모서리가 둥근 사각형 232">
              <a:extLst>
                <a:ext uri="{FF2B5EF4-FFF2-40B4-BE49-F238E27FC236}">
                  <a16:creationId xmlns:a16="http://schemas.microsoft.com/office/drawing/2014/main" id="{24A35947-309B-4D47-9C59-DEB447D9418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041680A1-F8C1-4CEA-943D-C804E2C16E6C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79" name="직각 삼각형 11">
                <a:extLst>
                  <a:ext uri="{FF2B5EF4-FFF2-40B4-BE49-F238E27FC236}">
                    <a16:creationId xmlns:a16="http://schemas.microsoft.com/office/drawing/2014/main" id="{FAEB80D3-9862-486D-B7C0-F823D2CB123A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80" name="자유형 236">
                <a:extLst>
                  <a:ext uri="{FF2B5EF4-FFF2-40B4-BE49-F238E27FC236}">
                    <a16:creationId xmlns:a16="http://schemas.microsoft.com/office/drawing/2014/main" id="{717067D1-07F3-4BBD-B8B9-8DDC5B82ED3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77" name="Rectangle 246">
              <a:extLst>
                <a:ext uri="{FF2B5EF4-FFF2-40B4-BE49-F238E27FC236}">
                  <a16:creationId xmlns:a16="http://schemas.microsoft.com/office/drawing/2014/main" id="{2D378BF0-21AB-462E-8D9F-37FEAB194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1.1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명</a:t>
              </a: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9" name="모서리가 둥근 직사각형 17">
            <a:extLst>
              <a:ext uri="{FF2B5EF4-FFF2-40B4-BE49-F238E27FC236}">
                <a16:creationId xmlns:a16="http://schemas.microsoft.com/office/drawing/2014/main" id="{B01E1DA9-29FC-4495-9C66-CD297E03AFDB}"/>
              </a:ext>
            </a:extLst>
          </p:cNvPr>
          <p:cNvSpPr/>
          <p:nvPr/>
        </p:nvSpPr>
        <p:spPr>
          <a:xfrm>
            <a:off x="626020" y="2344411"/>
            <a:ext cx="8955963" cy="1243410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최적의 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시스템 구성을 통해 글로벌 기업으로 도약하는 것을 목표로 고객에게 보다 나은 서비스와 ㈜영진공사만의 특화된 항만물류 서비스 제공을 구현하고 타업체와의 경쟁에 효과적으로 대응하고자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, “㈜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영진공사 </a:t>
            </a:r>
            <a:r>
              <a:rPr lang="ko-KR" altLang="en-US" sz="1200" u="sng" dirty="0" err="1">
                <a:solidFill>
                  <a:schemeClr val="tx1"/>
                </a:solidFill>
                <a:latin typeface="+mn-ea"/>
              </a:rPr>
              <a:t>아암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 제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보세 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ODCY </a:t>
            </a:r>
            <a:r>
              <a:rPr lang="ko-KR" altLang="en-US" sz="1200" u="sng" dirty="0">
                <a:solidFill>
                  <a:schemeClr val="tx1"/>
                </a:solidFill>
                <a:latin typeface="+mn-ea"/>
              </a:rPr>
              <a:t>자동화 게이트 및 재고관리 시스템 구축” 사업을 추진한다</a:t>
            </a:r>
            <a:r>
              <a:rPr lang="en-US" altLang="ko-KR" sz="1200" u="sng" dirty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3577861-97CF-4F6F-8C3B-42A22A23C2E5}"/>
              </a:ext>
            </a:extLst>
          </p:cNvPr>
          <p:cNvGrpSpPr/>
          <p:nvPr/>
        </p:nvGrpSpPr>
        <p:grpSpPr>
          <a:xfrm>
            <a:off x="586038" y="2236196"/>
            <a:ext cx="2776057" cy="373708"/>
            <a:chOff x="682810" y="1670755"/>
            <a:chExt cx="3731466" cy="373708"/>
          </a:xfrm>
        </p:grpSpPr>
        <p:sp>
          <p:nvSpPr>
            <p:cNvPr id="122" name="한쪽 모서리가 둥근 사각형 232">
              <a:extLst>
                <a:ext uri="{FF2B5EF4-FFF2-40B4-BE49-F238E27FC236}">
                  <a16:creationId xmlns:a16="http://schemas.microsoft.com/office/drawing/2014/main" id="{9EB0FB6C-AE44-4B09-8CDF-EB626D090FB3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206F677-D424-4A7C-9780-A2ACA9074B53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25" name="직각 삼각형 11">
                <a:extLst>
                  <a:ext uri="{FF2B5EF4-FFF2-40B4-BE49-F238E27FC236}">
                    <a16:creationId xmlns:a16="http://schemas.microsoft.com/office/drawing/2014/main" id="{2C465D3D-3C9A-419D-9200-CF3A31947EA5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26" name="자유형 236">
                <a:extLst>
                  <a:ext uri="{FF2B5EF4-FFF2-40B4-BE49-F238E27FC236}">
                    <a16:creationId xmlns:a16="http://schemas.microsoft.com/office/drawing/2014/main" id="{D47B411C-9007-405E-8049-789A6C8400B0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24" name="Rectangle 246">
              <a:extLst>
                <a:ext uri="{FF2B5EF4-FFF2-40B4-BE49-F238E27FC236}">
                  <a16:creationId xmlns:a16="http://schemas.microsoft.com/office/drawing/2014/main" id="{4404DABC-67F9-4793-A97D-FDFE5DEA2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1.2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배경</a:t>
              </a:r>
            </a:p>
          </p:txBody>
        </p:sp>
      </p:grpSp>
      <p:sp>
        <p:nvSpPr>
          <p:cNvPr id="127" name="모서리가 둥근 직사각형 17">
            <a:extLst>
              <a:ext uri="{FF2B5EF4-FFF2-40B4-BE49-F238E27FC236}">
                <a16:creationId xmlns:a16="http://schemas.microsoft.com/office/drawing/2014/main" id="{F81C9C00-3509-4BEA-8179-85729D7361EF}"/>
              </a:ext>
            </a:extLst>
          </p:cNvPr>
          <p:cNvSpPr/>
          <p:nvPr/>
        </p:nvSpPr>
        <p:spPr>
          <a:xfrm>
            <a:off x="579874" y="4048925"/>
            <a:ext cx="8955963" cy="2004403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선진화된 시스템 도입으로 업계 경쟁력 강화하고 글로벌 기업으로 도약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쌍방향 고객 협업 시스템을 구성하여 고객서비스 향상과 대외신뢰도 강화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최신 </a:t>
            </a:r>
            <a:r>
              <a:rPr lang="en-US" altLang="ko-KR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IT</a:t>
            </a: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기술을 통해 보안강화</a:t>
            </a:r>
            <a:r>
              <a:rPr lang="en-US" altLang="ko-KR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사용자 운영환경 개선하여 안정적 운영환경 구축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효율적 경영목표 달성을 위한 체계적인 정보지원체계 마련을 통해 효율적이고 안정적인 업무환경 구축을 효과적으로 달성</a:t>
            </a:r>
            <a:endParaRPr lang="en-US" altLang="ko-KR" sz="1200" kern="0" spc="-12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defRPr/>
            </a:pPr>
            <a:endParaRPr lang="en-US" altLang="ko-KR" sz="1200" kern="0" spc="-12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defRPr/>
            </a:pPr>
            <a:r>
              <a:rPr lang="ko-KR" altLang="en-US" sz="1200" kern="0" spc="-12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㈜영진공사의 물류 사업 경쟁력 강화를 위한 </a:t>
            </a:r>
            <a:r>
              <a:rPr lang="en-US" altLang="ko-KR" sz="1200" kern="0" spc="-120" dirty="0">
                <a:solidFill>
                  <a:srgbClr val="FF6600"/>
                </a:solidFill>
                <a:latin typeface="+mn-ea"/>
              </a:rPr>
              <a:t>“</a:t>
            </a:r>
            <a:r>
              <a:rPr lang="ko-KR" altLang="en-US" sz="1200" kern="0" spc="-120" dirty="0">
                <a:solidFill>
                  <a:srgbClr val="FF6600"/>
                </a:solidFill>
                <a:latin typeface="+mn-ea"/>
              </a:rPr>
              <a:t>스마트 물류 시스템의 기반 조성</a:t>
            </a:r>
            <a:r>
              <a:rPr lang="en-US" altLang="ko-KR" sz="1200" kern="0" spc="-120" dirty="0">
                <a:solidFill>
                  <a:srgbClr val="FF6600"/>
                </a:solidFill>
                <a:latin typeface="+mn-ea"/>
              </a:rPr>
              <a:t>” </a:t>
            </a:r>
            <a:r>
              <a:rPr lang="ko-KR" altLang="en-US" sz="1200" kern="0" spc="-120" dirty="0">
                <a:solidFill>
                  <a:srgbClr val="FF6600"/>
                </a:solidFill>
                <a:latin typeface="+mn-ea"/>
              </a:rPr>
              <a:t>실현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F2C85DC-350B-4E08-9D96-F876379A2C2E}"/>
              </a:ext>
            </a:extLst>
          </p:cNvPr>
          <p:cNvGrpSpPr/>
          <p:nvPr/>
        </p:nvGrpSpPr>
        <p:grpSpPr>
          <a:xfrm>
            <a:off x="584576" y="3961928"/>
            <a:ext cx="2776057" cy="373708"/>
            <a:chOff x="682810" y="1670755"/>
            <a:chExt cx="3731466" cy="373708"/>
          </a:xfrm>
        </p:grpSpPr>
        <p:sp>
          <p:nvSpPr>
            <p:cNvPr id="129" name="한쪽 모서리가 둥근 사각형 232">
              <a:extLst>
                <a:ext uri="{FF2B5EF4-FFF2-40B4-BE49-F238E27FC236}">
                  <a16:creationId xmlns:a16="http://schemas.microsoft.com/office/drawing/2014/main" id="{7996D23C-50D8-4310-AE47-16CEBE422AC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8B28D30-E586-4CBF-B53E-460B21E36A76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32" name="직각 삼각형 11">
                <a:extLst>
                  <a:ext uri="{FF2B5EF4-FFF2-40B4-BE49-F238E27FC236}">
                    <a16:creationId xmlns:a16="http://schemas.microsoft.com/office/drawing/2014/main" id="{EFE618C1-1267-4A3D-A2D2-B3E78C04EA82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33" name="자유형 236">
                <a:extLst>
                  <a:ext uri="{FF2B5EF4-FFF2-40B4-BE49-F238E27FC236}">
                    <a16:creationId xmlns:a16="http://schemas.microsoft.com/office/drawing/2014/main" id="{4C70A024-F1EA-469B-ADEC-07685734901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31" name="Rectangle 246">
              <a:extLst>
                <a:ext uri="{FF2B5EF4-FFF2-40B4-BE49-F238E27FC236}">
                  <a16:creationId xmlns:a16="http://schemas.microsoft.com/office/drawing/2014/main" id="{118C6F8D-F886-4E11-80F0-0FDD216E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1.3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4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BB15BEC6-F4BD-41CB-A7A2-2D73F4FCA104}"/>
              </a:ext>
            </a:extLst>
          </p:cNvPr>
          <p:cNvSpPr/>
          <p:nvPr/>
        </p:nvSpPr>
        <p:spPr>
          <a:xfrm>
            <a:off x="580300" y="1183123"/>
            <a:ext cx="8914519" cy="2148096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2022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15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~ 2022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12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30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총 </a:t>
            </a:r>
            <a:r>
              <a:rPr lang="en-US" altLang="ko-KR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6.5</a:t>
            </a:r>
            <a:r>
              <a:rPr lang="ko-KR" altLang="en-US" sz="1200" u="sng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개월</a:t>
            </a:r>
            <a:r>
              <a:rPr lang="en-US" altLang="ko-KR" sz="1200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F87814-7B97-428D-A9CA-FC6380DBEFBE}"/>
              </a:ext>
            </a:extLst>
          </p:cNvPr>
          <p:cNvGrpSpPr/>
          <p:nvPr/>
        </p:nvGrpSpPr>
        <p:grpSpPr>
          <a:xfrm>
            <a:off x="540318" y="1074908"/>
            <a:ext cx="2776057" cy="373708"/>
            <a:chOff x="682810" y="1670755"/>
            <a:chExt cx="3731466" cy="373708"/>
          </a:xfrm>
        </p:grpSpPr>
        <p:sp>
          <p:nvSpPr>
            <p:cNvPr id="16" name="한쪽 모서리가 둥근 사각형 232">
              <a:extLst>
                <a:ext uri="{FF2B5EF4-FFF2-40B4-BE49-F238E27FC236}">
                  <a16:creationId xmlns:a16="http://schemas.microsoft.com/office/drawing/2014/main" id="{45B4C0FA-BEAE-415A-A23C-90C61A699F98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74534B-0EA3-4219-BE5F-54FC92A319D7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9" name="직각 삼각형 11">
                <a:extLst>
                  <a:ext uri="{FF2B5EF4-FFF2-40B4-BE49-F238E27FC236}">
                    <a16:creationId xmlns:a16="http://schemas.microsoft.com/office/drawing/2014/main" id="{C4B73ACF-E8A8-4F96-802D-5E279F59A66A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20" name="자유형 236">
                <a:extLst>
                  <a:ext uri="{FF2B5EF4-FFF2-40B4-BE49-F238E27FC236}">
                    <a16:creationId xmlns:a16="http://schemas.microsoft.com/office/drawing/2014/main" id="{41AC9009-C984-4CEE-8359-859B74ABE241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18" name="Rectangle 246">
              <a:extLst>
                <a:ext uri="{FF2B5EF4-FFF2-40B4-BE49-F238E27FC236}">
                  <a16:creationId xmlns:a16="http://schemas.microsoft.com/office/drawing/2014/main" id="{2D2A78BE-81E3-4DAC-B94F-0AAAB6D98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.1 </a:t>
              </a:r>
              <a:r>
                <a:rPr kumimoji="1" lang="ko-KR" altLang="en-US" sz="1600" spc="-72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구축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기간</a:t>
              </a:r>
            </a:p>
          </p:txBody>
        </p:sp>
      </p:grpSp>
      <p:sp>
        <p:nvSpPr>
          <p:cNvPr id="21" name="모서리가 둥근 직사각형 17">
            <a:extLst>
              <a:ext uri="{FF2B5EF4-FFF2-40B4-BE49-F238E27FC236}">
                <a16:creationId xmlns:a16="http://schemas.microsoft.com/office/drawing/2014/main" id="{66FE034D-70F7-4508-A7DF-43F3ACFE6B4E}"/>
              </a:ext>
            </a:extLst>
          </p:cNvPr>
          <p:cNvSpPr/>
          <p:nvPr/>
        </p:nvSpPr>
        <p:spPr>
          <a:xfrm>
            <a:off x="538856" y="3768527"/>
            <a:ext cx="8955963" cy="2453268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2DA590-FEC8-4D3D-B32C-6D2E86CD0FCF}"/>
              </a:ext>
            </a:extLst>
          </p:cNvPr>
          <p:cNvGrpSpPr/>
          <p:nvPr/>
        </p:nvGrpSpPr>
        <p:grpSpPr>
          <a:xfrm>
            <a:off x="538856" y="3660176"/>
            <a:ext cx="2776057" cy="373708"/>
            <a:chOff x="682810" y="1670755"/>
            <a:chExt cx="3731466" cy="373708"/>
          </a:xfrm>
        </p:grpSpPr>
        <p:sp>
          <p:nvSpPr>
            <p:cNvPr id="23" name="한쪽 모서리가 둥근 사각형 232">
              <a:extLst>
                <a:ext uri="{FF2B5EF4-FFF2-40B4-BE49-F238E27FC236}">
                  <a16:creationId xmlns:a16="http://schemas.microsoft.com/office/drawing/2014/main" id="{973004DE-C99B-4AAD-8223-6286C5B5B5D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1798C18-9D48-4E13-A9E3-0D546EC4F5FB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26" name="직각 삼각형 11">
                <a:extLst>
                  <a:ext uri="{FF2B5EF4-FFF2-40B4-BE49-F238E27FC236}">
                    <a16:creationId xmlns:a16="http://schemas.microsoft.com/office/drawing/2014/main" id="{3F8036D2-929A-47DB-816B-47C14FE42475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27" name="자유형 236">
                <a:extLst>
                  <a:ext uri="{FF2B5EF4-FFF2-40B4-BE49-F238E27FC236}">
                    <a16:creationId xmlns:a16="http://schemas.microsoft.com/office/drawing/2014/main" id="{F79BE091-9BF7-4E95-B1D2-DAC7C62BE24F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25" name="Rectangle 246">
              <a:extLst>
                <a:ext uri="{FF2B5EF4-FFF2-40B4-BE49-F238E27FC236}">
                  <a16:creationId xmlns:a16="http://schemas.microsoft.com/office/drawing/2014/main" id="{3B1C9D03-ADF3-406B-AAA2-F993210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2.2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투입 인력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7FF51F-3A05-47B5-8861-C6EC7B110CBB}"/>
              </a:ext>
            </a:extLst>
          </p:cNvPr>
          <p:cNvGrpSpPr/>
          <p:nvPr/>
        </p:nvGrpSpPr>
        <p:grpSpPr>
          <a:xfrm>
            <a:off x="950776" y="1668578"/>
            <a:ext cx="7541389" cy="823157"/>
            <a:chOff x="1790864" y="2400120"/>
            <a:chExt cx="7541389" cy="823157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98E9665-549C-4133-BC70-44C0BE571E8D}"/>
                </a:ext>
              </a:extLst>
            </p:cNvPr>
            <p:cNvCxnSpPr/>
            <p:nvPr/>
          </p:nvCxnSpPr>
          <p:spPr>
            <a:xfrm>
              <a:off x="1919398" y="2746308"/>
              <a:ext cx="7208898" cy="0"/>
            </a:xfrm>
            <a:prstGeom prst="line">
              <a:avLst/>
            </a:prstGeom>
            <a:noFill/>
            <a:ln w="25400">
              <a:pattFill prst="dkUpDiag">
                <a:fgClr>
                  <a:srgbClr val="C0C0C0"/>
                </a:fgClr>
                <a:bgClr>
                  <a:srgbClr val="DDDDDD"/>
                </a:bgClr>
              </a:patt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오른쪽 대괄호 58">
              <a:extLst>
                <a:ext uri="{FF2B5EF4-FFF2-40B4-BE49-F238E27FC236}">
                  <a16:creationId xmlns:a16="http://schemas.microsoft.com/office/drawing/2014/main" id="{36CBF393-9A83-4AB2-A687-D0768ED08217}"/>
                </a:ext>
              </a:extLst>
            </p:cNvPr>
            <p:cNvSpPr/>
            <p:nvPr/>
          </p:nvSpPr>
          <p:spPr>
            <a:xfrm rot="16200000">
              <a:off x="2447456" y="2009227"/>
              <a:ext cx="208348" cy="1235571"/>
            </a:xfrm>
            <a:prstGeom prst="rightBracket">
              <a:avLst>
                <a:gd name="adj" fmla="val 6362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60" name="TextBox 184">
              <a:extLst>
                <a:ext uri="{FF2B5EF4-FFF2-40B4-BE49-F238E27FC236}">
                  <a16:creationId xmlns:a16="http://schemas.microsoft.com/office/drawing/2014/main" id="{C0131DE1-29FE-4EBC-B468-B608AACE2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611" y="2400120"/>
              <a:ext cx="42033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분석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3B1283-DD02-42B5-9C33-3B65C196A130}"/>
                </a:ext>
              </a:extLst>
            </p:cNvPr>
            <p:cNvSpPr txBox="1"/>
            <p:nvPr/>
          </p:nvSpPr>
          <p:spPr>
            <a:xfrm>
              <a:off x="1790864" y="3037214"/>
              <a:ext cx="26216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착수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FDF0731-FAE6-43E5-B404-EE21ED6F00CD}"/>
                </a:ext>
              </a:extLst>
            </p:cNvPr>
            <p:cNvCxnSpPr/>
            <p:nvPr/>
          </p:nvCxnSpPr>
          <p:spPr>
            <a:xfrm flipH="1">
              <a:off x="1926507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9CA460B-6510-427F-B27A-FF3027940FFF}"/>
                </a:ext>
              </a:extLst>
            </p:cNvPr>
            <p:cNvSpPr/>
            <p:nvPr/>
          </p:nvSpPr>
          <p:spPr>
            <a:xfrm>
              <a:off x="1880253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BDA12F8-B649-4AD9-8288-5C0784880D1D}"/>
                </a:ext>
              </a:extLst>
            </p:cNvPr>
            <p:cNvCxnSpPr/>
            <p:nvPr/>
          </p:nvCxnSpPr>
          <p:spPr>
            <a:xfrm flipH="1">
              <a:off x="3169414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F8D4E40-4C75-47A1-87BD-E83FEA84EAC4}"/>
                </a:ext>
              </a:extLst>
            </p:cNvPr>
            <p:cNvSpPr/>
            <p:nvPr/>
          </p:nvSpPr>
          <p:spPr>
            <a:xfrm>
              <a:off x="3121220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B8EF5A-D7C8-44E7-BB9C-023A0B7F5E3A}"/>
                </a:ext>
              </a:extLst>
            </p:cNvPr>
            <p:cNvSpPr txBox="1"/>
            <p:nvPr/>
          </p:nvSpPr>
          <p:spPr>
            <a:xfrm>
              <a:off x="2140730" y="2775985"/>
              <a:ext cx="900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요구사항 분석</a:t>
              </a:r>
            </a:p>
          </p:txBody>
        </p:sp>
        <p:sp>
          <p:nvSpPr>
            <p:cNvPr id="67" name="오른쪽 대괄호 66">
              <a:extLst>
                <a:ext uri="{FF2B5EF4-FFF2-40B4-BE49-F238E27FC236}">
                  <a16:creationId xmlns:a16="http://schemas.microsoft.com/office/drawing/2014/main" id="{D5BA5C1B-B651-4583-8EA3-404CD22EAA50}"/>
                </a:ext>
              </a:extLst>
            </p:cNvPr>
            <p:cNvSpPr/>
            <p:nvPr/>
          </p:nvSpPr>
          <p:spPr>
            <a:xfrm rot="16200000">
              <a:off x="3753177" y="1939075"/>
              <a:ext cx="208348" cy="1375873"/>
            </a:xfrm>
            <a:prstGeom prst="rightBracket">
              <a:avLst>
                <a:gd name="adj" fmla="val 6362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01A347B-34A8-417A-9AE5-BFAC027697EE}"/>
                </a:ext>
              </a:extLst>
            </p:cNvPr>
            <p:cNvCxnSpPr/>
            <p:nvPr/>
          </p:nvCxnSpPr>
          <p:spPr>
            <a:xfrm flipH="1">
              <a:off x="4545285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4A6DD1C-ADF5-48E1-B747-AC44ED44656E}"/>
                </a:ext>
              </a:extLst>
            </p:cNvPr>
            <p:cNvSpPr txBox="1"/>
            <p:nvPr/>
          </p:nvSpPr>
          <p:spPr>
            <a:xfrm>
              <a:off x="4207401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‘22.07.30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394443B-56E8-4267-AB08-EF439A5C257E}"/>
                </a:ext>
              </a:extLst>
            </p:cNvPr>
            <p:cNvSpPr/>
            <p:nvPr/>
          </p:nvSpPr>
          <p:spPr>
            <a:xfrm>
              <a:off x="4497091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E07EE7-8848-45C0-BFCC-697DBD4E1B0F}"/>
                </a:ext>
              </a:extLst>
            </p:cNvPr>
            <p:cNvSpPr txBox="1"/>
            <p:nvPr/>
          </p:nvSpPr>
          <p:spPr>
            <a:xfrm>
              <a:off x="3481450" y="2775985"/>
              <a:ext cx="7868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시스템</a:t>
              </a: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</a:t>
              </a:r>
              <a:r>
                <a:rPr kumimoji="0" lang="ko-KR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설계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72" name="TextBox 184">
              <a:extLst>
                <a:ext uri="{FF2B5EF4-FFF2-40B4-BE49-F238E27FC236}">
                  <a16:creationId xmlns:a16="http://schemas.microsoft.com/office/drawing/2014/main" id="{E847AC92-3552-4D86-832C-ED8CBB1E0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692" y="2400120"/>
              <a:ext cx="42033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설계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73" name="오른쪽 대괄호 72">
              <a:extLst>
                <a:ext uri="{FF2B5EF4-FFF2-40B4-BE49-F238E27FC236}">
                  <a16:creationId xmlns:a16="http://schemas.microsoft.com/office/drawing/2014/main" id="{807664EE-C23E-4306-8F4E-9C09267D0F86}"/>
                </a:ext>
              </a:extLst>
            </p:cNvPr>
            <p:cNvSpPr/>
            <p:nvPr/>
          </p:nvSpPr>
          <p:spPr>
            <a:xfrm rot="16200000">
              <a:off x="5475090" y="1593037"/>
              <a:ext cx="208348" cy="2067951"/>
            </a:xfrm>
            <a:prstGeom prst="rightBracket">
              <a:avLst>
                <a:gd name="adj" fmla="val 6362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55AB9F-D9E9-425E-8378-462D61B97A62}"/>
                </a:ext>
              </a:extLst>
            </p:cNvPr>
            <p:cNvSpPr txBox="1"/>
            <p:nvPr/>
          </p:nvSpPr>
          <p:spPr>
            <a:xfrm>
              <a:off x="5198904" y="2775985"/>
              <a:ext cx="7868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시스템 구현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CC500A-4381-46A8-8831-608452034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0520" y="2400120"/>
              <a:ext cx="420337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구현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76" name="오른쪽 대괄호 75">
              <a:extLst>
                <a:ext uri="{FF2B5EF4-FFF2-40B4-BE49-F238E27FC236}">
                  <a16:creationId xmlns:a16="http://schemas.microsoft.com/office/drawing/2014/main" id="{6D26A02B-9B1C-447C-B468-1947D1ED8E95}"/>
                </a:ext>
              </a:extLst>
            </p:cNvPr>
            <p:cNvSpPr/>
            <p:nvPr/>
          </p:nvSpPr>
          <p:spPr>
            <a:xfrm rot="16200000">
              <a:off x="8532472" y="2180859"/>
              <a:ext cx="208348" cy="892305"/>
            </a:xfrm>
            <a:prstGeom prst="rightBracket">
              <a:avLst>
                <a:gd name="adj" fmla="val 41682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A5173AD-FD76-4EC8-BEEF-DA4A508F4812}"/>
                </a:ext>
              </a:extLst>
            </p:cNvPr>
            <p:cNvCxnSpPr/>
            <p:nvPr/>
          </p:nvCxnSpPr>
          <p:spPr>
            <a:xfrm flipH="1">
              <a:off x="9082798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BEB287F-C2A4-45D5-B8A9-962C6063EC3A}"/>
                </a:ext>
              </a:extLst>
            </p:cNvPr>
            <p:cNvSpPr txBox="1"/>
            <p:nvPr/>
          </p:nvSpPr>
          <p:spPr>
            <a:xfrm>
              <a:off x="8675021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‘22.12.30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27672D9-D357-41FF-9221-51BE07B52424}"/>
                </a:ext>
              </a:extLst>
            </p:cNvPr>
            <p:cNvSpPr/>
            <p:nvPr/>
          </p:nvSpPr>
          <p:spPr>
            <a:xfrm>
              <a:off x="9034604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0" name="TextBox 184">
              <a:extLst>
                <a:ext uri="{FF2B5EF4-FFF2-40B4-BE49-F238E27FC236}">
                  <a16:creationId xmlns:a16="http://schemas.microsoft.com/office/drawing/2014/main" id="{B8E1FEA2-4900-42FD-AD5A-E011CDBCF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3061" y="2400120"/>
              <a:ext cx="595116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안정화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B3F328-7453-4D52-8C40-C6DFC42C822F}"/>
                </a:ext>
              </a:extLst>
            </p:cNvPr>
            <p:cNvSpPr txBox="1"/>
            <p:nvPr/>
          </p:nvSpPr>
          <p:spPr>
            <a:xfrm>
              <a:off x="8435103" y="2775985"/>
              <a:ext cx="4076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운영</a:t>
              </a:r>
            </a:p>
          </p:txBody>
        </p:sp>
        <p:sp>
          <p:nvSpPr>
            <p:cNvPr id="82" name="오른쪽 대괄호 81">
              <a:extLst>
                <a:ext uri="{FF2B5EF4-FFF2-40B4-BE49-F238E27FC236}">
                  <a16:creationId xmlns:a16="http://schemas.microsoft.com/office/drawing/2014/main" id="{DA2DF47E-856F-42A0-8EB3-CE20B1D4D951}"/>
                </a:ext>
              </a:extLst>
            </p:cNvPr>
            <p:cNvSpPr/>
            <p:nvPr/>
          </p:nvSpPr>
          <p:spPr>
            <a:xfrm rot="16200000">
              <a:off x="7297695" y="1845312"/>
              <a:ext cx="208348" cy="1577253"/>
            </a:xfrm>
            <a:prstGeom prst="rightBracket">
              <a:avLst>
                <a:gd name="adj" fmla="val 33910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83" name="TextBox 184">
              <a:extLst>
                <a:ext uri="{FF2B5EF4-FFF2-40B4-BE49-F238E27FC236}">
                  <a16:creationId xmlns:a16="http://schemas.microsoft.com/office/drawing/2014/main" id="{0D4659AE-3936-49B7-8898-06714D9F7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1045" y="2400120"/>
              <a:ext cx="595116" cy="2462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wrap="none" lIns="36000" tIns="0" rIns="36000" bIns="0" anchor="ctr" anchorCtr="0">
              <a:spAutoFit/>
            </a:bodyPr>
            <a:lstStyle>
              <a:defPPr>
                <a:defRPr lang="ko-KR"/>
              </a:defPPr>
              <a:lvl1pPr defTabSz="914400" latinLnBrk="0">
                <a:defRPr sz="1100">
                  <a:solidFill>
                    <a:srgbClr val="1F497D"/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  <a:sym typeface="KoPub돋움체 Light" pitchFamily="2" charset="2"/>
                </a:rPr>
                <a:t>테스트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  <a:sym typeface="KoPub돋움체 Light" pitchFamily="2" charset="2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5E291C-AB89-4768-9539-28C1ACDA68A0}"/>
                </a:ext>
              </a:extLst>
            </p:cNvPr>
            <p:cNvSpPr txBox="1"/>
            <p:nvPr/>
          </p:nvSpPr>
          <p:spPr>
            <a:xfrm>
              <a:off x="7007918" y="2769058"/>
              <a:ext cx="7697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통합테스트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9C332DC-99DC-496B-9EEF-48EC885981DB}"/>
                </a:ext>
              </a:extLst>
            </p:cNvPr>
            <p:cNvCxnSpPr/>
            <p:nvPr/>
          </p:nvCxnSpPr>
          <p:spPr>
            <a:xfrm flipH="1">
              <a:off x="8190493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5503892-DC9C-46F4-B121-F739E77E05AA}"/>
                </a:ext>
              </a:extLst>
            </p:cNvPr>
            <p:cNvSpPr txBox="1"/>
            <p:nvPr/>
          </p:nvSpPr>
          <p:spPr>
            <a:xfrm>
              <a:off x="7852605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‘22.11.30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0B93545-AC41-4628-B20C-0E67623C8EC8}"/>
                </a:ext>
              </a:extLst>
            </p:cNvPr>
            <p:cNvSpPr/>
            <p:nvPr/>
          </p:nvSpPr>
          <p:spPr>
            <a:xfrm>
              <a:off x="8142299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016A193-92EE-4533-A47C-07FBE3648E99}"/>
                </a:ext>
              </a:extLst>
            </p:cNvPr>
            <p:cNvCxnSpPr/>
            <p:nvPr/>
          </p:nvCxnSpPr>
          <p:spPr>
            <a:xfrm flipH="1">
              <a:off x="6613240" y="2836694"/>
              <a:ext cx="0" cy="13813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1D5440-E1E5-45FB-8A76-2E6BEF9716EA}"/>
                </a:ext>
              </a:extLst>
            </p:cNvPr>
            <p:cNvSpPr txBox="1"/>
            <p:nvPr/>
          </p:nvSpPr>
          <p:spPr>
            <a:xfrm>
              <a:off x="6275352" y="3037214"/>
              <a:ext cx="65723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‘22.11.15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93B09EC-B6BE-4F70-A975-3BE9522E233C}"/>
                </a:ext>
              </a:extLst>
            </p:cNvPr>
            <p:cNvSpPr/>
            <p:nvPr/>
          </p:nvSpPr>
          <p:spPr>
            <a:xfrm>
              <a:off x="6565046" y="2696341"/>
              <a:ext cx="92507" cy="99934"/>
            </a:xfrm>
            <a:prstGeom prst="ellips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F14958D-966F-4A89-B093-3FDA66A4DF28}"/>
                </a:ext>
              </a:extLst>
            </p:cNvPr>
            <p:cNvSpPr txBox="1"/>
            <p:nvPr/>
          </p:nvSpPr>
          <p:spPr>
            <a:xfrm>
              <a:off x="1943553" y="3038611"/>
              <a:ext cx="791883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algn="ctr" rotWithShape="0">
                      <a:srgbClr val="0D95E9"/>
                    </a:outerShdw>
                  </a:effectLst>
                </a14:hiddenEffects>
              </a:ext>
            </a:extLst>
          </p:spPr>
          <p:txBody>
            <a:bodyPr vert="horz" wrap="none" lIns="0" tIns="0" rIns="0" bIns="0" anchor="ctr" anchorCtr="0">
              <a:spAutoFit/>
            </a:bodyPr>
            <a:lstStyle>
              <a:defPPr>
                <a:defRPr lang="ko-KR"/>
              </a:defPPr>
              <a:lvl1pPr algn="ctr" defTabSz="888837" latinLnBrk="0">
                <a:lnSpc>
                  <a:spcPct val="100000"/>
                </a:lnSpc>
                <a:buNone/>
                <a:defRPr sz="1100" ker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defRPr>
              </a:lvl1pPr>
              <a:lvl2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2pPr>
              <a:lvl3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3pPr>
              <a:lvl4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4pPr>
              <a:lvl5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5pPr>
              <a:lvl6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6pPr>
              <a:lvl7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7pPr>
              <a:lvl8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8pPr>
              <a:lvl9pPr>
                <a:defRPr sz="800">
                  <a:solidFill>
                    <a:srgbClr val="699FD1"/>
                  </a:solidFill>
                  <a:latin typeface="나눔고딕 ExtraBold" pitchFamily="50" charset="-127"/>
                </a:defRPr>
              </a:lvl9pPr>
            </a:lstStyle>
            <a:p>
              <a:pPr marL="0" marR="0" lvl="0" indent="0" algn="ctr" defTabSz="888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   ‘22.06.15</a:t>
              </a:r>
              <a:endParaRPr kumimoji="0" lang="ko-KR" altLang="en-US" sz="1200" b="0" i="0" u="none" strike="noStrike" kern="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6C13016-DC97-4274-91F8-36ED9708B88B}"/>
              </a:ext>
            </a:extLst>
          </p:cNvPr>
          <p:cNvGrpSpPr/>
          <p:nvPr/>
        </p:nvGrpSpPr>
        <p:grpSpPr>
          <a:xfrm>
            <a:off x="6719783" y="2783060"/>
            <a:ext cx="1218283" cy="414981"/>
            <a:chOff x="8469713" y="451510"/>
            <a:chExt cx="1218283" cy="41498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F3E349-2146-4F27-A718-9FF776A22B19}"/>
                </a:ext>
              </a:extLst>
            </p:cNvPr>
            <p:cNvSpPr txBox="1"/>
            <p:nvPr/>
          </p:nvSpPr>
          <p:spPr>
            <a:xfrm>
              <a:off x="8469713" y="651047"/>
              <a:ext cx="12182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marL="0" algn="ctr" defTabSz="914351" eaLnBrk="0" fontAlgn="ctr" latinLnBrk="0" hangingPunct="0">
                <a:buClr>
                  <a:srgbClr val="808080"/>
                </a:buClr>
                <a:buSzPct val="80000"/>
                <a:defRPr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굴림" charset="-127"/>
                </a:defRPr>
              </a:lvl1pPr>
              <a:lvl2pPr marL="457175" defTabSz="914351" eaLnBrk="1" hangingPunct="1">
                <a:defRPr sz="1800">
                  <a:latin typeface="+mn-lt"/>
                  <a:ea typeface="+mn-ea"/>
                </a:defRPr>
              </a:lvl2pPr>
              <a:lvl3pPr marL="914351" defTabSz="914351" eaLnBrk="1" hangingPunct="1">
                <a:defRPr sz="1800">
                  <a:latin typeface="+mn-lt"/>
                  <a:ea typeface="+mn-ea"/>
                </a:defRPr>
              </a:lvl3pPr>
              <a:lvl4pPr marL="1371526" defTabSz="914351" eaLnBrk="1" hangingPunct="1">
                <a:defRPr sz="1800">
                  <a:latin typeface="+mn-lt"/>
                  <a:ea typeface="+mn-ea"/>
                </a:defRPr>
              </a:lvl4pPr>
              <a:lvl5pPr marL="1828702" defTabSz="914351" eaLnBrk="1" hangingPunct="1">
                <a:defRPr sz="1800">
                  <a:latin typeface="+mn-lt"/>
                  <a:ea typeface="+mn-ea"/>
                </a:defRPr>
              </a:lvl5pPr>
              <a:lvl6pPr marL="2285877" defTabSz="914351">
                <a:defRPr sz="1800">
                  <a:latin typeface="+mn-lt"/>
                  <a:ea typeface="+mn-ea"/>
                </a:defRPr>
              </a:lvl6pPr>
              <a:lvl7pPr marL="2743052" defTabSz="914351">
                <a:defRPr sz="1800">
                  <a:latin typeface="+mn-lt"/>
                  <a:ea typeface="+mn-ea"/>
                </a:defRPr>
              </a:lvl7pPr>
              <a:lvl8pPr marL="3200228" defTabSz="914351">
                <a:defRPr sz="1800">
                  <a:latin typeface="+mn-lt"/>
                  <a:ea typeface="+mn-ea"/>
                </a:defRPr>
              </a:lvl8pPr>
              <a:lvl9pPr marL="3657403" defTabSz="914351">
                <a:defRPr sz="1800">
                  <a:latin typeface="+mn-lt"/>
                  <a:ea typeface="+mn-ea"/>
                </a:defRPr>
              </a:lvl9pPr>
            </a:lstStyle>
            <a:p>
              <a:pPr marL="0" marR="0" lvl="0" indent="0" algn="ctr" defTabSz="914351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+mn-ea"/>
                  <a:ea typeface="+mn-ea"/>
                </a:rPr>
                <a:t> Open :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+mn-ea"/>
                  <a:ea typeface="+mn-ea"/>
                </a:rPr>
                <a:t>‘22.12.01</a:t>
              </a:r>
              <a:endParaRPr kumimoji="0" lang="ko-KR" altLang="en-US" sz="14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6F2B241-C897-4496-A3E1-D6880040A858}"/>
                </a:ext>
              </a:extLst>
            </p:cNvPr>
            <p:cNvGrpSpPr/>
            <p:nvPr/>
          </p:nvGrpSpPr>
          <p:grpSpPr>
            <a:xfrm>
              <a:off x="9013858" y="451510"/>
              <a:ext cx="190501" cy="157163"/>
              <a:chOff x="10136188" y="2663698"/>
              <a:chExt cx="190501" cy="157163"/>
            </a:xfrm>
            <a:solidFill>
              <a:srgbClr val="FF7979"/>
            </a:solidFill>
          </p:grpSpPr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24F5C1A8-E540-4243-B109-6D979B90C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3176" y="2669667"/>
                <a:ext cx="163513" cy="127000"/>
              </a:xfrm>
              <a:custGeom>
                <a:avLst/>
                <a:gdLst>
                  <a:gd name="T0" fmla="*/ 389 w 1184"/>
                  <a:gd name="T1" fmla="*/ 674 h 930"/>
                  <a:gd name="T2" fmla="*/ 99 w 1184"/>
                  <a:gd name="T3" fmla="*/ 407 h 930"/>
                  <a:gd name="T4" fmla="*/ 0 w 1184"/>
                  <a:gd name="T5" fmla="*/ 506 h 930"/>
                  <a:gd name="T6" fmla="*/ 389 w 1184"/>
                  <a:gd name="T7" fmla="*/ 930 h 930"/>
                  <a:gd name="T8" fmla="*/ 1184 w 1184"/>
                  <a:gd name="T9" fmla="*/ 59 h 930"/>
                  <a:gd name="T10" fmla="*/ 1125 w 1184"/>
                  <a:gd name="T11" fmla="*/ 0 h 930"/>
                  <a:gd name="T12" fmla="*/ 389 w 1184"/>
                  <a:gd name="T13" fmla="*/ 67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4" h="930">
                    <a:moveTo>
                      <a:pt x="389" y="674"/>
                    </a:moveTo>
                    <a:cubicBezTo>
                      <a:pt x="360" y="647"/>
                      <a:pt x="135" y="441"/>
                      <a:pt x="99" y="407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24" y="532"/>
                      <a:pt x="375" y="914"/>
                      <a:pt x="389" y="930"/>
                    </a:cubicBezTo>
                    <a:cubicBezTo>
                      <a:pt x="425" y="890"/>
                      <a:pt x="1151" y="97"/>
                      <a:pt x="1184" y="59"/>
                    </a:cubicBezTo>
                    <a:cubicBezTo>
                      <a:pt x="1125" y="0"/>
                      <a:pt x="1125" y="0"/>
                      <a:pt x="1125" y="0"/>
                    </a:cubicBezTo>
                    <a:cubicBezTo>
                      <a:pt x="1112" y="12"/>
                      <a:pt x="426" y="641"/>
                      <a:pt x="389" y="674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6" name="Freeform 7">
                <a:extLst>
                  <a:ext uri="{FF2B5EF4-FFF2-40B4-BE49-F238E27FC236}">
                    <a16:creationId xmlns:a16="http://schemas.microsoft.com/office/drawing/2014/main" id="{660FEABC-31C5-4E10-972E-B4A8EE6FC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6188" y="2663698"/>
                <a:ext cx="158750" cy="157163"/>
              </a:xfrm>
              <a:custGeom>
                <a:avLst/>
                <a:gdLst>
                  <a:gd name="T0" fmla="*/ 1040 w 1144"/>
                  <a:gd name="T1" fmla="*/ 572 h 1144"/>
                  <a:gd name="T2" fmla="*/ 572 w 1144"/>
                  <a:gd name="T3" fmla="*/ 1040 h 1144"/>
                  <a:gd name="T4" fmla="*/ 104 w 1144"/>
                  <a:gd name="T5" fmla="*/ 572 h 1144"/>
                  <a:gd name="T6" fmla="*/ 572 w 1144"/>
                  <a:gd name="T7" fmla="*/ 104 h 1144"/>
                  <a:gd name="T8" fmla="*/ 937 w 1144"/>
                  <a:gd name="T9" fmla="*/ 278 h 1144"/>
                  <a:gd name="T10" fmla="*/ 1013 w 1144"/>
                  <a:gd name="T11" fmla="*/ 208 h 1144"/>
                  <a:gd name="T12" fmla="*/ 572 w 1144"/>
                  <a:gd name="T13" fmla="*/ 0 h 1144"/>
                  <a:gd name="T14" fmla="*/ 0 w 1144"/>
                  <a:gd name="T15" fmla="*/ 572 h 1144"/>
                  <a:gd name="T16" fmla="*/ 572 w 1144"/>
                  <a:gd name="T17" fmla="*/ 1144 h 1144"/>
                  <a:gd name="T18" fmla="*/ 1144 w 1144"/>
                  <a:gd name="T19" fmla="*/ 572 h 1144"/>
                  <a:gd name="T20" fmla="*/ 1109 w 1144"/>
                  <a:gd name="T21" fmla="*/ 374 h 1144"/>
                  <a:gd name="T22" fmla="*/ 1028 w 1144"/>
                  <a:gd name="T23" fmla="*/ 464 h 1144"/>
                  <a:gd name="T24" fmla="*/ 1040 w 1144"/>
                  <a:gd name="T25" fmla="*/ 57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4" h="1144">
                    <a:moveTo>
                      <a:pt x="1040" y="572"/>
                    </a:moveTo>
                    <a:cubicBezTo>
                      <a:pt x="1040" y="830"/>
                      <a:pt x="830" y="1040"/>
                      <a:pt x="572" y="1040"/>
                    </a:cubicBezTo>
                    <a:cubicBezTo>
                      <a:pt x="314" y="1040"/>
                      <a:pt x="104" y="830"/>
                      <a:pt x="104" y="572"/>
                    </a:cubicBezTo>
                    <a:cubicBezTo>
                      <a:pt x="104" y="314"/>
                      <a:pt x="314" y="104"/>
                      <a:pt x="572" y="104"/>
                    </a:cubicBezTo>
                    <a:cubicBezTo>
                      <a:pt x="719" y="104"/>
                      <a:pt x="851" y="172"/>
                      <a:pt x="937" y="278"/>
                    </a:cubicBezTo>
                    <a:cubicBezTo>
                      <a:pt x="963" y="255"/>
                      <a:pt x="988" y="231"/>
                      <a:pt x="1013" y="208"/>
                    </a:cubicBezTo>
                    <a:cubicBezTo>
                      <a:pt x="908" y="81"/>
                      <a:pt x="750" y="0"/>
                      <a:pt x="572" y="0"/>
                    </a:cubicBezTo>
                    <a:cubicBezTo>
                      <a:pt x="257" y="0"/>
                      <a:pt x="0" y="256"/>
                      <a:pt x="0" y="572"/>
                    </a:cubicBezTo>
                    <a:cubicBezTo>
                      <a:pt x="0" y="887"/>
                      <a:pt x="257" y="1144"/>
                      <a:pt x="572" y="1144"/>
                    </a:cubicBezTo>
                    <a:cubicBezTo>
                      <a:pt x="888" y="1144"/>
                      <a:pt x="1144" y="887"/>
                      <a:pt x="1144" y="572"/>
                    </a:cubicBezTo>
                    <a:cubicBezTo>
                      <a:pt x="1144" y="502"/>
                      <a:pt x="1132" y="436"/>
                      <a:pt x="1109" y="374"/>
                    </a:cubicBezTo>
                    <a:cubicBezTo>
                      <a:pt x="1083" y="403"/>
                      <a:pt x="1055" y="433"/>
                      <a:pt x="1028" y="464"/>
                    </a:cubicBezTo>
                    <a:cubicBezTo>
                      <a:pt x="1036" y="498"/>
                      <a:pt x="1040" y="534"/>
                      <a:pt x="1040" y="57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97" name="Freeform 8">
                <a:extLst>
                  <a:ext uri="{FF2B5EF4-FFF2-40B4-BE49-F238E27FC236}">
                    <a16:creationId xmlns:a16="http://schemas.microsoft.com/office/drawing/2014/main" id="{3F17EB65-0F66-49C8-A9EB-7A204A286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7951" y="2768600"/>
                <a:ext cx="20638" cy="26988"/>
              </a:xfrm>
              <a:custGeom>
                <a:avLst/>
                <a:gdLst>
                  <a:gd name="T0" fmla="*/ 61 w 140"/>
                  <a:gd name="T1" fmla="*/ 192 h 192"/>
                  <a:gd name="T2" fmla="*/ 140 w 140"/>
                  <a:gd name="T3" fmla="*/ 107 h 192"/>
                  <a:gd name="T4" fmla="*/ 78 w 140"/>
                  <a:gd name="T5" fmla="*/ 0 h 192"/>
                  <a:gd name="T6" fmla="*/ 0 w 140"/>
                  <a:gd name="T7" fmla="*/ 71 h 192"/>
                  <a:gd name="T8" fmla="*/ 61 w 140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192">
                    <a:moveTo>
                      <a:pt x="61" y="192"/>
                    </a:moveTo>
                    <a:cubicBezTo>
                      <a:pt x="88" y="163"/>
                      <a:pt x="114" y="135"/>
                      <a:pt x="140" y="107"/>
                    </a:cubicBezTo>
                    <a:cubicBezTo>
                      <a:pt x="123" y="69"/>
                      <a:pt x="102" y="33"/>
                      <a:pt x="78" y="0"/>
                    </a:cubicBezTo>
                    <a:cubicBezTo>
                      <a:pt x="52" y="23"/>
                      <a:pt x="26" y="47"/>
                      <a:pt x="0" y="71"/>
                    </a:cubicBezTo>
                    <a:cubicBezTo>
                      <a:pt x="26" y="108"/>
                      <a:pt x="47" y="149"/>
                      <a:pt x="61" y="192"/>
                    </a:cubicBezTo>
                    <a:close/>
                  </a:path>
                </a:pathLst>
              </a:custGeom>
              <a:solidFill>
                <a:srgbClr val="EF61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350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7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83F1A4CD-A98D-44FA-8129-55C4760AA89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643" y="4020429"/>
            <a:ext cx="8142276" cy="210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874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2.3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프로젝트 추진 조직도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F25F2B4-105F-4470-8C82-3BA1E339E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2748" y="1584753"/>
            <a:ext cx="8298106" cy="45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2.4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수행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조직도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34D8852-9E02-4ED4-923A-1495CA160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8686" y="1795399"/>
            <a:ext cx="6198338" cy="40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전체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3C9EE4-E7A4-4284-A2CF-E61EA69486EB}"/>
              </a:ext>
            </a:extLst>
          </p:cNvPr>
          <p:cNvGrpSpPr/>
          <p:nvPr/>
        </p:nvGrpSpPr>
        <p:grpSpPr>
          <a:xfrm>
            <a:off x="662039" y="1878535"/>
            <a:ext cx="8664088" cy="1888985"/>
            <a:chOff x="605321" y="2373497"/>
            <a:chExt cx="8858719" cy="18889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69D3E5-BE58-4987-BD83-659788B8C5EA}"/>
                </a:ext>
              </a:extLst>
            </p:cNvPr>
            <p:cNvSpPr/>
            <p:nvPr/>
          </p:nvSpPr>
          <p:spPr>
            <a:xfrm>
              <a:off x="1810885" y="2373497"/>
              <a:ext cx="7653155" cy="18889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16" name="양쪽 모서리가 둥근 사각형 97">
              <a:extLst>
                <a:ext uri="{FF2B5EF4-FFF2-40B4-BE49-F238E27FC236}">
                  <a16:creationId xmlns:a16="http://schemas.microsoft.com/office/drawing/2014/main" id="{FBF1B3F2-E706-437C-8330-016A3D46F51E}"/>
                </a:ext>
              </a:extLst>
            </p:cNvPr>
            <p:cNvSpPr/>
            <p:nvPr/>
          </p:nvSpPr>
          <p:spPr>
            <a:xfrm rot="10800000">
              <a:off x="2068193" y="3786685"/>
              <a:ext cx="2985759" cy="394557"/>
            </a:xfrm>
            <a:prstGeom prst="round2SameRect">
              <a:avLst>
                <a:gd name="adj1" fmla="val 17754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17" name="양쪽 모서리가 둥근 사각형 98">
              <a:extLst>
                <a:ext uri="{FF2B5EF4-FFF2-40B4-BE49-F238E27FC236}">
                  <a16:creationId xmlns:a16="http://schemas.microsoft.com/office/drawing/2014/main" id="{D9EB48E7-0339-4949-9022-5947E88F63F4}"/>
                </a:ext>
              </a:extLst>
            </p:cNvPr>
            <p:cNvSpPr/>
            <p:nvPr/>
          </p:nvSpPr>
          <p:spPr>
            <a:xfrm rot="10800000">
              <a:off x="2068191" y="2634816"/>
              <a:ext cx="2985759" cy="1254983"/>
            </a:xfrm>
            <a:prstGeom prst="round2SameRect">
              <a:avLst>
                <a:gd name="adj1" fmla="val 56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18" name="양쪽 모서리가 둥근 사각형 99">
              <a:extLst>
                <a:ext uri="{FF2B5EF4-FFF2-40B4-BE49-F238E27FC236}">
                  <a16:creationId xmlns:a16="http://schemas.microsoft.com/office/drawing/2014/main" id="{98809601-2F13-4ADC-A9D7-54E3CDDC0B41}"/>
                </a:ext>
              </a:extLst>
            </p:cNvPr>
            <p:cNvSpPr/>
            <p:nvPr/>
          </p:nvSpPr>
          <p:spPr>
            <a:xfrm>
              <a:off x="2068197" y="2451302"/>
              <a:ext cx="2985759" cy="340070"/>
            </a:xfrm>
            <a:prstGeom prst="round2Same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03E52E1D-9C1F-4365-9778-B0A6D89E2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465" y="2492494"/>
              <a:ext cx="1252202" cy="22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820235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Application </a:t>
              </a:r>
              <a:r>
                <a:rPr kumimoji="1" lang="ko-KR" altLang="en-US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6829BFB5-18A1-477B-AF17-063C2C7F1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673" y="3877366"/>
              <a:ext cx="2665793" cy="19434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419938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대상 프로그램 </a:t>
              </a:r>
              <a:r>
                <a:rPr kumimoji="1" lang="en-US" altLang="ko-KR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50</a:t>
              </a: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여본</a:t>
              </a:r>
              <a:r>
                <a:rPr kumimoji="1" lang="en-US" altLang="ko-KR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(</a:t>
              </a:r>
              <a:r>
                <a:rPr kumimoji="1" lang="ko-KR" altLang="en-US" sz="1200" b="1" i="0" u="none" strike="noStrike" kern="1200" cap="none" spc="0" normalizeH="0" baseline="0" noProof="0" dirty="0" err="1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기간계</a:t>
              </a: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시스템 연계</a:t>
              </a:r>
              <a:r>
                <a:rPr kumimoji="1" lang="en-US" altLang="ko-KR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 </a:t>
              </a:r>
              <a:endParaRPr kumimoji="1" lang="en-US" altLang="ko-KR" sz="12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8340599-BA30-481A-B9CD-16D81D910885}"/>
                </a:ext>
              </a:extLst>
            </p:cNvPr>
            <p:cNvGrpSpPr/>
            <p:nvPr/>
          </p:nvGrpSpPr>
          <p:grpSpPr>
            <a:xfrm>
              <a:off x="2119523" y="2821048"/>
              <a:ext cx="2894657" cy="961990"/>
              <a:chOff x="1596161" y="2054126"/>
              <a:chExt cx="2894657" cy="95841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58AD605-F84C-4BF5-AB73-2231C3816BDD}"/>
                  </a:ext>
                </a:extLst>
              </p:cNvPr>
              <p:cNvGrpSpPr/>
              <p:nvPr/>
            </p:nvGrpSpPr>
            <p:grpSpPr>
              <a:xfrm>
                <a:off x="3078655" y="2054126"/>
                <a:ext cx="1412163" cy="958410"/>
                <a:chOff x="3183681" y="2677983"/>
                <a:chExt cx="1294192" cy="82050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7" name="모서리가 둥근 직사각형 93">
                  <a:extLst>
                    <a:ext uri="{FF2B5EF4-FFF2-40B4-BE49-F238E27FC236}">
                      <a16:creationId xmlns:a16="http://schemas.microsoft.com/office/drawing/2014/main" id="{BA82EC1F-38F3-4CC7-8620-654D5D007FFA}"/>
                    </a:ext>
                  </a:extLst>
                </p:cNvPr>
                <p:cNvSpPr/>
                <p:nvPr/>
              </p:nvSpPr>
              <p:spPr>
                <a:xfrm>
                  <a:off x="3183681" y="2677983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장비 작업 지시 처리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8" name="모서리가 둥근 직사각형 94">
                  <a:extLst>
                    <a:ext uri="{FF2B5EF4-FFF2-40B4-BE49-F238E27FC236}">
                      <a16:creationId xmlns:a16="http://schemas.microsoft.com/office/drawing/2014/main" id="{A690605D-F366-4CDA-A95B-8DFAB87FCCB6}"/>
                    </a:ext>
                  </a:extLst>
                </p:cNvPr>
                <p:cNvSpPr/>
                <p:nvPr/>
              </p:nvSpPr>
              <p:spPr>
                <a:xfrm>
                  <a:off x="3183681" y="3113676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대외 정보 서비스</a:t>
                  </a:r>
                  <a:endPara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: </a:t>
                  </a:r>
                  <a:r>
                    <a:rPr lang="ko-KR" altLang="ko-KR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홈페이지 연계</a:t>
                  </a:r>
                  <a:r>
                    <a:rPr lang="en-US" altLang="ko-KR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(WEB)</a:t>
                  </a:r>
                  <a:endPara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81F4355-14F5-40E5-94C8-05FF6ACE158E}"/>
                  </a:ext>
                </a:extLst>
              </p:cNvPr>
              <p:cNvGrpSpPr/>
              <p:nvPr/>
            </p:nvGrpSpPr>
            <p:grpSpPr>
              <a:xfrm>
                <a:off x="1596161" y="2054126"/>
                <a:ext cx="1412163" cy="958410"/>
                <a:chOff x="1651620" y="2686419"/>
                <a:chExt cx="1294192" cy="82050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5" name="모서리가 둥근 직사각형 89">
                  <a:extLst>
                    <a:ext uri="{FF2B5EF4-FFF2-40B4-BE49-F238E27FC236}">
                      <a16:creationId xmlns:a16="http://schemas.microsoft.com/office/drawing/2014/main" id="{21957F35-3CE8-41CF-ACEB-7103A03BBBA3}"/>
                    </a:ext>
                  </a:extLst>
                </p:cNvPr>
                <p:cNvSpPr/>
                <p:nvPr/>
              </p:nvSpPr>
              <p:spPr>
                <a:xfrm>
                  <a:off x="1651620" y="2686419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Gate In</a:t>
                  </a:r>
                  <a:r>
                    <a:rPr kumimoji="0" lang="ko-KR" alt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 </a:t>
                  </a:r>
                  <a:r>
                    <a:rPr kumimoji="0" lang="en-US" altLang="ko-KR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&amp;</a:t>
                  </a:r>
                  <a:r>
                    <a:rPr kumimoji="0" lang="ko-KR" alt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 </a:t>
                  </a:r>
                  <a:r>
                    <a:rPr kumimoji="0" lang="en-US" altLang="ko-KR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Out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46" name="모서리가 둥근 직사각형 90">
                  <a:extLst>
                    <a:ext uri="{FF2B5EF4-FFF2-40B4-BE49-F238E27FC236}">
                      <a16:creationId xmlns:a16="http://schemas.microsoft.com/office/drawing/2014/main" id="{D8DE3070-6886-4573-A584-981D4C3EF779}"/>
                    </a:ext>
                  </a:extLst>
                </p:cNvPr>
                <p:cNvSpPr/>
                <p:nvPr/>
              </p:nvSpPr>
              <p:spPr>
                <a:xfrm>
                  <a:off x="1651620" y="3122112"/>
                  <a:ext cx="1294192" cy="3848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1993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KoPub돋움체 Light" panose="02020603020101020101" pitchFamily="18" charset="-127"/>
                      <a:ea typeface="KoPub돋움체 Light" panose="02020603020101020101" pitchFamily="18" charset="-127"/>
                      <a:cs typeface="+mn-cs"/>
                    </a:rPr>
                    <a:t>재고 관리</a:t>
                  </a:r>
                </a:p>
              </p:txBody>
            </p:sp>
          </p:grpSp>
        </p:grpSp>
        <p:sp>
          <p:nvSpPr>
            <p:cNvPr id="22" name="양쪽 모서리가 둥근 사각형 97">
              <a:extLst>
                <a:ext uri="{FF2B5EF4-FFF2-40B4-BE49-F238E27FC236}">
                  <a16:creationId xmlns:a16="http://schemas.microsoft.com/office/drawing/2014/main" id="{76FEE298-0AEF-490B-83E5-AEEC6DCBD1A2}"/>
                </a:ext>
              </a:extLst>
            </p:cNvPr>
            <p:cNvSpPr/>
            <p:nvPr/>
          </p:nvSpPr>
          <p:spPr>
            <a:xfrm rot="10800000">
              <a:off x="5450354" y="3796471"/>
              <a:ext cx="1644680" cy="394557"/>
            </a:xfrm>
            <a:prstGeom prst="round2SameRect">
              <a:avLst>
                <a:gd name="adj1" fmla="val 17754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3" name="양쪽 모서리가 둥근 사각형 98">
              <a:extLst>
                <a:ext uri="{FF2B5EF4-FFF2-40B4-BE49-F238E27FC236}">
                  <a16:creationId xmlns:a16="http://schemas.microsoft.com/office/drawing/2014/main" id="{38B992D6-47E8-4F3A-B09B-290438447061}"/>
                </a:ext>
              </a:extLst>
            </p:cNvPr>
            <p:cNvSpPr/>
            <p:nvPr/>
          </p:nvSpPr>
          <p:spPr>
            <a:xfrm rot="10800000">
              <a:off x="5450354" y="2634815"/>
              <a:ext cx="1644682" cy="1264769"/>
            </a:xfrm>
            <a:prstGeom prst="round2SameRect">
              <a:avLst>
                <a:gd name="adj1" fmla="val 56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4" name="양쪽 모서리가 둥근 사각형 99">
              <a:extLst>
                <a:ext uri="{FF2B5EF4-FFF2-40B4-BE49-F238E27FC236}">
                  <a16:creationId xmlns:a16="http://schemas.microsoft.com/office/drawing/2014/main" id="{C0664D53-4261-44D7-8917-85F16DBEE992}"/>
                </a:ext>
              </a:extLst>
            </p:cNvPr>
            <p:cNvSpPr/>
            <p:nvPr/>
          </p:nvSpPr>
          <p:spPr>
            <a:xfrm>
              <a:off x="5450361" y="2461089"/>
              <a:ext cx="1644675" cy="329327"/>
            </a:xfrm>
            <a:prstGeom prst="round2Same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622398BF-0F0E-46C1-A0D8-3EF500D19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0859" y="2502281"/>
              <a:ext cx="355097" cy="22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820235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 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939188F4-8A42-4565-8BDF-9274133F7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293" y="3887153"/>
              <a:ext cx="1473160" cy="19434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419938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서버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(1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), 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상용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SW(1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endParaRPr kumimoji="1" lang="en-US" altLang="ko-KR" sz="12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A70FD3D-C782-48EC-8260-2C91DD99C97A}"/>
                </a:ext>
              </a:extLst>
            </p:cNvPr>
            <p:cNvGrpSpPr/>
            <p:nvPr/>
          </p:nvGrpSpPr>
          <p:grpSpPr>
            <a:xfrm>
              <a:off x="5505873" y="2830835"/>
              <a:ext cx="1527390" cy="961990"/>
              <a:chOff x="1651620" y="2686419"/>
              <a:chExt cx="1294192" cy="820506"/>
            </a:xfrm>
            <a:solidFill>
              <a:schemeClr val="bg1">
                <a:lumMod val="95000"/>
              </a:schemeClr>
            </a:solidFill>
          </p:grpSpPr>
          <p:sp>
            <p:nvSpPr>
              <p:cNvPr id="41" name="모서리가 둥근 직사각형 89">
                <a:extLst>
                  <a:ext uri="{FF2B5EF4-FFF2-40B4-BE49-F238E27FC236}">
                    <a16:creationId xmlns:a16="http://schemas.microsoft.com/office/drawing/2014/main" id="{F74656B5-394F-412F-BF60-F472703EF8B8}"/>
                  </a:ext>
                </a:extLst>
              </p:cNvPr>
              <p:cNvSpPr/>
              <p:nvPr/>
            </p:nvSpPr>
            <p:spPr>
              <a:xfrm>
                <a:off x="1651620" y="2686419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Server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구성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</p:txBody>
          </p:sp>
          <p:sp>
            <p:nvSpPr>
              <p:cNvPr id="42" name="모서리가 둥근 직사각형 90">
                <a:extLst>
                  <a:ext uri="{FF2B5EF4-FFF2-40B4-BE49-F238E27FC236}">
                    <a16:creationId xmlns:a16="http://schemas.microsoft.com/office/drawing/2014/main" id="{6260FBDE-CB00-45B9-ADFD-7CAACE51C199}"/>
                  </a:ext>
                </a:extLst>
              </p:cNvPr>
              <p:cNvSpPr/>
              <p:nvPr/>
            </p:nvSpPr>
            <p:spPr>
              <a:xfrm>
                <a:off x="1651620" y="3122112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상용 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SW 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구성</a:t>
                </a:r>
                <a:endParaRPr kumimoji="0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(WAS, VM)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28" name="양쪽 모서리가 둥근 사각형 97">
              <a:extLst>
                <a:ext uri="{FF2B5EF4-FFF2-40B4-BE49-F238E27FC236}">
                  <a16:creationId xmlns:a16="http://schemas.microsoft.com/office/drawing/2014/main" id="{D71647C2-1670-4CB7-8F85-95421D5CB8F4}"/>
                </a:ext>
              </a:extLst>
            </p:cNvPr>
            <p:cNvSpPr/>
            <p:nvPr/>
          </p:nvSpPr>
          <p:spPr>
            <a:xfrm rot="10800000">
              <a:off x="7523835" y="3797869"/>
              <a:ext cx="1644680" cy="394557"/>
            </a:xfrm>
            <a:prstGeom prst="round2SameRect">
              <a:avLst>
                <a:gd name="adj1" fmla="val 17754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29" name="양쪽 모서리가 둥근 사각형 98">
              <a:extLst>
                <a:ext uri="{FF2B5EF4-FFF2-40B4-BE49-F238E27FC236}">
                  <a16:creationId xmlns:a16="http://schemas.microsoft.com/office/drawing/2014/main" id="{C55E36E7-68A1-4939-B2E0-2DF76AE3E6C1}"/>
                </a:ext>
              </a:extLst>
            </p:cNvPr>
            <p:cNvSpPr/>
            <p:nvPr/>
          </p:nvSpPr>
          <p:spPr>
            <a:xfrm rot="10800000">
              <a:off x="7523835" y="2636213"/>
              <a:ext cx="1644682" cy="1264769"/>
            </a:xfrm>
            <a:prstGeom prst="round2SameRect">
              <a:avLst>
                <a:gd name="adj1" fmla="val 5625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marL="0" marR="0" lvl="0" indent="0" algn="l" defTabSz="83951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0" name="양쪽 모서리가 둥근 사각형 99">
              <a:extLst>
                <a:ext uri="{FF2B5EF4-FFF2-40B4-BE49-F238E27FC236}">
                  <a16:creationId xmlns:a16="http://schemas.microsoft.com/office/drawing/2014/main" id="{F58A88E7-35B3-46F8-9932-C9F086A371CA}"/>
                </a:ext>
              </a:extLst>
            </p:cNvPr>
            <p:cNvSpPr/>
            <p:nvPr/>
          </p:nvSpPr>
          <p:spPr>
            <a:xfrm>
              <a:off x="7523842" y="2462487"/>
              <a:ext cx="1644675" cy="322289"/>
            </a:xfrm>
            <a:prstGeom prst="round2Same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57C69A59-7693-4ADA-9AC1-64515C8A9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366" y="2503679"/>
              <a:ext cx="863826" cy="22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820235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-27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게이트 설비 </a:t>
              </a:r>
            </a:p>
          </p:txBody>
        </p: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CF241167-11E3-4BB1-8F58-96DED4B35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624" y="3888551"/>
              <a:ext cx="1403141" cy="19434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419938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ATM(3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), 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통제실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(1</a:t>
              </a:r>
              <a:r>
                <a:rPr kumimoji="1" lang="ko-KR" altLang="en-US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식</a:t>
              </a:r>
              <a:r>
                <a:rPr kumimoji="1" lang="en-US" altLang="ko-KR" sz="1200" b="1" i="0" u="none" strike="noStrike" kern="1200" cap="none" spc="0" normalizeH="0" baseline="0" noProof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endParaRPr kumimoji="1" lang="en-US" altLang="ko-KR" sz="1200" b="1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EC7050F-70BC-4BFD-A3AE-768AEB525C4E}"/>
                </a:ext>
              </a:extLst>
            </p:cNvPr>
            <p:cNvGrpSpPr/>
            <p:nvPr/>
          </p:nvGrpSpPr>
          <p:grpSpPr>
            <a:xfrm>
              <a:off x="7579354" y="2832233"/>
              <a:ext cx="1527390" cy="961990"/>
              <a:chOff x="1651620" y="2686419"/>
              <a:chExt cx="1294192" cy="820506"/>
            </a:xfrm>
            <a:solidFill>
              <a:schemeClr val="bg1">
                <a:lumMod val="95000"/>
              </a:schemeClr>
            </a:solidFill>
          </p:grpSpPr>
          <p:sp>
            <p:nvSpPr>
              <p:cNvPr id="38" name="모서리가 둥근 직사각형 89">
                <a:extLst>
                  <a:ext uri="{FF2B5EF4-FFF2-40B4-BE49-F238E27FC236}">
                    <a16:creationId xmlns:a16="http://schemas.microsoft.com/office/drawing/2014/main" id="{B23801EA-7645-45D7-BAEA-1F582E2AA4EC}"/>
                  </a:ext>
                </a:extLst>
              </p:cNvPr>
              <p:cNvSpPr/>
              <p:nvPr/>
            </p:nvSpPr>
            <p:spPr>
              <a:xfrm>
                <a:off x="1651620" y="2686419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반입레인</a:t>
                </a:r>
                <a:r>
                  <a:rPr kumimoji="0" lang="en-US" altLang="ko-KR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, </a:t>
                </a:r>
                <a:r>
                  <a:rPr kumimoji="0" lang="ko-KR" alt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예외차량관리소</a:t>
                </a:r>
                <a:endPara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ATM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시스템</a:t>
                </a:r>
              </a:p>
            </p:txBody>
          </p:sp>
          <p:sp>
            <p:nvSpPr>
              <p:cNvPr id="39" name="모서리가 둥근 직사각형 90">
                <a:extLst>
                  <a:ext uri="{FF2B5EF4-FFF2-40B4-BE49-F238E27FC236}">
                    <a16:creationId xmlns:a16="http://schemas.microsoft.com/office/drawing/2014/main" id="{10913909-085F-4211-9369-9C5AA6234C4F}"/>
                  </a:ext>
                </a:extLst>
              </p:cNvPr>
              <p:cNvSpPr/>
              <p:nvPr/>
            </p:nvSpPr>
            <p:spPr>
              <a:xfrm>
                <a:off x="1651620" y="3122112"/>
                <a:ext cx="1294192" cy="38481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게이트 통제실 구성</a:t>
                </a:r>
                <a:endParaRPr kumimoji="0" lang="en-US" altLang="ko-KR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endParaRPr>
              </a:p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배관</a:t>
                </a: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/</a:t>
                </a:r>
                <a:r>
                  <a:rPr kumimoji="0" lang="ko-KR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배선 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rPr>
                  <a:t>공사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24CDE1F-A0B3-428A-BB12-2A5A4BA306B1}"/>
                </a:ext>
              </a:extLst>
            </p:cNvPr>
            <p:cNvSpPr/>
            <p:nvPr/>
          </p:nvSpPr>
          <p:spPr>
            <a:xfrm rot="16200000">
              <a:off x="163611" y="2835885"/>
              <a:ext cx="1845532" cy="962111"/>
            </a:xfrm>
            <a:prstGeom prst="rect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DC302B8-B476-4F46-B13E-46EB3E78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34" y="3716015"/>
              <a:ext cx="822364" cy="382113"/>
            </a:xfrm>
            <a:prstGeom prst="rect">
              <a:avLst/>
            </a:prstGeom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7D7E29F5-9AB2-44B1-9E5D-BA9474A41162}"/>
                </a:ext>
              </a:extLst>
            </p:cNvPr>
            <p:cNvSpPr/>
            <p:nvPr/>
          </p:nvSpPr>
          <p:spPr>
            <a:xfrm rot="5400000">
              <a:off x="1468419" y="3267362"/>
              <a:ext cx="264540" cy="99158"/>
            </a:xfrm>
            <a:prstGeom prst="triangle">
              <a:avLst/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0321"/>
              <a:endParaRPr lang="ko-KR" altLang="en-US" sz="1400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87249CA-0077-4420-A7E3-647546412FB0}"/>
                </a:ext>
              </a:extLst>
            </p:cNvPr>
            <p:cNvSpPr/>
            <p:nvPr/>
          </p:nvSpPr>
          <p:spPr bwMode="auto">
            <a:xfrm>
              <a:off x="817069" y="3132274"/>
              <a:ext cx="538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1" indent="0" algn="ctr" defTabSz="419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5F5F5F"/>
                </a:buClr>
                <a:buSzPct val="100000"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굴림" pitchFamily="50" charset="-127"/>
                </a:rPr>
                <a:t>프로젝트</a:t>
              </a:r>
              <a:endPara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itchFamily="50" charset="-127"/>
              </a:endParaRPr>
            </a:p>
            <a:p>
              <a:pPr marL="0" marR="0" lvl="1" indent="0" algn="ctr" defTabSz="4199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5F5F5F"/>
                </a:buClr>
                <a:buSzPct val="100000"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굴림" pitchFamily="50" charset="-127"/>
                </a:rPr>
                <a:t>범위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19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GATE</a:t>
              </a:r>
              <a:endParaRPr kumimoji="1" lang="ko-KR" altLang="en-US" sz="1600" b="0" i="0" u="none" strike="noStrike" kern="1200" cap="none" spc="-72" normalizeH="0" baseline="0" noProof="0" dirty="0">
                <a:ln>
                  <a:solidFill>
                    <a:srgbClr val="2E3192">
                      <a:alpha val="0"/>
                    </a:srgbClr>
                  </a:solidFill>
                </a:ln>
                <a:gradFill>
                  <a:gsLst>
                    <a:gs pos="43000">
                      <a:prstClr val="white"/>
                    </a:gs>
                    <a:gs pos="44000">
                      <a:prstClr val="white">
                        <a:lumMod val="85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313E831-E7CC-4623-86DC-E462894D5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297" y="1394312"/>
            <a:ext cx="7864509" cy="49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1A95E-C932-450E-AF0F-6805E7067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none" lIns="0" tIns="0" rIns="0" bIns="0" anchor="ctr">
            <a:sp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631F-372F-4A0B-8784-B6A7A3074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 lIns="0" tIns="0" rIns="0" bIns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CDEF3F-55DC-4294-8119-AFBFF9B07AA4}"/>
              </a:ext>
            </a:extLst>
          </p:cNvPr>
          <p:cNvSpPr/>
          <p:nvPr/>
        </p:nvSpPr>
        <p:spPr>
          <a:xfrm>
            <a:off x="586037" y="879349"/>
            <a:ext cx="9010723" cy="3948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157375" indent="-157375" defTabSz="1391620">
              <a:lnSpc>
                <a:spcPts val="1836"/>
              </a:lnSpc>
              <a:buFont typeface="Wingdings" panose="05000000000000000000" pitchFamily="2" charset="2"/>
              <a:buChar char="l"/>
            </a:pPr>
            <a:endParaRPr lang="ko-KR" altLang="en-US" sz="1100" b="1" spc="-46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B067C7D2-702E-41E9-948E-895589391C49}"/>
              </a:ext>
            </a:extLst>
          </p:cNvPr>
          <p:cNvSpPr/>
          <p:nvPr/>
        </p:nvSpPr>
        <p:spPr>
          <a:xfrm>
            <a:off x="579874" y="1055325"/>
            <a:ext cx="8955963" cy="5270829"/>
          </a:xfrm>
          <a:prstGeom prst="roundRect">
            <a:avLst>
              <a:gd name="adj" fmla="val 288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lvl="0" indent="-171450">
              <a:buFont typeface="Wingdings" panose="05000000000000000000" pitchFamily="2" charset="2"/>
              <a:buChar char="ü"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0CAE4B-4D73-463A-A548-F44DA4ADF4FC}"/>
              </a:ext>
            </a:extLst>
          </p:cNvPr>
          <p:cNvGrpSpPr/>
          <p:nvPr/>
        </p:nvGrpSpPr>
        <p:grpSpPr>
          <a:xfrm>
            <a:off x="579874" y="946975"/>
            <a:ext cx="2776057" cy="373708"/>
            <a:chOff x="682810" y="1670755"/>
            <a:chExt cx="3731466" cy="373708"/>
          </a:xfrm>
        </p:grpSpPr>
        <p:sp>
          <p:nvSpPr>
            <p:cNvPr id="7" name="한쪽 모서리가 둥근 사각형 232">
              <a:extLst>
                <a:ext uri="{FF2B5EF4-FFF2-40B4-BE49-F238E27FC236}">
                  <a16:creationId xmlns:a16="http://schemas.microsoft.com/office/drawing/2014/main" id="{25573C0B-D936-45FC-9C9F-12F961B86185}"/>
                </a:ext>
              </a:extLst>
            </p:cNvPr>
            <p:cNvSpPr/>
            <p:nvPr/>
          </p:nvSpPr>
          <p:spPr>
            <a:xfrm flipH="1">
              <a:off x="682810" y="1670756"/>
              <a:ext cx="1686144" cy="373707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17000">
                  <a:srgbClr val="2E3192"/>
                </a:gs>
                <a:gs pos="100000">
                  <a:srgbClr val="622D91"/>
                </a:gs>
              </a:gsLst>
              <a:lin ang="2700000" scaled="1"/>
              <a:tileRect/>
            </a:gra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03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81FACD-DCF9-47BA-8310-2573A2BA8DA5}"/>
                </a:ext>
              </a:extLst>
            </p:cNvPr>
            <p:cNvGrpSpPr/>
            <p:nvPr/>
          </p:nvGrpSpPr>
          <p:grpSpPr>
            <a:xfrm>
              <a:off x="2342234" y="1670755"/>
              <a:ext cx="2072042" cy="373708"/>
              <a:chOff x="3397999" y="3239198"/>
              <a:chExt cx="2786642" cy="507602"/>
            </a:xfrm>
          </p:grpSpPr>
          <p:sp>
            <p:nvSpPr>
              <p:cNvPr id="10" name="직각 삼각형 11">
                <a:extLst>
                  <a:ext uri="{FF2B5EF4-FFF2-40B4-BE49-F238E27FC236}">
                    <a16:creationId xmlns:a16="http://schemas.microsoft.com/office/drawing/2014/main" id="{7682A2CE-348D-4B97-AE09-A1CCD66E2D0F}"/>
                  </a:ext>
                </a:extLst>
              </p:cNvPr>
              <p:cNvSpPr/>
              <p:nvPr/>
            </p:nvSpPr>
            <p:spPr>
              <a:xfrm rot="16200000">
                <a:off x="6074454" y="3247178"/>
                <a:ext cx="118167" cy="102207"/>
              </a:xfrm>
              <a:custGeom>
                <a:avLst/>
                <a:gdLst>
                  <a:gd name="connsiteX0" fmla="*/ 0 w 89837"/>
                  <a:gd name="connsiteY0" fmla="*/ 45719 h 45719"/>
                  <a:gd name="connsiteX1" fmla="*/ 0 w 89837"/>
                  <a:gd name="connsiteY1" fmla="*/ 0 h 45719"/>
                  <a:gd name="connsiteX2" fmla="*/ 89837 w 89837"/>
                  <a:gd name="connsiteY2" fmla="*/ 45719 h 45719"/>
                  <a:gd name="connsiteX3" fmla="*/ 0 w 89837"/>
                  <a:gd name="connsiteY3" fmla="*/ 45719 h 45719"/>
                  <a:gd name="connsiteX0" fmla="*/ 0 w 89837"/>
                  <a:gd name="connsiteY0" fmla="*/ 74294 h 74294"/>
                  <a:gd name="connsiteX1" fmla="*/ 0 w 89837"/>
                  <a:gd name="connsiteY1" fmla="*/ 0 h 74294"/>
                  <a:gd name="connsiteX2" fmla="*/ 89837 w 89837"/>
                  <a:gd name="connsiteY2" fmla="*/ 45719 h 74294"/>
                  <a:gd name="connsiteX3" fmla="*/ 0 w 89837"/>
                  <a:gd name="connsiteY3" fmla="*/ 74294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37" h="74294">
                    <a:moveTo>
                      <a:pt x="0" y="74294"/>
                    </a:moveTo>
                    <a:lnTo>
                      <a:pt x="0" y="0"/>
                    </a:lnTo>
                    <a:lnTo>
                      <a:pt x="89837" y="45719"/>
                    </a:lnTo>
                    <a:lnTo>
                      <a:pt x="0" y="7429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199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54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  <p:sp>
            <p:nvSpPr>
              <p:cNvPr id="11" name="자유형 236">
                <a:extLst>
                  <a:ext uri="{FF2B5EF4-FFF2-40B4-BE49-F238E27FC236}">
                    <a16:creationId xmlns:a16="http://schemas.microsoft.com/office/drawing/2014/main" id="{0036CFB6-BFA4-455C-B4F1-8F5090528C87}"/>
                  </a:ext>
                </a:extLst>
              </p:cNvPr>
              <p:cNvSpPr/>
              <p:nvPr/>
            </p:nvSpPr>
            <p:spPr>
              <a:xfrm>
                <a:off x="3397999" y="3239199"/>
                <a:ext cx="2745509" cy="507601"/>
              </a:xfrm>
              <a:custGeom>
                <a:avLst/>
                <a:gdLst>
                  <a:gd name="connsiteX0" fmla="*/ 0 w 2016052"/>
                  <a:gd name="connsiteY0" fmla="*/ 0 h 368979"/>
                  <a:gd name="connsiteX1" fmla="*/ 2016052 w 2016052"/>
                  <a:gd name="connsiteY1" fmla="*/ 0 h 368979"/>
                  <a:gd name="connsiteX2" fmla="*/ 1849384 w 2016052"/>
                  <a:gd name="connsiteY2" fmla="*/ 368979 h 368979"/>
                  <a:gd name="connsiteX3" fmla="*/ 0 w 2016052"/>
                  <a:gd name="connsiteY3" fmla="*/ 368979 h 36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052" h="368979">
                    <a:moveTo>
                      <a:pt x="0" y="0"/>
                    </a:moveTo>
                    <a:lnTo>
                      <a:pt x="2016052" y="0"/>
                    </a:lnTo>
                    <a:lnTo>
                      <a:pt x="1849384" y="368979"/>
                    </a:lnTo>
                    <a:lnTo>
                      <a:pt x="0" y="368979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2E3192"/>
                  </a:gs>
                  <a:gs pos="100000">
                    <a:srgbClr val="622D91"/>
                  </a:gs>
                </a:gsLst>
                <a:lin ang="2700000" scaled="1"/>
                <a:tileRect/>
              </a:gra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032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endParaRPr>
              </a:p>
            </p:txBody>
          </p:sp>
        </p:grpSp>
        <p:sp>
          <p:nvSpPr>
            <p:cNvPr id="9" name="Rectangle 246">
              <a:extLst>
                <a:ext uri="{FF2B5EF4-FFF2-40B4-BE49-F238E27FC236}">
                  <a16:creationId xmlns:a16="http://schemas.microsoft.com/office/drawing/2014/main" id="{C6A03F1C-FB8E-4D66-BF07-71A295C4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53" y="1727121"/>
              <a:ext cx="3415992" cy="26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822" tIns="26912" rIns="53822" bIns="26912" anchor="ctr" anchorCtr="0"/>
            <a:lstStyle/>
            <a:p>
              <a:pPr marL="0" marR="0" lvl="0" indent="0" defTabSz="8698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2.5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시스템 구성도 </a:t>
              </a:r>
              <a:r>
                <a:rPr kumimoji="1" lang="en-US" altLang="ko-KR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- </a:t>
              </a:r>
              <a:r>
                <a:rPr kumimoji="1" lang="ko-KR" altLang="en-US" sz="1600" b="0" i="0" u="none" strike="noStrike" kern="1200" cap="none" spc="-72" normalizeH="0" baseline="0" noProof="0" dirty="0">
                  <a:ln>
                    <a:solidFill>
                      <a:srgbClr val="2E3192">
                        <a:alpha val="0"/>
                      </a:srgbClr>
                    </a:solidFill>
                  </a:ln>
                  <a:gradFill>
                    <a:gsLst>
                      <a:gs pos="43000">
                        <a:prstClr val="white"/>
                      </a:gs>
                      <a:gs pos="44000">
                        <a:prstClr val="white">
                          <a:lumMod val="85000"/>
                        </a:prstClr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돋움체 Bold" panose="00000800000000000000" pitchFamily="2" charset="-127"/>
                </a:rPr>
                <a:t>서버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E5203EF-86A8-471D-9BFB-199BB772E6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910" y="1476031"/>
            <a:ext cx="7979607" cy="48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3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3192"/>
      </a:accent1>
      <a:accent2>
        <a:srgbClr val="662D91"/>
      </a:accent2>
      <a:accent3>
        <a:srgbClr val="427ACF"/>
      </a:accent3>
      <a:accent4>
        <a:srgbClr val="48505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사용자 지정 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3192"/>
      </a:accent1>
      <a:accent2>
        <a:srgbClr val="662D91"/>
      </a:accent2>
      <a:accent3>
        <a:srgbClr val="427ACF"/>
      </a:accent3>
      <a:accent4>
        <a:srgbClr val="48505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p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27350</TotalTime>
  <Words>1601</Words>
  <Application>Microsoft Office PowerPoint</Application>
  <PresentationFormat>A4 용지(210x297mm)</PresentationFormat>
  <Paragraphs>443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KoPubWorld돋움체 Medium</vt:lpstr>
      <vt:lpstr>KoPub돋움체 Medium</vt:lpstr>
      <vt:lpstr>Lato Bold</vt:lpstr>
      <vt:lpstr>Arial</vt:lpstr>
      <vt:lpstr>Times New Roman</vt:lpstr>
      <vt:lpstr>맑은 고딕</vt:lpstr>
      <vt:lpstr>KoPubWorld돋움체 Bold</vt:lpstr>
      <vt:lpstr>Wingdings 2</vt:lpstr>
      <vt:lpstr>굴림</vt:lpstr>
      <vt:lpstr>KoPub돋움체 Bold</vt:lpstr>
      <vt:lpstr>KoPub돋움체 Light</vt:lpstr>
      <vt:lpstr>바탕체</vt:lpstr>
      <vt:lpstr>Wingdings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a15468</dc:creator>
  <cp:lastModifiedBy>박철규/Park Chulkyu</cp:lastModifiedBy>
  <cp:revision>1289</cp:revision>
  <cp:lastPrinted>2022-02-14T05:02:37Z</cp:lastPrinted>
  <dcterms:created xsi:type="dcterms:W3CDTF">2019-12-09T11:02:51Z</dcterms:created>
  <dcterms:modified xsi:type="dcterms:W3CDTF">2022-06-13T05:23:40Z</dcterms:modified>
</cp:coreProperties>
</file>