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7" r:id="rId8"/>
    <p:sldId id="261" r:id="rId9"/>
    <p:sldId id="262" r:id="rId10"/>
    <p:sldId id="268" r:id="rId11"/>
    <p:sldId id="263" r:id="rId12"/>
    <p:sldId id="264" r:id="rId13"/>
    <p:sldId id="265"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48" d="100"/>
          <a:sy n="48" d="100"/>
        </p:scale>
        <p:origin x="67" y="5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C4EABF-8303-4E06-9768-51217CDBE621}"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18191-D6B9-4261-80B8-5D054D0E711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C4EABF-8303-4E06-9768-51217CDBE621}"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18191-D6B9-4261-80B8-5D054D0E71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C4EABF-8303-4E06-9768-51217CDBE621}"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18191-D6B9-4261-80B8-5D054D0E71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C4EABF-8303-4E06-9768-51217CDBE621}"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18191-D6B9-4261-80B8-5D054D0E71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4EABF-8303-4E06-9768-51217CDBE621}"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18191-D6B9-4261-80B8-5D054D0E71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4EABF-8303-4E06-9768-51217CDBE621}"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18191-D6B9-4261-80B8-5D054D0E71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C4EABF-8303-4E06-9768-51217CDBE621}" type="datetimeFigureOut">
              <a:rPr lang="en-US" smtClean="0"/>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318191-D6B9-4261-80B8-5D054D0E71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C4EABF-8303-4E06-9768-51217CDBE621}" type="datetimeFigureOut">
              <a:rPr lang="en-US" smtClean="0"/>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318191-D6B9-4261-80B8-5D054D0E71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4EABF-8303-4E06-9768-51217CDBE621}" type="datetimeFigureOut">
              <a:rPr lang="en-US" smtClean="0"/>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318191-D6B9-4261-80B8-5D054D0E71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C4EABF-8303-4E06-9768-51217CDBE621}"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18191-D6B9-4261-80B8-5D054D0E71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C4EABF-8303-4E06-9768-51217CDBE621}"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18191-D6B9-4261-80B8-5D054D0E71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4EABF-8303-4E06-9768-51217CDBE621}" type="datetimeFigureOut">
              <a:rPr lang="en-US" smtClean="0"/>
              <a:t>9/13/2024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318191-D6B9-4261-80B8-5D054D0E711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gagandeep16/car-sal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3979" y="1395663"/>
            <a:ext cx="9144000" cy="2626895"/>
          </a:xfrm>
        </p:spPr>
        <p:txBody>
          <a:bodyPr>
            <a:noAutofit/>
          </a:bodyPr>
          <a:lstStyle/>
          <a:p>
            <a:r>
              <a:rPr lang="en-US" sz="9600" b="1" dirty="0"/>
              <a:t>CAR SALES PRICE PREDICTION</a:t>
            </a:r>
          </a:p>
        </p:txBody>
      </p:sp>
      <p:sp>
        <p:nvSpPr>
          <p:cNvPr id="3" name="Subtitle 2"/>
          <p:cNvSpPr>
            <a:spLocks noGrp="1"/>
          </p:cNvSpPr>
          <p:nvPr>
            <p:ph type="subTitle" idx="1"/>
          </p:nvPr>
        </p:nvSpPr>
        <p:spPr>
          <a:xfrm>
            <a:off x="4026568" y="5202238"/>
            <a:ext cx="9144000" cy="1655762"/>
          </a:xfrm>
        </p:spPr>
        <p:txBody>
          <a:bodyPr>
            <a:normAutofit/>
          </a:bodyPr>
          <a:lstStyle/>
          <a:p>
            <a:r>
              <a:rPr lang="en-US" sz="4400" dirty="0"/>
              <a:t>BY:YABASA HILDA</a:t>
            </a:r>
          </a:p>
          <a:p>
            <a:r>
              <a:rPr lang="en-US" sz="4400" dirty="0"/>
              <a:t>13/9/2024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Exploratory Data Analysis(EDA)</a:t>
            </a:r>
          </a:p>
        </p:txBody>
      </p:sp>
      <p:sp>
        <p:nvSpPr>
          <p:cNvPr id="3" name="Content Placeholder 2"/>
          <p:cNvSpPr>
            <a:spLocks noGrp="1"/>
          </p:cNvSpPr>
          <p:nvPr>
            <p:ph idx="1"/>
          </p:nvPr>
        </p:nvSpPr>
        <p:spPr/>
        <p:txBody>
          <a:bodyPr/>
          <a:lstStyle/>
          <a:p>
            <a:r>
              <a:rPr lang="en-US" i="1" dirty="0"/>
              <a:t>Descriptive Analysis</a:t>
            </a:r>
          </a:p>
          <a:p>
            <a:pPr marL="0" indent="0">
              <a:buNone/>
            </a:pPr>
            <a:r>
              <a:rPr lang="en-US" dirty="0"/>
              <a:t>Some basic statistics for numerical values.</a:t>
            </a:r>
          </a:p>
          <a:p>
            <a:endParaRPr lang="en-US" i="1" dirty="0"/>
          </a:p>
        </p:txBody>
      </p:sp>
      <p:pic>
        <p:nvPicPr>
          <p:cNvPr id="5" name="Picture 4"/>
          <p:cNvPicPr>
            <a:picLocks noChangeAspect="1"/>
          </p:cNvPicPr>
          <p:nvPr/>
        </p:nvPicPr>
        <p:blipFill>
          <a:blip r:embed="rId2"/>
          <a:stretch>
            <a:fillRect/>
          </a:stretch>
        </p:blipFill>
        <p:spPr>
          <a:xfrm>
            <a:off x="0" y="3511306"/>
            <a:ext cx="12192000" cy="33466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Exploratory Data Analysis(EDA) </a:t>
            </a:r>
            <a:r>
              <a:rPr lang="en-US" dirty="0" err="1"/>
              <a:t>Cont</a:t>
            </a:r>
            <a:r>
              <a:rPr lang="en-US" dirty="0"/>
              <a:t>:</a:t>
            </a:r>
          </a:p>
        </p:txBody>
      </p:sp>
      <p:sp>
        <p:nvSpPr>
          <p:cNvPr id="3" name="Content Placeholder 2"/>
          <p:cNvSpPr>
            <a:spLocks noGrp="1"/>
          </p:cNvSpPr>
          <p:nvPr>
            <p:ph idx="1"/>
          </p:nvPr>
        </p:nvSpPr>
        <p:spPr>
          <a:xfrm>
            <a:off x="838200" y="1825624"/>
            <a:ext cx="10515600" cy="5032375"/>
          </a:xfrm>
        </p:spPr>
        <p:txBody>
          <a:bodyPr/>
          <a:lstStyle/>
          <a:p>
            <a:r>
              <a:rPr lang="en-US" dirty="0"/>
              <a:t>Comparing scatter plot between the target variable “Price_in_thousands” and the numerical features. We can see that the relationship is mostly linear and the increase of this features leads to the increase of the price.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95" y="4251158"/>
            <a:ext cx="11256286" cy="23902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95" y="144379"/>
            <a:ext cx="11903242" cy="1764632"/>
          </a:xfrm>
        </p:spPr>
        <p:txBody>
          <a:bodyPr>
            <a:normAutofit fontScale="90000"/>
          </a:bodyPr>
          <a:lstStyle/>
          <a:p>
            <a:r>
              <a:rPr lang="en-US" sz="6600" dirty="0"/>
              <a:t>Exploratory Data Analysis(EDA) </a:t>
            </a:r>
            <a:r>
              <a:rPr lang="en-US" sz="6600" dirty="0" err="1"/>
              <a:t>Cont</a:t>
            </a:r>
            <a:r>
              <a:rPr lang="en-US" sz="6600" dirty="0"/>
              <a:t>:</a:t>
            </a:r>
            <a:br>
              <a:rPr lang="en-US" sz="6600" dirty="0"/>
            </a:br>
            <a:r>
              <a:rPr lang="en-US" sz="3100" dirty="0">
                <a:latin typeface="+mn-lt"/>
              </a:rPr>
              <a:t>Comparing scatter plot between the target variable “Price_in_thousands” and the numerical features</a:t>
            </a:r>
          </a:p>
        </p:txBody>
      </p:sp>
      <p:pic>
        <p:nvPicPr>
          <p:cNvPr id="4" name="Content Placeholder 4"/>
          <p:cNvPicPr>
            <a:picLocks noGrp="1" noChangeAspect="1"/>
          </p:cNvPicPr>
          <p:nvPr>
            <p:ph idx="1"/>
          </p:nvPr>
        </p:nvPicPr>
        <p:blipFill>
          <a:blip r:embed="rId2"/>
          <a:stretch>
            <a:fillRect/>
          </a:stretch>
        </p:blipFill>
        <p:spPr>
          <a:xfrm>
            <a:off x="838200" y="2356938"/>
            <a:ext cx="10515600" cy="2144123"/>
          </a:xfrm>
          <a:prstGeom prst="rect">
            <a:avLst/>
          </a:prstGeom>
        </p:spPr>
      </p:pic>
      <p:pic>
        <p:nvPicPr>
          <p:cNvPr id="6" name="Picture 5"/>
          <p:cNvPicPr>
            <a:picLocks noChangeAspect="1"/>
          </p:cNvPicPr>
          <p:nvPr/>
        </p:nvPicPr>
        <p:blipFill>
          <a:blip r:embed="rId3"/>
          <a:stretch>
            <a:fillRect/>
          </a:stretch>
        </p:blipFill>
        <p:spPr>
          <a:xfrm>
            <a:off x="838200" y="4545177"/>
            <a:ext cx="4724400" cy="231282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99410"/>
          </a:xfrm>
        </p:spPr>
        <p:txBody>
          <a:bodyPr>
            <a:normAutofit/>
          </a:bodyPr>
          <a:lstStyle/>
          <a:p>
            <a:r>
              <a:rPr lang="en-US" sz="6600" dirty="0"/>
              <a:t>Data Preprocessing</a:t>
            </a:r>
          </a:p>
        </p:txBody>
      </p:sp>
      <p:sp>
        <p:nvSpPr>
          <p:cNvPr id="3" name="Content Placeholder 2"/>
          <p:cNvSpPr>
            <a:spLocks noGrp="1"/>
          </p:cNvSpPr>
          <p:nvPr>
            <p:ph idx="1"/>
          </p:nvPr>
        </p:nvSpPr>
        <p:spPr>
          <a:xfrm>
            <a:off x="256673" y="1155032"/>
            <a:ext cx="11774905" cy="5702967"/>
          </a:xfrm>
        </p:spPr>
        <p:txBody>
          <a:bodyPr/>
          <a:lstStyle/>
          <a:p>
            <a:r>
              <a:rPr lang="en-US" sz="2400" i="1" dirty="0"/>
              <a:t>Feature selection</a:t>
            </a:r>
          </a:p>
          <a:p>
            <a:pPr marL="0" indent="0">
              <a:buNone/>
            </a:pPr>
            <a:r>
              <a:rPr lang="en-US" sz="2400" dirty="0"/>
              <a:t>I used all the columns for my model .</a:t>
            </a:r>
          </a:p>
          <a:p>
            <a:r>
              <a:rPr lang="en-US" sz="2400" i="1" dirty="0"/>
              <a:t>Handling Outliers</a:t>
            </a:r>
          </a:p>
          <a:p>
            <a:pPr marL="0" indent="0">
              <a:buNone/>
            </a:pPr>
            <a:r>
              <a:rPr lang="en-US" sz="2400" dirty="0"/>
              <a:t>All columns were seen to contain outliers in a boxplot representation. This extreme values were then dropped using the Interquartile Range Method</a:t>
            </a:r>
          </a:p>
          <a:p>
            <a:pPr marL="0" indent="0">
              <a:buNone/>
            </a:pPr>
            <a:endParaRPr lang="en-US" dirty="0"/>
          </a:p>
        </p:txBody>
      </p:sp>
      <p:pic>
        <p:nvPicPr>
          <p:cNvPr id="5" name="Picture 4"/>
          <p:cNvPicPr>
            <a:picLocks noChangeAspect="1"/>
          </p:cNvPicPr>
          <p:nvPr/>
        </p:nvPicPr>
        <p:blipFill>
          <a:blip r:embed="rId2"/>
          <a:stretch>
            <a:fillRect/>
          </a:stretch>
        </p:blipFill>
        <p:spPr>
          <a:xfrm>
            <a:off x="2011680" y="3190240"/>
            <a:ext cx="7954605" cy="36677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87115"/>
          </a:xfrm>
        </p:spPr>
        <p:txBody>
          <a:bodyPr/>
          <a:lstStyle/>
          <a:p>
            <a:r>
              <a:rPr lang="en-US" sz="4400" dirty="0"/>
              <a:t>Data Preprocessing </a:t>
            </a:r>
            <a:r>
              <a:rPr lang="en-US" sz="4400" dirty="0" err="1"/>
              <a:t>Cont</a:t>
            </a:r>
            <a:r>
              <a:rPr lang="en-US" sz="4400" dirty="0"/>
              <a:t>:</a:t>
            </a:r>
            <a:endParaRPr lang="en-US" dirty="0"/>
          </a:p>
        </p:txBody>
      </p:sp>
      <p:sp>
        <p:nvSpPr>
          <p:cNvPr id="3" name="Content Placeholder 2"/>
          <p:cNvSpPr>
            <a:spLocks noGrp="1"/>
          </p:cNvSpPr>
          <p:nvPr>
            <p:ph idx="1"/>
          </p:nvPr>
        </p:nvSpPr>
        <p:spPr>
          <a:xfrm>
            <a:off x="0" y="883920"/>
            <a:ext cx="12192000" cy="5945474"/>
          </a:xfrm>
        </p:spPr>
        <p:txBody>
          <a:bodyPr/>
          <a:lstStyle/>
          <a:p>
            <a:r>
              <a:rPr lang="en-US" sz="2400" i="1" dirty="0"/>
              <a:t>Handling outliers</a:t>
            </a:r>
          </a:p>
          <a:p>
            <a:endParaRPr lang="en-US" dirty="0"/>
          </a:p>
        </p:txBody>
      </p:sp>
      <p:pic>
        <p:nvPicPr>
          <p:cNvPr id="5" name="Picture 4"/>
          <p:cNvPicPr>
            <a:picLocks noChangeAspect="1"/>
          </p:cNvPicPr>
          <p:nvPr/>
        </p:nvPicPr>
        <p:blipFill>
          <a:blip r:embed="rId2"/>
          <a:stretch>
            <a:fillRect/>
          </a:stretch>
        </p:blipFill>
        <p:spPr>
          <a:xfrm>
            <a:off x="32138" y="1598622"/>
            <a:ext cx="6063862" cy="4829426"/>
          </a:xfrm>
          <a:prstGeom prst="rect">
            <a:avLst/>
          </a:prstGeom>
        </p:spPr>
      </p:pic>
      <p:pic>
        <p:nvPicPr>
          <p:cNvPr id="7" name="Picture 6"/>
          <p:cNvPicPr>
            <a:picLocks noChangeAspect="1"/>
          </p:cNvPicPr>
          <p:nvPr/>
        </p:nvPicPr>
        <p:blipFill>
          <a:blip r:embed="rId3"/>
          <a:stretch>
            <a:fillRect/>
          </a:stretch>
        </p:blipFill>
        <p:spPr>
          <a:xfrm>
            <a:off x="6128138" y="1593542"/>
            <a:ext cx="5974079" cy="482942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55031"/>
          </a:xfrm>
        </p:spPr>
        <p:txBody>
          <a:bodyPr/>
          <a:lstStyle/>
          <a:p>
            <a:r>
              <a:rPr lang="en-US" sz="4400" dirty="0"/>
              <a:t>Data Preprocessing </a:t>
            </a:r>
            <a:r>
              <a:rPr lang="en-US" sz="4400" dirty="0" err="1"/>
              <a:t>Cont</a:t>
            </a:r>
            <a:r>
              <a:rPr lang="en-US" sz="4400" dirty="0"/>
              <a:t>:</a:t>
            </a:r>
            <a:endParaRPr lang="en-US" dirty="0"/>
          </a:p>
        </p:txBody>
      </p:sp>
      <p:sp>
        <p:nvSpPr>
          <p:cNvPr id="3" name="Content Placeholder 2"/>
          <p:cNvSpPr>
            <a:spLocks noGrp="1"/>
          </p:cNvSpPr>
          <p:nvPr>
            <p:ph idx="1"/>
          </p:nvPr>
        </p:nvSpPr>
        <p:spPr>
          <a:xfrm>
            <a:off x="838200" y="882316"/>
            <a:ext cx="10515600" cy="5975683"/>
          </a:xfrm>
        </p:spPr>
        <p:txBody>
          <a:bodyPr/>
          <a:lstStyle/>
          <a:p>
            <a:r>
              <a:rPr lang="en-US" i="1" dirty="0"/>
              <a:t>Feature Engineering</a:t>
            </a:r>
          </a:p>
          <a:p>
            <a:pPr marL="0" indent="0">
              <a:buNone/>
            </a:pPr>
            <a:r>
              <a:rPr lang="en-US" dirty="0"/>
              <a:t>We create new features from the existing “Manufacturer” and “Age” to improve the performance of machine learning models by transforming raw data into more meaningful representations</a:t>
            </a:r>
          </a:p>
          <a:p>
            <a:pPr marL="514350" indent="-514350">
              <a:buAutoNum type="arabicPeriod"/>
            </a:pPr>
            <a:r>
              <a:rPr lang="en-US" i="1" dirty="0"/>
              <a:t>Manufacturer</a:t>
            </a:r>
          </a:p>
          <a:p>
            <a:pPr marL="0" indent="0">
              <a:buNone/>
            </a:pPr>
            <a:r>
              <a:rPr lang="en-US" b="0" dirty="0">
                <a:effectLst/>
              </a:rPr>
              <a:t>Splitting the Manufacturer column in two such that if the mean price of a manufacturer is less than 30 then it belongs to the value 1 and if the mean price is more than 30 it belongs to class 2</a:t>
            </a:r>
          </a:p>
          <a:p>
            <a:pPr marL="0" indent="0">
              <a:buNone/>
            </a:pPr>
            <a:endParaRPr lang="en-US" i="1" dirty="0"/>
          </a:p>
        </p:txBody>
      </p:sp>
      <p:pic>
        <p:nvPicPr>
          <p:cNvPr id="5" name="Picture 4"/>
          <p:cNvPicPr>
            <a:picLocks noChangeAspect="1"/>
          </p:cNvPicPr>
          <p:nvPr/>
        </p:nvPicPr>
        <p:blipFill>
          <a:blip r:embed="rId2"/>
          <a:stretch>
            <a:fillRect/>
          </a:stretch>
        </p:blipFill>
        <p:spPr>
          <a:xfrm>
            <a:off x="2766985" y="4404147"/>
            <a:ext cx="6401355" cy="245385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Data Preprocessing </a:t>
            </a:r>
            <a:r>
              <a:rPr lang="en-US" sz="4400" dirty="0" err="1"/>
              <a:t>Cont</a:t>
            </a:r>
            <a:r>
              <a:rPr lang="en-US" sz="4400" dirty="0"/>
              <a:t>:</a:t>
            </a:r>
            <a:endParaRPr lang="en-US" dirty="0"/>
          </a:p>
        </p:txBody>
      </p:sp>
      <p:sp>
        <p:nvSpPr>
          <p:cNvPr id="3" name="Content Placeholder 2"/>
          <p:cNvSpPr>
            <a:spLocks noGrp="1"/>
          </p:cNvSpPr>
          <p:nvPr>
            <p:ph idx="1"/>
          </p:nvPr>
        </p:nvSpPr>
        <p:spPr/>
        <p:txBody>
          <a:bodyPr/>
          <a:lstStyle/>
          <a:p>
            <a:r>
              <a:rPr lang="en-US" i="1" dirty="0"/>
              <a:t>Age</a:t>
            </a:r>
          </a:p>
          <a:p>
            <a:pPr marL="0" indent="0">
              <a:buNone/>
            </a:pPr>
            <a:r>
              <a:rPr lang="en-US" b="0" dirty="0">
                <a:effectLst/>
              </a:rPr>
              <a:t>We will create an age column by using the formula 2024 - year value</a:t>
            </a:r>
          </a:p>
          <a:p>
            <a:pPr marL="0" indent="0">
              <a:buNone/>
            </a:pPr>
            <a:endParaRPr lang="en-US" i="1" dirty="0"/>
          </a:p>
        </p:txBody>
      </p:sp>
      <p:pic>
        <p:nvPicPr>
          <p:cNvPr id="5" name="Picture 4"/>
          <p:cNvPicPr>
            <a:picLocks noChangeAspect="1"/>
          </p:cNvPicPr>
          <p:nvPr/>
        </p:nvPicPr>
        <p:blipFill>
          <a:blip r:embed="rId2"/>
          <a:stretch>
            <a:fillRect/>
          </a:stretch>
        </p:blipFill>
        <p:spPr>
          <a:xfrm>
            <a:off x="1684421" y="3561347"/>
            <a:ext cx="8823157" cy="308743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Data Preprocessing </a:t>
            </a:r>
            <a:r>
              <a:rPr lang="en-US" sz="4400" dirty="0" err="1"/>
              <a:t>Cont</a:t>
            </a:r>
            <a:r>
              <a:rPr lang="en-US" sz="4400" dirty="0"/>
              <a:t>:</a:t>
            </a:r>
            <a:endParaRPr lang="en-US" dirty="0"/>
          </a:p>
        </p:txBody>
      </p:sp>
      <p:sp>
        <p:nvSpPr>
          <p:cNvPr id="3" name="Content Placeholder 2"/>
          <p:cNvSpPr>
            <a:spLocks noGrp="1"/>
          </p:cNvSpPr>
          <p:nvPr>
            <p:ph idx="1"/>
          </p:nvPr>
        </p:nvSpPr>
        <p:spPr/>
        <p:txBody>
          <a:bodyPr>
            <a:normAutofit/>
          </a:bodyPr>
          <a:lstStyle/>
          <a:p>
            <a:r>
              <a:rPr lang="en-US" i="1" dirty="0"/>
              <a:t>Checking for skewness in the data</a:t>
            </a:r>
          </a:p>
          <a:p>
            <a:pPr marL="0" indent="0">
              <a:buNone/>
            </a:pPr>
            <a:r>
              <a:rPr lang="en-US" dirty="0"/>
              <a:t>All columns were slightly skewed which could negatively impact the performance of our model.</a:t>
            </a:r>
            <a:r>
              <a:rPr lang="en-US" b="0" dirty="0">
                <a:effectLst/>
              </a:rPr>
              <a:t> Since we will be using a linear regression model assume a normal distribution .If the data is highly skewed, these models may not perform optimally, leading to biased predictions, poor generalization, or inefficiencies in model training.</a:t>
            </a:r>
          </a:p>
          <a:p>
            <a:pPr marL="0" indent="0">
              <a:buNone/>
            </a:pPr>
            <a:r>
              <a:rPr lang="en-US" b="0" dirty="0">
                <a:effectLst/>
              </a:rPr>
              <a:t>We reduce this skewed data using Box Cox transformation that is a more general transformation that adjusts based on a parameter to reduce skewness.</a:t>
            </a:r>
          </a:p>
          <a:p>
            <a:pPr marL="0" indent="0">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Data Preprocessing </a:t>
            </a:r>
            <a:r>
              <a:rPr lang="en-US" sz="4400" dirty="0" err="1"/>
              <a:t>Cont</a:t>
            </a:r>
            <a:r>
              <a:rPr lang="en-US" sz="4400" dirty="0"/>
              <a:t>:</a:t>
            </a:r>
            <a:endParaRPr lang="en-US" dirty="0"/>
          </a:p>
        </p:txBody>
      </p:sp>
      <p:sp>
        <p:nvSpPr>
          <p:cNvPr id="3" name="Content Placeholder 2"/>
          <p:cNvSpPr>
            <a:spLocks noGrp="1"/>
          </p:cNvSpPr>
          <p:nvPr>
            <p:ph idx="1"/>
          </p:nvPr>
        </p:nvSpPr>
        <p:spPr/>
        <p:txBody>
          <a:bodyPr/>
          <a:lstStyle/>
          <a:p>
            <a:r>
              <a:rPr lang="en-US" i="1" dirty="0"/>
              <a:t>Checking for skewness in the data</a:t>
            </a:r>
          </a:p>
          <a:p>
            <a:pPr marL="0" indent="0">
              <a:buNone/>
            </a:pPr>
            <a:r>
              <a:rPr lang="en-US" dirty="0" err="1"/>
              <a:t>E.g</a:t>
            </a:r>
            <a:r>
              <a:rPr lang="en-US" dirty="0"/>
              <a:t>  </a:t>
            </a:r>
            <a:r>
              <a:rPr lang="en-US" dirty="0" err="1"/>
              <a:t>Sales_in_thousands</a:t>
            </a:r>
            <a:r>
              <a:rPr lang="en-US" dirty="0"/>
              <a:t> column</a:t>
            </a:r>
            <a:br>
              <a:rPr lang="en-US" dirty="0"/>
            </a:br>
            <a:endParaRPr lang="en-US" dirty="0"/>
          </a:p>
        </p:txBody>
      </p:sp>
      <p:pic>
        <p:nvPicPr>
          <p:cNvPr id="5" name="Picture 4"/>
          <p:cNvPicPr>
            <a:picLocks noChangeAspect="1"/>
          </p:cNvPicPr>
          <p:nvPr/>
        </p:nvPicPr>
        <p:blipFill>
          <a:blip r:embed="rId2"/>
          <a:stretch>
            <a:fillRect/>
          </a:stretch>
        </p:blipFill>
        <p:spPr>
          <a:xfrm>
            <a:off x="1" y="3063875"/>
            <a:ext cx="5362575" cy="3653339"/>
          </a:xfrm>
          <a:prstGeom prst="rect">
            <a:avLst/>
          </a:prstGeom>
        </p:spPr>
      </p:pic>
      <p:pic>
        <p:nvPicPr>
          <p:cNvPr id="7" name="Picture 6"/>
          <p:cNvPicPr>
            <a:picLocks noChangeAspect="1"/>
          </p:cNvPicPr>
          <p:nvPr/>
        </p:nvPicPr>
        <p:blipFill>
          <a:blip r:embed="rId3"/>
          <a:stretch>
            <a:fillRect/>
          </a:stretch>
        </p:blipFill>
        <p:spPr>
          <a:xfrm>
            <a:off x="6829425" y="3256547"/>
            <a:ext cx="5362575" cy="3460667"/>
          </a:xfrm>
          <a:prstGeom prst="rect">
            <a:avLst/>
          </a:prstGeom>
        </p:spPr>
      </p:pic>
      <p:sp>
        <p:nvSpPr>
          <p:cNvPr id="8" name="Arrow: Right 7"/>
          <p:cNvSpPr/>
          <p:nvPr/>
        </p:nvSpPr>
        <p:spPr>
          <a:xfrm>
            <a:off x="5596731" y="4406582"/>
            <a:ext cx="1208087" cy="79533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42736"/>
          </a:xfrm>
        </p:spPr>
        <p:txBody>
          <a:bodyPr/>
          <a:lstStyle/>
          <a:p>
            <a:r>
              <a:rPr lang="en-US" sz="4400" dirty="0"/>
              <a:t>Data Preprocessing </a:t>
            </a:r>
            <a:r>
              <a:rPr lang="en-US" sz="4400" dirty="0" err="1"/>
              <a:t>Cont</a:t>
            </a:r>
            <a:r>
              <a:rPr lang="en-US" sz="4400" dirty="0"/>
              <a:t>:</a:t>
            </a:r>
            <a:endParaRPr lang="en-US" dirty="0"/>
          </a:p>
        </p:txBody>
      </p:sp>
      <p:sp>
        <p:nvSpPr>
          <p:cNvPr id="3" name="Content Placeholder 2"/>
          <p:cNvSpPr>
            <a:spLocks noGrp="1"/>
          </p:cNvSpPr>
          <p:nvPr>
            <p:ph idx="1"/>
          </p:nvPr>
        </p:nvSpPr>
        <p:spPr>
          <a:xfrm>
            <a:off x="0" y="850232"/>
            <a:ext cx="12192000" cy="6007767"/>
          </a:xfrm>
        </p:spPr>
        <p:txBody>
          <a:bodyPr/>
          <a:lstStyle/>
          <a:p>
            <a:r>
              <a:rPr lang="en-US" i="1" dirty="0"/>
              <a:t>Normalizing numerical columns</a:t>
            </a:r>
          </a:p>
          <a:p>
            <a:pPr marL="0" indent="0">
              <a:buNone/>
            </a:pPr>
            <a:r>
              <a:rPr lang="en-US" dirty="0"/>
              <a:t>Since features have different scales such us “length” having meters squared, “price” containing Kenyan Shillings, Normalization ensures that each feature contributes equally to the analysis bringing them to the same scale, typically between 0 and 1.</a:t>
            </a:r>
          </a:p>
          <a:p>
            <a:pPr marL="0" indent="0">
              <a:buNone/>
            </a:pPr>
            <a:r>
              <a:rPr lang="en-US" dirty="0"/>
              <a:t>We will use min-max Normalization methos which scales the values of each feature to range between 0 and 1</a:t>
            </a:r>
          </a:p>
        </p:txBody>
      </p:sp>
      <p:pic>
        <p:nvPicPr>
          <p:cNvPr id="5" name="Picture 4"/>
          <p:cNvPicPr>
            <a:picLocks noChangeAspect="1"/>
          </p:cNvPicPr>
          <p:nvPr/>
        </p:nvPicPr>
        <p:blipFill>
          <a:blip r:embed="rId2"/>
          <a:stretch>
            <a:fillRect/>
          </a:stretch>
        </p:blipFill>
        <p:spPr>
          <a:xfrm>
            <a:off x="0" y="3976990"/>
            <a:ext cx="12192000" cy="28810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Introduction</a:t>
            </a:r>
          </a:p>
        </p:txBody>
      </p:sp>
      <p:sp>
        <p:nvSpPr>
          <p:cNvPr id="3" name="Content Placeholder 2"/>
          <p:cNvSpPr>
            <a:spLocks noGrp="1"/>
          </p:cNvSpPr>
          <p:nvPr>
            <p:ph idx="1"/>
          </p:nvPr>
        </p:nvSpPr>
        <p:spPr>
          <a:xfrm>
            <a:off x="838200" y="1690688"/>
            <a:ext cx="10515600" cy="4354831"/>
          </a:xfrm>
        </p:spPr>
        <p:txBody>
          <a:bodyPr>
            <a:noAutofit/>
          </a:bodyPr>
          <a:lstStyle/>
          <a:p>
            <a:pPr marL="0" indent="0">
              <a:buNone/>
            </a:pPr>
            <a:r>
              <a:rPr lang="en-US" dirty="0"/>
              <a:t>In this project we are going to predict the price of cars sales. This is important in various ways such us:</a:t>
            </a:r>
          </a:p>
          <a:p>
            <a:pPr marL="0" indent="0">
              <a:buNone/>
            </a:pPr>
            <a:r>
              <a:rPr lang="en-US" dirty="0"/>
              <a:t>1.Helping car manufacturers and car dealerships to forecast future sales trends and adjust production levels.</a:t>
            </a:r>
          </a:p>
          <a:p>
            <a:pPr marL="0" indent="0">
              <a:buNone/>
            </a:pPr>
            <a:r>
              <a:rPr lang="en-US" dirty="0"/>
              <a:t>2.Car buyers can use price predictions to make informed purchasing decisions, like identifying the best time to buy a car or understanding how factors like brand, features, and resale value affect pricing.</a:t>
            </a:r>
          </a:p>
          <a:p>
            <a:pPr marL="0" indent="0">
              <a:buNone/>
            </a:pPr>
            <a:r>
              <a:rPr lang="en-US" dirty="0"/>
              <a:t>3.Predicting the resale value helps consumers and businesses understand the depreciation trends and make better long-term investment decisions.</a:t>
            </a:r>
          </a:p>
          <a:p>
            <a:pPr marL="0" indent="0">
              <a:buNone/>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6"/>
            <a:ext cx="10515600" cy="1072608"/>
          </a:xfrm>
        </p:spPr>
        <p:txBody>
          <a:bodyPr/>
          <a:lstStyle/>
          <a:p>
            <a:r>
              <a:rPr lang="en-US" sz="4400" dirty="0"/>
              <a:t>Data Preprocessing </a:t>
            </a:r>
            <a:r>
              <a:rPr lang="en-US" sz="4400" dirty="0" err="1"/>
              <a:t>Cont</a:t>
            </a:r>
            <a:r>
              <a:rPr lang="en-US" sz="4400" dirty="0"/>
              <a:t>:</a:t>
            </a:r>
            <a:endParaRPr lang="en-US" dirty="0"/>
          </a:p>
        </p:txBody>
      </p:sp>
      <p:sp>
        <p:nvSpPr>
          <p:cNvPr id="3" name="Content Placeholder 2"/>
          <p:cNvSpPr>
            <a:spLocks noGrp="1"/>
          </p:cNvSpPr>
          <p:nvPr>
            <p:ph idx="1"/>
          </p:nvPr>
        </p:nvSpPr>
        <p:spPr>
          <a:xfrm>
            <a:off x="0" y="1090864"/>
            <a:ext cx="12192000" cy="5748880"/>
          </a:xfrm>
        </p:spPr>
        <p:txBody>
          <a:bodyPr/>
          <a:lstStyle/>
          <a:p>
            <a:r>
              <a:rPr lang="en-US" i="1" dirty="0"/>
              <a:t>Feature Encoding</a:t>
            </a:r>
          </a:p>
          <a:p>
            <a:pPr marL="0" indent="0">
              <a:buNone/>
            </a:pPr>
            <a:r>
              <a:rPr lang="en-US" dirty="0"/>
              <a:t>Since the column “</a:t>
            </a:r>
            <a:r>
              <a:rPr lang="en-US" dirty="0" err="1"/>
              <a:t>Vehicle_type</a:t>
            </a:r>
            <a:r>
              <a:rPr lang="en-US" dirty="0"/>
              <a:t>” is categorical we will need to turn it into numerical data for our Machine Learning algorithm.</a:t>
            </a:r>
          </a:p>
          <a:p>
            <a:pPr marL="0" indent="0">
              <a:buNone/>
            </a:pPr>
            <a:r>
              <a:rPr lang="en-US" dirty="0"/>
              <a:t>One-hot-encoding is used with </a:t>
            </a:r>
            <a:r>
              <a:rPr lang="en-US" dirty="0" err="1"/>
              <a:t>pd.get_dummies</a:t>
            </a:r>
            <a:r>
              <a:rPr lang="en-US" dirty="0"/>
              <a:t> which transform categorical columns into one or more numerical columns. The categories in the “</a:t>
            </a:r>
            <a:r>
              <a:rPr lang="en-US" dirty="0" err="1"/>
              <a:t>Vehicle_type</a:t>
            </a:r>
            <a:r>
              <a:rPr lang="en-US" dirty="0"/>
              <a:t>” column will be treated as distinct values.</a:t>
            </a:r>
          </a:p>
        </p:txBody>
      </p:sp>
      <p:pic>
        <p:nvPicPr>
          <p:cNvPr id="5" name="Picture 4"/>
          <p:cNvPicPr>
            <a:picLocks noChangeAspect="1"/>
          </p:cNvPicPr>
          <p:nvPr/>
        </p:nvPicPr>
        <p:blipFill>
          <a:blip r:embed="rId2"/>
          <a:stretch>
            <a:fillRect/>
          </a:stretch>
        </p:blipFill>
        <p:spPr>
          <a:xfrm>
            <a:off x="4163802" y="3852445"/>
            <a:ext cx="2933954" cy="298729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62525"/>
          </a:xfrm>
        </p:spPr>
        <p:txBody>
          <a:bodyPr>
            <a:normAutofit fontScale="90000"/>
          </a:bodyPr>
          <a:lstStyle/>
          <a:p>
            <a:r>
              <a:rPr lang="en-US" sz="6600" dirty="0"/>
              <a:t>Modelling</a:t>
            </a:r>
          </a:p>
        </p:txBody>
      </p:sp>
      <p:sp>
        <p:nvSpPr>
          <p:cNvPr id="3" name="Content Placeholder 2"/>
          <p:cNvSpPr>
            <a:spLocks noGrp="1"/>
          </p:cNvSpPr>
          <p:nvPr>
            <p:ph idx="1"/>
          </p:nvPr>
        </p:nvSpPr>
        <p:spPr>
          <a:xfrm>
            <a:off x="0" y="962526"/>
            <a:ext cx="12192000" cy="5895473"/>
          </a:xfrm>
        </p:spPr>
        <p:txBody>
          <a:bodyPr>
            <a:normAutofit/>
          </a:bodyPr>
          <a:lstStyle/>
          <a:p>
            <a:r>
              <a:rPr lang="en-US" dirty="0"/>
              <a:t>For my work I settled on using a Multiple Regression Model and Decision Tree Model</a:t>
            </a:r>
          </a:p>
          <a:p>
            <a:pPr marL="0" indent="0">
              <a:buNone/>
            </a:pPr>
            <a:r>
              <a:rPr lang="en-US" dirty="0"/>
              <a:t>1.</a:t>
            </a:r>
            <a:r>
              <a:rPr lang="en-US" i="1" dirty="0"/>
              <a:t>Multiple Regression Model</a:t>
            </a:r>
          </a:p>
          <a:p>
            <a:pPr marL="0" indent="0">
              <a:buNone/>
            </a:pPr>
            <a:r>
              <a:rPr lang="en-US" dirty="0"/>
              <a:t>I used a multiple regression model to clearly understand the linear relationships between key features, such as engine size and fuel efficiency, and car prices, and to make interpretable predictions.</a:t>
            </a:r>
          </a:p>
          <a:p>
            <a:pPr marL="0" indent="0">
              <a:buNone/>
            </a:pPr>
            <a:r>
              <a:rPr lang="en-US" dirty="0"/>
              <a:t>2.</a:t>
            </a:r>
            <a:r>
              <a:rPr lang="en-US" i="1" dirty="0"/>
              <a:t>Decision Trees</a:t>
            </a:r>
          </a:p>
          <a:p>
            <a:pPr marL="0" indent="0">
              <a:buNone/>
            </a:pPr>
            <a:r>
              <a:rPr lang="en-US" dirty="0"/>
              <a:t>I included a decision tree model to capture non-linear relationships and interactions between car features, providing a more flexible approach to prediction when the linear assumptions of regression models may not hold.</a:t>
            </a:r>
          </a:p>
          <a:p>
            <a:pPr marL="0" indent="0">
              <a:buNone/>
            </a:pPr>
            <a:r>
              <a:rPr lang="en-US" dirty="0"/>
              <a:t>Decision trees can capture interactions between different features, such as how engine size and fuel efficiency together influence price, and can model non-linear relationships that regression models might miss.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a:t>
            </a:r>
            <a:r>
              <a:rPr lang="en-US" dirty="0" err="1"/>
              <a:t>Cont</a:t>
            </a:r>
            <a:r>
              <a:rPr lang="en-US" dirty="0"/>
              <a:t>:</a:t>
            </a:r>
          </a:p>
        </p:txBody>
      </p:sp>
      <p:sp>
        <p:nvSpPr>
          <p:cNvPr id="9" name="Content Placeholder 8"/>
          <p:cNvSpPr>
            <a:spLocks noGrp="1"/>
          </p:cNvSpPr>
          <p:nvPr>
            <p:ph idx="1"/>
          </p:nvPr>
        </p:nvSpPr>
        <p:spPr/>
        <p:txBody>
          <a:bodyPr/>
          <a:lstStyle/>
          <a:p>
            <a:r>
              <a:rPr lang="en-US" dirty="0"/>
              <a:t>The Multi-</a:t>
            </a:r>
            <a:r>
              <a:rPr lang="en-US" dirty="0" err="1"/>
              <a:t>LinearRegression</a:t>
            </a:r>
            <a:r>
              <a:rPr lang="en-US" dirty="0"/>
              <a:t> Model turned </a:t>
            </a:r>
            <a:r>
              <a:rPr lang="en-US" dirty="0" err="1"/>
              <a:t>ot</a:t>
            </a:r>
            <a:r>
              <a:rPr lang="en-US" dirty="0"/>
              <a:t> to be the best to use giving us a R-squared value of 0.88</a:t>
            </a:r>
          </a:p>
        </p:txBody>
      </p:sp>
      <p:pic>
        <p:nvPicPr>
          <p:cNvPr id="10" name="Picture 9"/>
          <p:cNvPicPr>
            <a:picLocks noChangeAspect="1"/>
          </p:cNvPicPr>
          <p:nvPr/>
        </p:nvPicPr>
        <p:blipFill>
          <a:blip r:embed="rId2"/>
          <a:stretch>
            <a:fillRect/>
          </a:stretch>
        </p:blipFill>
        <p:spPr>
          <a:xfrm>
            <a:off x="1792540" y="3553192"/>
            <a:ext cx="8606920" cy="275870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81D4A-127E-F829-1036-6CDBD8625295}"/>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ADDD698A-15B0-8302-93E3-7E691044BA14}"/>
              </a:ext>
            </a:extLst>
          </p:cNvPr>
          <p:cNvSpPr>
            <a:spLocks noGrp="1"/>
          </p:cNvSpPr>
          <p:nvPr>
            <p:ph idx="1"/>
          </p:nvPr>
        </p:nvSpPr>
        <p:spPr>
          <a:xfrm>
            <a:off x="3246120" y="3552825"/>
            <a:ext cx="10515600" cy="1325563"/>
          </a:xfrm>
        </p:spPr>
        <p:txBody>
          <a:bodyPr>
            <a:normAutofit lnSpcReduction="10000"/>
          </a:bodyPr>
          <a:lstStyle/>
          <a:p>
            <a:pPr marL="0" indent="0">
              <a:buNone/>
            </a:pPr>
            <a:r>
              <a:rPr lang="en-US" sz="9600" i="1" dirty="0"/>
              <a:t>THANK YOU</a:t>
            </a:r>
          </a:p>
        </p:txBody>
      </p:sp>
    </p:spTree>
    <p:extLst>
      <p:ext uri="{BB962C8B-B14F-4D97-AF65-F5344CB8AC3E}">
        <p14:creationId xmlns:p14="http://schemas.microsoft.com/office/powerpoint/2010/main" val="77233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Introduction</a:t>
            </a:r>
            <a:r>
              <a:rPr lang="en-US" sz="6600" b="1" dirty="0"/>
              <a:t> </a:t>
            </a:r>
            <a:r>
              <a:rPr lang="en-US" sz="6600" dirty="0"/>
              <a:t>cont</a:t>
            </a:r>
            <a:r>
              <a:rPr lang="en-US" dirty="0"/>
              <a:t>.</a:t>
            </a:r>
          </a:p>
        </p:txBody>
      </p:sp>
      <p:sp>
        <p:nvSpPr>
          <p:cNvPr id="3" name="Content Placeholder 2"/>
          <p:cNvSpPr>
            <a:spLocks noGrp="1"/>
          </p:cNvSpPr>
          <p:nvPr>
            <p:ph idx="1"/>
          </p:nvPr>
        </p:nvSpPr>
        <p:spPr/>
        <p:txBody>
          <a:bodyPr/>
          <a:lstStyle/>
          <a:p>
            <a:r>
              <a:rPr lang="en-US" dirty="0"/>
              <a:t>In this project I aim to develop a predictive model that accurately estimates car prices based on various features like engine size, horsepower, vehicle type, power performance factors etc.</a:t>
            </a:r>
          </a:p>
          <a:p>
            <a:r>
              <a:rPr lang="en-US" dirty="0"/>
              <a:t>To provide stakeholders like car manufacturers, dealers, financial institutions, and buyers with a reliable tool for making informed decisions on pricing strategies, financing, and purchasing.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Dataset Overview</a:t>
            </a:r>
          </a:p>
        </p:txBody>
      </p:sp>
      <p:sp>
        <p:nvSpPr>
          <p:cNvPr id="3" name="Content Placeholder 2"/>
          <p:cNvSpPr>
            <a:spLocks noGrp="1"/>
          </p:cNvSpPr>
          <p:nvPr>
            <p:ph idx="1"/>
          </p:nvPr>
        </p:nvSpPr>
        <p:spPr>
          <a:xfrm>
            <a:off x="838200" y="1491916"/>
            <a:ext cx="10515600" cy="4716379"/>
          </a:xfrm>
        </p:spPr>
        <p:txBody>
          <a:bodyPr>
            <a:normAutofit/>
          </a:bodyPr>
          <a:lstStyle/>
          <a:p>
            <a:pPr marL="0" indent="0">
              <a:buNone/>
            </a:pPr>
            <a:endParaRPr lang="en-US" i="1" dirty="0"/>
          </a:p>
          <a:p>
            <a:pPr marL="0" indent="0">
              <a:buNone/>
            </a:pPr>
            <a:endParaRPr lang="en-US" i="1" dirty="0"/>
          </a:p>
          <a:p>
            <a:pPr marL="0" indent="0">
              <a:buNone/>
            </a:pPr>
            <a:r>
              <a:rPr lang="en-US" i="1" dirty="0"/>
              <a:t>Data Source</a:t>
            </a:r>
          </a:p>
          <a:p>
            <a:r>
              <a:rPr lang="en-US" dirty="0"/>
              <a:t>The dataset is from Kaggle. You can access the data using the link below: </a:t>
            </a:r>
            <a:r>
              <a:rPr lang="en-US" dirty="0">
                <a:hlinkClick r:id="rId2"/>
              </a:rPr>
              <a:t>https://www.kaggle.com/datasets/gagandeep16/car-sales</a:t>
            </a:r>
            <a:endParaRPr lang="en-US" dirty="0">
              <a:latin typeface="Consolas" panose="020B0609020204030204" pitchFamily="49"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Dataset Overview </a:t>
            </a:r>
            <a:r>
              <a:rPr lang="en-US" sz="6600" dirty="0" err="1"/>
              <a:t>cont</a:t>
            </a:r>
            <a:r>
              <a:rPr lang="en-US" sz="6600" dirty="0"/>
              <a:t>:</a:t>
            </a:r>
          </a:p>
        </p:txBody>
      </p:sp>
      <p:sp>
        <p:nvSpPr>
          <p:cNvPr id="3" name="Content Placeholder 2"/>
          <p:cNvSpPr>
            <a:spLocks noGrp="1"/>
          </p:cNvSpPr>
          <p:nvPr>
            <p:ph idx="1"/>
          </p:nvPr>
        </p:nvSpPr>
        <p:spPr/>
        <p:txBody>
          <a:bodyPr>
            <a:normAutofit/>
          </a:bodyPr>
          <a:lstStyle/>
          <a:p>
            <a:r>
              <a:rPr lang="en-US" i="1" dirty="0"/>
              <a:t>Key Variables</a:t>
            </a:r>
          </a:p>
          <a:p>
            <a:pPr marL="0" indent="0">
              <a:buNone/>
            </a:pPr>
            <a:r>
              <a:rPr lang="en-US" dirty="0"/>
              <a:t>The dataset contains the columns:</a:t>
            </a:r>
          </a:p>
          <a:p>
            <a:pPr marL="0" indent="0">
              <a:buNone/>
            </a:pPr>
            <a:endParaRPr lang="en-US" dirty="0"/>
          </a:p>
        </p:txBody>
      </p:sp>
      <p:graphicFrame>
        <p:nvGraphicFramePr>
          <p:cNvPr id="4" name="Table 3"/>
          <p:cNvGraphicFramePr>
            <a:graphicFrameLocks noGrp="1"/>
          </p:cNvGraphicFramePr>
          <p:nvPr/>
        </p:nvGraphicFramePr>
        <p:xfrm>
          <a:off x="838200" y="2878889"/>
          <a:ext cx="10807032" cy="2924175"/>
        </p:xfrm>
        <a:graphic>
          <a:graphicData uri="http://schemas.openxmlformats.org/drawingml/2006/table">
            <a:tbl>
              <a:tblPr firstRow="1" bandRow="1">
                <a:tableStyleId>{9D7B26C5-4107-4FEC-AEDC-1716B250A1EF}</a:tableStyleId>
              </a:tblPr>
              <a:tblGrid>
                <a:gridCol w="2055716">
                  <a:extLst>
                    <a:ext uri="{9D8B030D-6E8A-4147-A177-3AD203B41FA5}">
                      <a16:colId xmlns:a16="http://schemas.microsoft.com/office/drawing/2014/main" val="20000"/>
                    </a:ext>
                  </a:extLst>
                </a:gridCol>
                <a:gridCol w="2077801">
                  <a:extLst>
                    <a:ext uri="{9D8B030D-6E8A-4147-A177-3AD203B41FA5}">
                      <a16:colId xmlns:a16="http://schemas.microsoft.com/office/drawing/2014/main" val="20001"/>
                    </a:ext>
                  </a:extLst>
                </a:gridCol>
                <a:gridCol w="2155173">
                  <a:extLst>
                    <a:ext uri="{9D8B030D-6E8A-4147-A177-3AD203B41FA5}">
                      <a16:colId xmlns:a16="http://schemas.microsoft.com/office/drawing/2014/main" val="20002"/>
                    </a:ext>
                  </a:extLst>
                </a:gridCol>
                <a:gridCol w="2112027">
                  <a:extLst>
                    <a:ext uri="{9D8B030D-6E8A-4147-A177-3AD203B41FA5}">
                      <a16:colId xmlns:a16="http://schemas.microsoft.com/office/drawing/2014/main" val="20003"/>
                    </a:ext>
                  </a:extLst>
                </a:gridCol>
                <a:gridCol w="2198035">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tblGrid>
              <a:tr h="91738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i="0" dirty="0">
                          <a:effectLst/>
                        </a:rPr>
                        <a:t>Manufacturer</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i="0" dirty="0" err="1">
                          <a:effectLst/>
                        </a:rPr>
                        <a:t>Vehicle_type</a:t>
                      </a:r>
                      <a:r>
                        <a:rPr lang="en-US" b="0" i="0" dirty="0">
                          <a:effectLst/>
                        </a:rPr>
                        <a:t>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i="0" dirty="0">
                          <a:effectLst/>
                        </a:rPr>
                        <a:t>Horsepower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i="0" dirty="0" err="1">
                          <a:effectLst/>
                        </a:rPr>
                        <a:t>Curb_weight</a:t>
                      </a:r>
                      <a:r>
                        <a:rPr lang="en-US" b="0" i="0" dirty="0">
                          <a:effectLst/>
                        </a:rPr>
                        <a:t>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i="0" dirty="0">
                          <a:effectLst/>
                        </a:rPr>
                        <a:t>Power_perf_factor</a:t>
                      </a:r>
                    </a:p>
                    <a:p>
                      <a:endParaRPr lang="en-US" dirty="0"/>
                    </a:p>
                  </a:txBody>
                  <a:tcPr/>
                </a:tc>
                <a:tc>
                  <a:txBody>
                    <a:bodyPr/>
                    <a:lstStyle/>
                    <a:p>
                      <a:endParaRPr lang="en-US"/>
                    </a:p>
                  </a:txBody>
                  <a:tcPr/>
                </a:tc>
                <a:extLst>
                  <a:ext uri="{0D108BD9-81ED-4DB2-BD59-A6C34878D82A}">
                    <a16:rowId xmlns:a16="http://schemas.microsoft.com/office/drawing/2014/main" val="10000"/>
                  </a:ext>
                </a:extLst>
              </a:tr>
              <a:tr h="126140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i="0" dirty="0" err="1">
                          <a:effectLst/>
                        </a:rPr>
                        <a:t>Sales_in_thousands</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i="0" dirty="0" err="1">
                          <a:effectLst/>
                        </a:rPr>
                        <a:t>Price_in_thousands</a:t>
                      </a:r>
                      <a:r>
                        <a:rPr lang="en-US" b="0" i="0" dirty="0">
                          <a:effectLst/>
                        </a:rPr>
                        <a:t>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i="0" dirty="0">
                          <a:effectLst/>
                        </a:rPr>
                        <a:t>Wheelbase Width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i="0" dirty="0" err="1">
                          <a:effectLst/>
                        </a:rPr>
                        <a:t>Fuel_capacity</a:t>
                      </a:r>
                      <a:r>
                        <a:rPr lang="en-US" b="0" i="0" dirty="0">
                          <a:effectLst/>
                        </a:rPr>
                        <a:t>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i="0" dirty="0">
                          <a:effectLst/>
                        </a:rPr>
                        <a:t>Age</a:t>
                      </a:r>
                      <a:endParaRPr lang="en-US" dirty="0"/>
                    </a:p>
                    <a:p>
                      <a:endParaRPr lang="en-US" dirty="0"/>
                    </a:p>
                  </a:txBody>
                  <a:tcPr/>
                </a:tc>
                <a:tc>
                  <a:txBody>
                    <a:bodyPr/>
                    <a:lstStyle/>
                    <a:p>
                      <a:endParaRPr lang="en-US"/>
                    </a:p>
                  </a:txBody>
                  <a:tcPr/>
                </a:tc>
                <a:extLst>
                  <a:ext uri="{0D108BD9-81ED-4DB2-BD59-A6C34878D82A}">
                    <a16:rowId xmlns:a16="http://schemas.microsoft.com/office/drawing/2014/main" val="10001"/>
                  </a:ext>
                </a:extLst>
              </a:tr>
              <a:tr h="74537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i="0" dirty="0" err="1">
                          <a:effectLst/>
                        </a:rPr>
                        <a:t>year_resale_value</a:t>
                      </a:r>
                      <a:r>
                        <a:rPr lang="en-US" b="0" i="0" dirty="0">
                          <a:effectLst/>
                        </a:rPr>
                        <a:t>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i="0" dirty="0" err="1">
                          <a:effectLst/>
                        </a:rPr>
                        <a:t>Engine_size</a:t>
                      </a:r>
                      <a:r>
                        <a:rPr lang="en-US" b="0" i="0" dirty="0">
                          <a:effectLst/>
                        </a:rPr>
                        <a:t> </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i="0" dirty="0">
                          <a:effectLst/>
                        </a:rPr>
                        <a:t>Length</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i="0" dirty="0">
                          <a:effectLst/>
                        </a:rPr>
                        <a:t>Fuel_efficiency</a:t>
                      </a:r>
                    </a:p>
                    <a:p>
                      <a:endParaRPr lang="en-US" dirty="0"/>
                    </a:p>
                  </a:txBody>
                  <a:tcPr/>
                </a:tc>
                <a:tc>
                  <a:txBody>
                    <a:bodyPr/>
                    <a:lstStyle/>
                    <a:p>
                      <a:r>
                        <a:rPr lang="en-US" dirty="0"/>
                        <a:t>Model</a:t>
                      </a:r>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66799"/>
          </a:xfrm>
        </p:spPr>
        <p:txBody>
          <a:bodyPr>
            <a:normAutofit/>
          </a:bodyPr>
          <a:lstStyle/>
          <a:p>
            <a:r>
              <a:rPr lang="en-US" sz="6600" dirty="0"/>
              <a:t>Dataset Overview </a:t>
            </a:r>
            <a:r>
              <a:rPr lang="en-US" sz="6600" dirty="0" err="1"/>
              <a:t>cont</a:t>
            </a:r>
            <a:r>
              <a:rPr lang="en-US" sz="6600" dirty="0"/>
              <a:t>:</a:t>
            </a:r>
          </a:p>
        </p:txBody>
      </p:sp>
      <p:sp>
        <p:nvSpPr>
          <p:cNvPr id="3" name="Content Placeholder 2"/>
          <p:cNvSpPr>
            <a:spLocks noGrp="1"/>
          </p:cNvSpPr>
          <p:nvPr>
            <p:ph idx="1"/>
          </p:nvPr>
        </p:nvSpPr>
        <p:spPr>
          <a:xfrm>
            <a:off x="192505" y="955040"/>
            <a:ext cx="11999495" cy="5902960"/>
          </a:xfrm>
        </p:spPr>
        <p:txBody>
          <a:bodyPr/>
          <a:lstStyle/>
          <a:p>
            <a:r>
              <a:rPr lang="en-US" i="1" dirty="0"/>
              <a:t>Key variables</a:t>
            </a:r>
          </a:p>
          <a:p>
            <a:pPr marL="0" indent="0">
              <a:buNone/>
            </a:pPr>
            <a:r>
              <a:rPr lang="en-US" i="1" dirty="0"/>
              <a:t>1.Manufacturer</a:t>
            </a:r>
          </a:p>
          <a:p>
            <a:pPr marL="0" indent="0">
              <a:buNone/>
            </a:pPr>
            <a:r>
              <a:rPr lang="en-US" sz="2000" dirty="0"/>
              <a:t>The dataset had 30 unique manufacturers distributed as shown below with their respective mean price:</a:t>
            </a:r>
          </a:p>
          <a:p>
            <a:pPr marL="0" indent="0">
              <a:buNone/>
            </a:pPr>
            <a:r>
              <a:rPr lang="en-US" sz="2000" dirty="0"/>
              <a:t>Porsche is the most expensive car while Hyundai is the cheapest car.</a:t>
            </a:r>
          </a:p>
        </p:txBody>
      </p:sp>
      <p:pic>
        <p:nvPicPr>
          <p:cNvPr id="5" name="Picture 4"/>
          <p:cNvPicPr>
            <a:picLocks noChangeAspect="1"/>
          </p:cNvPicPr>
          <p:nvPr/>
        </p:nvPicPr>
        <p:blipFill>
          <a:blip r:embed="rId2"/>
          <a:stretch>
            <a:fillRect/>
          </a:stretch>
        </p:blipFill>
        <p:spPr>
          <a:xfrm>
            <a:off x="0" y="3078480"/>
            <a:ext cx="12192000" cy="37795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08976"/>
          </a:xfrm>
        </p:spPr>
        <p:txBody>
          <a:bodyPr>
            <a:normAutofit fontScale="90000"/>
          </a:bodyPr>
          <a:lstStyle/>
          <a:p>
            <a:r>
              <a:rPr lang="en-US" sz="6600" dirty="0"/>
              <a:t>Dataset Overview </a:t>
            </a:r>
            <a:r>
              <a:rPr lang="en-US" sz="6600" dirty="0" err="1"/>
              <a:t>cont</a:t>
            </a:r>
            <a:r>
              <a:rPr lang="en-US" sz="6600" dirty="0"/>
              <a:t>:</a:t>
            </a:r>
          </a:p>
        </p:txBody>
      </p:sp>
      <p:sp>
        <p:nvSpPr>
          <p:cNvPr id="3" name="Content Placeholder 2"/>
          <p:cNvSpPr>
            <a:spLocks noGrp="1"/>
          </p:cNvSpPr>
          <p:nvPr>
            <p:ph idx="1"/>
          </p:nvPr>
        </p:nvSpPr>
        <p:spPr>
          <a:xfrm>
            <a:off x="192505" y="782320"/>
            <a:ext cx="11999495" cy="6075680"/>
          </a:xfrm>
        </p:spPr>
        <p:txBody>
          <a:bodyPr/>
          <a:lstStyle/>
          <a:p>
            <a:r>
              <a:rPr lang="en-US" i="1" dirty="0"/>
              <a:t>Key variables</a:t>
            </a:r>
          </a:p>
          <a:p>
            <a:pPr marL="0" indent="0">
              <a:buNone/>
            </a:pPr>
            <a:r>
              <a:rPr lang="en-US" i="1" dirty="0"/>
              <a:t>2.Vehicle_type</a:t>
            </a:r>
          </a:p>
          <a:p>
            <a:pPr marL="0" indent="0">
              <a:buNone/>
            </a:pPr>
            <a:r>
              <a:rPr lang="en-US" sz="2000" dirty="0"/>
              <a:t>The dataset had 2 unique values for the types of vehicle mainly “passenger” and “car”. The number of passenger cars are 112 while that of cars are 40.  We can also see that the passenger vehicle type is more expensive.</a:t>
            </a:r>
          </a:p>
        </p:txBody>
      </p:sp>
      <p:pic>
        <p:nvPicPr>
          <p:cNvPr id="6" name="Picture 5"/>
          <p:cNvPicPr>
            <a:picLocks noChangeAspect="1"/>
          </p:cNvPicPr>
          <p:nvPr/>
        </p:nvPicPr>
        <p:blipFill>
          <a:blip r:embed="rId2"/>
          <a:stretch>
            <a:fillRect/>
          </a:stretch>
        </p:blipFill>
        <p:spPr>
          <a:xfrm>
            <a:off x="192505" y="2499360"/>
            <a:ext cx="4591050" cy="4358639"/>
          </a:xfrm>
          <a:prstGeom prst="rect">
            <a:avLst/>
          </a:prstGeom>
        </p:spPr>
      </p:pic>
      <p:pic>
        <p:nvPicPr>
          <p:cNvPr id="8" name="Picture 7"/>
          <p:cNvPicPr>
            <a:picLocks noChangeAspect="1"/>
          </p:cNvPicPr>
          <p:nvPr/>
        </p:nvPicPr>
        <p:blipFill>
          <a:blip r:embed="rId3"/>
          <a:stretch>
            <a:fillRect/>
          </a:stretch>
        </p:blipFill>
        <p:spPr>
          <a:xfrm>
            <a:off x="5313362" y="2816541"/>
            <a:ext cx="6543675" cy="37242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Dataset Overview </a:t>
            </a:r>
            <a:r>
              <a:rPr lang="en-US" sz="6600" dirty="0" err="1"/>
              <a:t>cont</a:t>
            </a:r>
            <a:r>
              <a:rPr lang="en-US" sz="6600" dirty="0"/>
              <a:t>:</a:t>
            </a:r>
          </a:p>
        </p:txBody>
      </p:sp>
      <p:sp>
        <p:nvSpPr>
          <p:cNvPr id="3" name="Content Placeholder 2"/>
          <p:cNvSpPr>
            <a:spLocks noGrp="1"/>
          </p:cNvSpPr>
          <p:nvPr>
            <p:ph idx="1"/>
          </p:nvPr>
        </p:nvSpPr>
        <p:spPr>
          <a:xfrm>
            <a:off x="513347" y="1379621"/>
            <a:ext cx="10840453" cy="4797342"/>
          </a:xfrm>
        </p:spPr>
        <p:txBody>
          <a:bodyPr/>
          <a:lstStyle/>
          <a:p>
            <a:r>
              <a:rPr lang="en-US" i="1" dirty="0"/>
              <a:t>Data Preprocessing</a:t>
            </a:r>
          </a:p>
          <a:p>
            <a:pPr marL="0" indent="0">
              <a:buNone/>
            </a:pPr>
            <a:r>
              <a:rPr lang="en-US" dirty="0"/>
              <a:t>Our dataset had various missing values in most of the columns. Columns with less than 5 missing datapoints were dropped while the column “__</a:t>
            </a:r>
            <a:r>
              <a:rPr lang="en-US" dirty="0" err="1"/>
              <a:t>year_resale_value</a:t>
            </a:r>
            <a:r>
              <a:rPr lang="en-US" dirty="0"/>
              <a:t>” which had 36 missing datapoints were filled with the mean value of the values in column.</a:t>
            </a:r>
          </a:p>
          <a:p>
            <a:pPr marL="0" indent="0">
              <a:buNone/>
            </a:pPr>
            <a:endParaRPr lang="en-US" dirty="0"/>
          </a:p>
        </p:txBody>
      </p:sp>
      <p:pic>
        <p:nvPicPr>
          <p:cNvPr id="5" name="Picture 4"/>
          <p:cNvPicPr>
            <a:picLocks noChangeAspect="1"/>
          </p:cNvPicPr>
          <p:nvPr/>
        </p:nvPicPr>
        <p:blipFill>
          <a:blip r:embed="rId2"/>
          <a:stretch>
            <a:fillRect/>
          </a:stretch>
        </p:blipFill>
        <p:spPr>
          <a:xfrm>
            <a:off x="1" y="3577389"/>
            <a:ext cx="12192000" cy="32806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1037"/>
            <a:ext cx="10515600" cy="1325563"/>
          </a:xfrm>
        </p:spPr>
        <p:txBody>
          <a:bodyPr>
            <a:normAutofit/>
          </a:bodyPr>
          <a:lstStyle/>
          <a:p>
            <a:r>
              <a:rPr lang="en-US" sz="6600" dirty="0"/>
              <a:t>Dataset Overview </a:t>
            </a:r>
            <a:r>
              <a:rPr lang="en-US" sz="6600" dirty="0" err="1"/>
              <a:t>cont</a:t>
            </a:r>
            <a:r>
              <a:rPr lang="en-US" sz="6600" dirty="0"/>
              <a:t>:</a:t>
            </a:r>
          </a:p>
        </p:txBody>
      </p:sp>
      <p:sp>
        <p:nvSpPr>
          <p:cNvPr id="3" name="Content Placeholder 2"/>
          <p:cNvSpPr>
            <a:spLocks noGrp="1"/>
          </p:cNvSpPr>
          <p:nvPr>
            <p:ph idx="1"/>
          </p:nvPr>
        </p:nvSpPr>
        <p:spPr>
          <a:xfrm>
            <a:off x="838200" y="2486526"/>
            <a:ext cx="10515600" cy="3690437"/>
          </a:xfrm>
        </p:spPr>
        <p:txBody>
          <a:bodyPr/>
          <a:lstStyle/>
          <a:p>
            <a:r>
              <a:rPr lang="en-US" dirty="0"/>
              <a:t>The Dataset consists of 2 datatypes namely “float” and “object”.</a:t>
            </a:r>
          </a:p>
          <a:p>
            <a:r>
              <a:rPr lang="en-US" dirty="0"/>
              <a:t>We later dropped the column </a:t>
            </a:r>
            <a:r>
              <a:rPr lang="en-US" b="0" dirty="0">
                <a:effectLst/>
              </a:rPr>
              <a:t>"Model" because it has 156 unique values meaning each row has a specific model name which will make it hard during prediction</a:t>
            </a:r>
          </a:p>
          <a:p>
            <a:pPr marL="0" indent="0">
              <a:buNone/>
            </a:pPr>
            <a:br>
              <a:rPr lang="en-US" dirty="0"/>
            </a:br>
            <a:endParaRPr lang="en-US" dirty="0"/>
          </a:p>
        </p:txBody>
      </p:sp>
    </p:spTree>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42</TotalTime>
  <Words>1092</Words>
  <Application>Microsoft Office PowerPoint</Application>
  <PresentationFormat>Widescreen</PresentationFormat>
  <Paragraphs>97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Consolas</vt:lpstr>
      <vt:lpstr>Office Theme</vt:lpstr>
      <vt:lpstr>CAR SALES PRICE PREDICTION</vt:lpstr>
      <vt:lpstr>Introduction</vt:lpstr>
      <vt:lpstr>Introduction cont.</vt:lpstr>
      <vt:lpstr>Dataset Overview</vt:lpstr>
      <vt:lpstr>Dataset Overview cont:</vt:lpstr>
      <vt:lpstr>Dataset Overview cont:</vt:lpstr>
      <vt:lpstr>Dataset Overview cont:</vt:lpstr>
      <vt:lpstr>Dataset Overview cont:</vt:lpstr>
      <vt:lpstr>Dataset Overview cont:</vt:lpstr>
      <vt:lpstr>Exploratory Data Analysis(EDA)</vt:lpstr>
      <vt:lpstr>Exploratory Data Analysis(EDA) Cont:</vt:lpstr>
      <vt:lpstr>Exploratory Data Analysis(EDA) Cont: Comparing scatter plot between the target variable “Price_in_thousands” and the numerical features</vt:lpstr>
      <vt:lpstr>Data Preprocessing</vt:lpstr>
      <vt:lpstr>Data Preprocessing Cont:</vt:lpstr>
      <vt:lpstr>Data Preprocessing Cont:</vt:lpstr>
      <vt:lpstr>Data Preprocessing Cont:</vt:lpstr>
      <vt:lpstr>Data Preprocessing Cont:</vt:lpstr>
      <vt:lpstr>Data Preprocessing Cont:</vt:lpstr>
      <vt:lpstr>Data Preprocessing Cont:</vt:lpstr>
      <vt:lpstr>Data Preprocessing Cont:</vt:lpstr>
      <vt:lpstr>Modelling</vt:lpstr>
      <vt:lpstr>Modelling Cont:</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Hilda Andega</dc:creator>
  <cp:lastModifiedBy>Hilda Andega</cp:lastModifiedBy>
  <cp:revision>7</cp:revision>
  <dcterms:created xsi:type="dcterms:W3CDTF">2024-09-12T07:26:00Z</dcterms:created>
  <dcterms:modified xsi:type="dcterms:W3CDTF">2024-09-13T03:31:42Z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BE599C4F35AC4F4EB845AC81F5581855_12</vt:lpwstr>
  </property>
  <property fmtid="{D5CDD505-2E9C-101B-9397-08002B2CF9AE}" pid="3" name="KSOProductBuildVer">
    <vt:lpwstr>1033-12.2.0.17562</vt:lpwstr>
  </property>
</Properties>
</file>