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Montserrat"/>
      <p:regular r:id="rId33"/>
      <p:bold r:id="rId34"/>
      <p:italic r:id="rId35"/>
      <p:boldItalic r:id="rId36"/>
    </p:embeddedFont>
    <p:embeddedFont>
      <p:font typeface="Source Sans Pr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Yanina Bellini Saiben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Montserrat-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Montserrat-italic.fntdata"/><Relationship Id="rId12" Type="http://schemas.openxmlformats.org/officeDocument/2006/relationships/slide" Target="slides/slide6.xml"/><Relationship Id="rId34" Type="http://schemas.openxmlformats.org/officeDocument/2006/relationships/font" Target="fonts/Montserrat-bold.fntdata"/><Relationship Id="rId15" Type="http://schemas.openxmlformats.org/officeDocument/2006/relationships/slide" Target="slides/slide9.xml"/><Relationship Id="rId37" Type="http://schemas.openxmlformats.org/officeDocument/2006/relationships/font" Target="fonts/SourceSansPro-regular.fntdata"/><Relationship Id="rId14" Type="http://schemas.openxmlformats.org/officeDocument/2006/relationships/slide" Target="slides/slide8.xml"/><Relationship Id="rId36" Type="http://schemas.openxmlformats.org/officeDocument/2006/relationships/font" Target="fonts/Montserrat-boldItalic.fntdata"/><Relationship Id="rId17" Type="http://schemas.openxmlformats.org/officeDocument/2006/relationships/slide" Target="slides/slide11.xml"/><Relationship Id="rId39" Type="http://schemas.openxmlformats.org/officeDocument/2006/relationships/font" Target="fonts/SourceSansPro-italic.fntdata"/><Relationship Id="rId16" Type="http://schemas.openxmlformats.org/officeDocument/2006/relationships/slide" Target="slides/slide10.xml"/><Relationship Id="rId38" Type="http://schemas.openxmlformats.org/officeDocument/2006/relationships/font" Target="fonts/SourceSansPro-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5-17T14:23:42.289">
    <p:pos x="6000" y="0"/>
    <p:text>Estas diapos son solo para que les queden los pasos documentados, los voy a mostrar en vivo y en directo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allpaperbetter.com/es/hd-wallpaper-tgtpe"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oud.r-project.org/" TargetMode="External"/><Relationship Id="rId3" Type="http://schemas.openxmlformats.org/officeDocument/2006/relationships/hyperlink" Target="https://www.rstudio.com/products/rstudio/download/preview/" TargetMode="External"/><Relationship Id="rId4" Type="http://schemas.openxmlformats.org/officeDocument/2006/relationships/hyperlink" Target="https://gitforwindows.org/" TargetMode="External"/><Relationship Id="rId11" Type="http://schemas.openxmlformats.org/officeDocument/2006/relationships/hyperlink" Target="http://marklodato.github.io/visual-git-guide/index-en.html" TargetMode="External"/><Relationship Id="rId10" Type="http://schemas.openxmlformats.org/officeDocument/2006/relationships/hyperlink" Target="https://www.atlassian.com/es/git/tutorials/learn-git-with-bitbucket-cloud" TargetMode="External"/><Relationship Id="rId9" Type="http://schemas.openxmlformats.org/officeDocument/2006/relationships/hyperlink" Target="https://book.git-scm.com/" TargetMode="External"/><Relationship Id="rId5" Type="http://schemas.openxmlformats.org/officeDocument/2006/relationships/hyperlink" Target="http://git-scm.com/downloads" TargetMode="External"/><Relationship Id="rId6" Type="http://schemas.openxmlformats.org/officeDocument/2006/relationships/hyperlink" Target="https://www.gitkraken.com/" TargetMode="External"/><Relationship Id="rId7" Type="http://schemas.openxmlformats.org/officeDocument/2006/relationships/hyperlink" Target="https://desktop.github.com/" TargetMode="External"/><Relationship Id="rId8" Type="http://schemas.openxmlformats.org/officeDocument/2006/relationships/hyperlink" Target="https://github.com/"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allpaperbetter.com/es/hd-wallpaper-fltkm"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allpaperbetter.com/es/hd-wallpaper-flfdz"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allpaperbetter.com/es/hd-wallpaper-flelw"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allpaperbetter.com/es/hd-wallpaper-feift"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allpaperbetter.com/es/hd-wallpaper-zrypv"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s-419"/>
              <a:t>Dibujo de Aang : </a:t>
            </a:r>
            <a:r>
              <a:rPr lang="es-419" u="sng">
                <a:solidFill>
                  <a:schemeClr val="hlink"/>
                </a:solidFill>
                <a:hlinkClick r:id="rId2"/>
              </a:rPr>
              <a:t>https://www.wallpaperbetter.com/es/hd-wallpaper-tgtpe</a:t>
            </a:r>
            <a:r>
              <a:rPr lang="es-419"/>
              <a:t> </a:t>
            </a:r>
            <a:endParaRPr/>
          </a:p>
          <a:p>
            <a:pPr indent="0" lvl="0" marL="0" rtl="0" algn="l">
              <a:spcBef>
                <a:spcPts val="0"/>
              </a:spcBef>
              <a:spcAft>
                <a:spcPts val="0"/>
              </a:spcAft>
              <a:buNone/>
            </a:pPr>
            <a:r>
              <a:rPr lang="es-419"/>
              <a:t>Logo de R-Ladies</a:t>
            </a:r>
            <a:endParaRPr/>
          </a:p>
          <a:p>
            <a:pPr indent="0" lvl="0" marL="0" rtl="0" algn="l">
              <a:spcBef>
                <a:spcPts val="0"/>
              </a:spcBef>
              <a:spcAft>
                <a:spcPts val="0"/>
              </a:spcAft>
              <a:buNone/>
            </a:pPr>
            <a:r>
              <a:rPr lang="es-419"/>
              <a:t>Logo de licencia Creative Commons con atribución no comercial</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La leyenda de Aang (o el último maestro aire) es un animé donde hay personas que tiene el poder de controlar los elementos (agua, aire, tierra y fuego), se los llama maestros y a su habilidad se le llama agua control, fuego control, etc.  Esperamos que después de este taller todes terminemos siendo maestras/os del Version Control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Este material es compartido bajo la licencia Creative Commons - con atribución y uso no comercial.</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82fb20b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82fb20b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dk2"/>
                </a:solidFill>
              </a:rPr>
              <a:t>El esquema de este slide muestra el ciclo de vida de los archivos mediante Git. El primer cuadro representa el estado “Sin versionar”, hay un segundo cuadro que simboliza el estado “Sin modificar”, un tercer cuadro que muestra el estado “Modificado” y por último un cuadro que representa el estado Staged. Entre los estados/cuadros hay flechas que simbolizan el cambio de estado. Entre el cuadro “Sin versionar” y el cuadro “Staged” hay una flecha que se llama Add. Entre el cuadro “Sin modificar” y el cuadro “Modificado” hay una flecha que se llama “Editamos archivo”. Entre el cuadro “Modificado” y “Staged” hay una flecha que se llama “Commit”. Por último entre el cuadro “Staged” y el cuadro “sin modificar” hay una flecha que se llama “Push”</a:t>
            </a:r>
            <a:endParaRPr>
              <a:solidFill>
                <a:schemeClr val="dk2"/>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0515766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0515766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7829ce783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829ce783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Para poder realizar todos los comandos que vimos antes, tenemos que tener instalados los siguientes softwares:</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Última versión de R: </a:t>
            </a:r>
            <a:r>
              <a:rPr lang="es-419" u="sng">
                <a:solidFill>
                  <a:schemeClr val="hlink"/>
                </a:solidFill>
                <a:hlinkClick r:id="rId2"/>
              </a:rPr>
              <a:t>https://cloud.r-project.org/</a:t>
            </a:r>
            <a:endParaRPr/>
          </a:p>
          <a:p>
            <a:pPr indent="0" lvl="0" marL="0" rtl="0" algn="l">
              <a:spcBef>
                <a:spcPts val="0"/>
              </a:spcBef>
              <a:spcAft>
                <a:spcPts val="0"/>
              </a:spcAft>
              <a:buNone/>
            </a:pPr>
            <a:r>
              <a:rPr lang="es-419"/>
              <a:t>Útima versión preview de RStudio: </a:t>
            </a:r>
            <a:r>
              <a:rPr lang="es-419" u="sng">
                <a:solidFill>
                  <a:schemeClr val="hlink"/>
                </a:solidFill>
                <a:hlinkClick r:id="rId3"/>
              </a:rPr>
              <a:t>https://www.rstudio.com/products/rstudio/download/preview/</a:t>
            </a:r>
            <a:endParaRPr/>
          </a:p>
          <a:p>
            <a:pPr indent="0" lvl="0" marL="0" rtl="0" algn="l">
              <a:spcBef>
                <a:spcPts val="0"/>
              </a:spcBef>
              <a:spcAft>
                <a:spcPts val="0"/>
              </a:spcAft>
              <a:buNone/>
            </a:pPr>
            <a:r>
              <a:rPr lang="es-419"/>
              <a:t>Git para Windows: </a:t>
            </a:r>
            <a:r>
              <a:rPr lang="es-419" u="sng">
                <a:solidFill>
                  <a:schemeClr val="hlink"/>
                </a:solidFill>
                <a:hlinkClick r:id="rId4"/>
              </a:rPr>
              <a:t>https://gitforwindows.org/</a:t>
            </a:r>
            <a:endParaRPr/>
          </a:p>
          <a:p>
            <a:pPr indent="0" lvl="0" marL="0" rtl="0" algn="l">
              <a:spcBef>
                <a:spcPts val="0"/>
              </a:spcBef>
              <a:spcAft>
                <a:spcPts val="0"/>
              </a:spcAft>
              <a:buNone/>
            </a:pPr>
            <a:r>
              <a:rPr lang="es-419"/>
              <a:t>macOS: </a:t>
            </a:r>
            <a:r>
              <a:rPr lang="es-419" u="sng">
                <a:solidFill>
                  <a:schemeClr val="hlink"/>
                </a:solidFill>
                <a:hlinkClick r:id="rId5"/>
              </a:rPr>
              <a:t>http://git-scm.com/downloads</a:t>
            </a:r>
            <a:r>
              <a:rPr lang="es-419"/>
              <a:t> </a:t>
            </a:r>
            <a:endParaRPr/>
          </a:p>
          <a:p>
            <a:pPr indent="0" lvl="0" marL="0" rtl="0" algn="l">
              <a:spcBef>
                <a:spcPts val="0"/>
              </a:spcBef>
              <a:spcAft>
                <a:spcPts val="0"/>
              </a:spcAft>
              <a:buNone/>
            </a:pPr>
            <a:r>
              <a:t/>
            </a:r>
            <a:endParaRPr/>
          </a:p>
          <a:p>
            <a:pPr indent="0" lvl="0" marL="0" rtl="0" algn="l">
              <a:spcBef>
                <a:spcPts val="0"/>
              </a:spcBef>
              <a:spcAft>
                <a:spcPts val="0"/>
              </a:spcAft>
              <a:buClr>
                <a:schemeClr val="dk2"/>
              </a:buClr>
              <a:buSzPts val="1100"/>
              <a:buFont typeface="Arial"/>
              <a:buNone/>
            </a:pPr>
            <a:r>
              <a:rPr lang="es-419"/>
              <a:t>Git para Linux: </a:t>
            </a:r>
            <a:endParaRPr/>
          </a:p>
          <a:p>
            <a:pPr indent="-298450" lvl="0" marL="457200" rtl="0" algn="l">
              <a:lnSpc>
                <a:spcPct val="115000"/>
              </a:lnSpc>
              <a:spcBef>
                <a:spcPts val="1100"/>
              </a:spcBef>
              <a:spcAft>
                <a:spcPts val="0"/>
              </a:spcAft>
              <a:buSzPts val="1100"/>
              <a:buChar char="●"/>
            </a:pPr>
            <a:r>
              <a:rPr lang="es-419"/>
              <a:t>Ubuntu o Debian Linux:  sudo apt-get install git</a:t>
            </a:r>
            <a:endParaRPr/>
          </a:p>
          <a:p>
            <a:pPr indent="-298450" lvl="0" marL="457200" rtl="0" algn="l">
              <a:lnSpc>
                <a:spcPct val="115000"/>
              </a:lnSpc>
              <a:spcBef>
                <a:spcPts val="0"/>
              </a:spcBef>
              <a:spcAft>
                <a:spcPts val="0"/>
              </a:spcAft>
              <a:buSzPts val="1100"/>
              <a:buChar char="●"/>
            </a:pPr>
            <a:r>
              <a:rPr lang="es-419"/>
              <a:t>Fedora o RedHat Linux: sudo yum install git</a:t>
            </a:r>
            <a:endParaRPr/>
          </a:p>
          <a:p>
            <a:pPr indent="0" lvl="0" marL="0" rtl="0" algn="l">
              <a:spcBef>
                <a:spcPts val="1100"/>
              </a:spcBef>
              <a:spcAft>
                <a:spcPts val="0"/>
              </a:spcAft>
              <a:buNone/>
            </a:pPr>
            <a:r>
              <a:rPr lang="es-419"/>
              <a:t>Clientes de Git:</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GitKraken: </a:t>
            </a:r>
            <a:r>
              <a:rPr lang="es-419" u="sng">
                <a:solidFill>
                  <a:schemeClr val="hlink"/>
                </a:solidFill>
                <a:hlinkClick r:id="rId6"/>
              </a:rPr>
              <a:t>https://www.gitkraken.com/</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GitHub Desktop: </a:t>
            </a:r>
            <a:r>
              <a:rPr lang="es-419" u="sng">
                <a:solidFill>
                  <a:schemeClr val="hlink"/>
                </a:solidFill>
                <a:hlinkClick r:id="rId7"/>
              </a:rPr>
              <a:t>https://desktop.github.com/</a:t>
            </a:r>
            <a:r>
              <a:rPr lang="es-419"/>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Github: </a:t>
            </a:r>
            <a:r>
              <a:rPr lang="es-419" u="sng">
                <a:solidFill>
                  <a:schemeClr val="hlink"/>
                </a:solidFill>
                <a:hlinkClick r:id="rId8"/>
              </a:rPr>
              <a:t>https://github.com/</a:t>
            </a:r>
            <a:r>
              <a:rPr lang="es-419"/>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Guías: </a:t>
            </a:r>
            <a:endParaRPr/>
          </a:p>
          <a:p>
            <a:pPr indent="0" lvl="0" marL="0" rtl="0" algn="l">
              <a:spcBef>
                <a:spcPts val="0"/>
              </a:spcBef>
              <a:spcAft>
                <a:spcPts val="0"/>
              </a:spcAft>
              <a:buNone/>
            </a:pPr>
            <a:r>
              <a:rPr lang="es-419" u="sng">
                <a:solidFill>
                  <a:schemeClr val="hlink"/>
                </a:solidFill>
                <a:hlinkClick r:id="rId9"/>
              </a:rPr>
              <a:t>https://book.git-scm.com/</a:t>
            </a:r>
            <a:endParaRPr/>
          </a:p>
          <a:p>
            <a:pPr indent="0" lvl="0" marL="0" rtl="0" algn="l">
              <a:spcBef>
                <a:spcPts val="0"/>
              </a:spcBef>
              <a:spcAft>
                <a:spcPts val="0"/>
              </a:spcAft>
              <a:buNone/>
            </a:pPr>
            <a:r>
              <a:rPr lang="es-419" u="sng">
                <a:solidFill>
                  <a:schemeClr val="hlink"/>
                </a:solidFill>
                <a:hlinkClick r:id="rId10"/>
              </a:rPr>
              <a:t>https://www.atlassian.com/es/git/tutorials/learn-git-with-bitbucket-cloud</a:t>
            </a:r>
            <a:endParaRPr/>
          </a:p>
          <a:p>
            <a:pPr indent="0" lvl="0" marL="0" rtl="0" algn="l">
              <a:spcBef>
                <a:spcPts val="0"/>
              </a:spcBef>
              <a:spcAft>
                <a:spcPts val="0"/>
              </a:spcAft>
              <a:buNone/>
            </a:pPr>
            <a:r>
              <a:rPr lang="es-419" u="sng">
                <a:solidFill>
                  <a:schemeClr val="hlink"/>
                </a:solidFill>
                <a:hlinkClick r:id="rId11"/>
              </a:rPr>
              <a:t>http://marklodato.github.io/visual-git-guide/index-en.html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829ce783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829ce783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7829ce7836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829ce7836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a:t>* Ir a https://github.com y asegúrate de haber iniciado sesión.</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s-419"/>
              <a:t> * Hacé clic en el botón verde "Nuevo repositorio" o, si estás en tu página de perfil, hacé clic en "Repositorios", luego haga clic en el botón verde "Nuevo".  complear con los siguientes datos:</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s-419"/>
              <a:t>  - Nombre del repositorio: MiRepo (o el nombre que quieras, pero que sea signficativo del proyecto que vas a realizar, que te ayude a recordar de que se trataba cuando lo veas en un tiempo)</a:t>
            </a:r>
            <a:endParaRPr/>
          </a:p>
          <a:p>
            <a:pPr indent="0" lvl="0" marL="0" rtl="0" algn="l">
              <a:spcBef>
                <a:spcPts val="0"/>
              </a:spcBef>
              <a:spcAft>
                <a:spcPts val="0"/>
              </a:spcAft>
              <a:buClr>
                <a:schemeClr val="dk2"/>
              </a:buClr>
              <a:buSzPts val="1100"/>
              <a:buFont typeface="Arial"/>
              <a:buNone/>
            </a:pPr>
            <a:r>
              <a:rPr lang="es-419"/>
              <a:t>    </a:t>
            </a:r>
            <a:endParaRPr/>
          </a:p>
          <a:p>
            <a:pPr indent="0" lvl="0" marL="0" rtl="0" algn="l">
              <a:spcBef>
                <a:spcPts val="0"/>
              </a:spcBef>
              <a:spcAft>
                <a:spcPts val="0"/>
              </a:spcAft>
              <a:buClr>
                <a:schemeClr val="dk2"/>
              </a:buClr>
              <a:buSzPts val="1100"/>
              <a:buFont typeface="Arial"/>
              <a:buNone/>
            </a:pPr>
            <a:r>
              <a:rPr lang="es-419"/>
              <a:t>  - Público</a:t>
            </a:r>
            <a:endParaRPr/>
          </a:p>
          <a:p>
            <a:pPr indent="0" lvl="0" marL="0" rtl="0" algn="l">
              <a:spcBef>
                <a:spcPts val="0"/>
              </a:spcBef>
              <a:spcAft>
                <a:spcPts val="0"/>
              </a:spcAft>
              <a:buClr>
                <a:schemeClr val="dk2"/>
              </a:buClr>
              <a:buSzPts val="1100"/>
              <a:buFont typeface="Arial"/>
              <a:buNone/>
            </a:pPr>
            <a:r>
              <a:rPr lang="es-419"/>
              <a:t>    </a:t>
            </a:r>
            <a:endParaRPr/>
          </a:p>
          <a:p>
            <a:pPr indent="0" lvl="0" marL="0" rtl="0" algn="l">
              <a:spcBef>
                <a:spcPts val="0"/>
              </a:spcBef>
              <a:spcAft>
                <a:spcPts val="0"/>
              </a:spcAft>
              <a:buClr>
                <a:schemeClr val="dk2"/>
              </a:buClr>
              <a:buSzPts val="1100"/>
              <a:buFont typeface="Arial"/>
              <a:buNone/>
            </a:pPr>
            <a:r>
              <a:rPr lang="es-419"/>
              <a:t>  - *SÍ* inicializa este repositorio con un archivo _README_</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s-419"/>
              <a:t>* Hacé clic en el botón verde grande "Crear repositorio".</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829ce7836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829ce783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Copia la URL HTTPS para clonar el repositorio mediante el botón verde "Clonar o descargar" (o copia la URL SSH si elegiste utilizar claves SSH).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829ce7836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829ce7836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a:t>* En RStudio, generar un nuevo proyecto:</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rPr lang="es-419"/>
              <a:t>_File &gt; New Project &gt; Version Control &gt; Git_ .En la "URL del repositorio", pegue la URL de su nuevo repositorio de GitHub. Será algo como esto https://github.com/nombreusuario/MiRepo.git.  Seleccionar _Open in new session_ y hacé clic en _Create Project_. Esto debería descargar el archivo README.md  que creamos en GitHub en el paso anterior.</a:t>
            </a:r>
            <a:endParaRPr/>
          </a:p>
          <a:p>
            <a:pPr indent="0" lvl="0" marL="0" rtl="0" algn="l">
              <a:spcBef>
                <a:spcPts val="0"/>
              </a:spcBef>
              <a:spcAft>
                <a:spcPts val="0"/>
              </a:spcAft>
              <a:buNone/>
            </a:pPr>
            <a:r>
              <a:t/>
            </a:r>
            <a:endParaRPr/>
          </a:p>
          <a:p>
            <a:pPr indent="0" lvl="0" marL="0" rtl="0" algn="l">
              <a:spcBef>
                <a:spcPts val="0"/>
              </a:spcBef>
              <a:spcAft>
                <a:spcPts val="0"/>
              </a:spcAft>
              <a:buClr>
                <a:schemeClr val="dk2"/>
              </a:buClr>
              <a:buSzPts val="1100"/>
              <a:buFont typeface="Arial"/>
              <a:buNone/>
            </a:pPr>
            <a:r>
              <a:rPr lang="es-419"/>
              <a:t>Cuando hacemos click en _Create Project_ se crea un nuevo directorio (carpeta), que cumplirá todas estas funciones:</a:t>
            </a:r>
            <a:endParaRPr/>
          </a:p>
          <a:p>
            <a:pPr indent="0" lvl="0" marL="0" rtl="0" algn="l">
              <a:spcBef>
                <a:spcPts val="0"/>
              </a:spcBef>
              <a:spcAft>
                <a:spcPts val="0"/>
              </a:spcAft>
              <a:buClr>
                <a:schemeClr val="dk2"/>
              </a:buClr>
              <a:buSzPts val="1100"/>
              <a:buFont typeface="Arial"/>
              <a:buNone/>
            </a:pPr>
            <a:r>
              <a:rPr lang="es-419"/>
              <a:t> </a:t>
            </a:r>
            <a:endParaRPr/>
          </a:p>
          <a:p>
            <a:pPr indent="0" lvl="0" marL="0" rtl="0" algn="l">
              <a:spcBef>
                <a:spcPts val="0"/>
              </a:spcBef>
              <a:spcAft>
                <a:spcPts val="0"/>
              </a:spcAft>
              <a:buClr>
                <a:schemeClr val="dk2"/>
              </a:buClr>
              <a:buSzPts val="1100"/>
              <a:buFont typeface="Arial"/>
              <a:buNone/>
            </a:pPr>
            <a:r>
              <a:rPr lang="es-419"/>
              <a:t>	- un directorio o "carpeta" en su computadora</a:t>
            </a:r>
            <a:endParaRPr/>
          </a:p>
          <a:p>
            <a:pPr indent="0" lvl="0" marL="0" rtl="0" algn="l">
              <a:spcBef>
                <a:spcPts val="0"/>
              </a:spcBef>
              <a:spcAft>
                <a:spcPts val="0"/>
              </a:spcAft>
              <a:buClr>
                <a:schemeClr val="dk2"/>
              </a:buClr>
              <a:buSzPts val="1100"/>
              <a:buFont typeface="Arial"/>
              <a:buNone/>
            </a:pPr>
            <a:r>
              <a:rPr lang="es-419"/>
              <a:t>    </a:t>
            </a:r>
            <a:endParaRPr/>
          </a:p>
          <a:p>
            <a:pPr indent="0" lvl="0" marL="0" rtl="0" algn="l">
              <a:spcBef>
                <a:spcPts val="0"/>
              </a:spcBef>
              <a:spcAft>
                <a:spcPts val="0"/>
              </a:spcAft>
              <a:buClr>
                <a:schemeClr val="dk2"/>
              </a:buClr>
              <a:buSzPts val="1100"/>
              <a:buFont typeface="Arial"/>
              <a:buNone/>
            </a:pPr>
            <a:r>
              <a:rPr lang="es-419"/>
              <a:t>	- un repositorio de Git, vinculado a un repositorio de GitHub remoto</a:t>
            </a:r>
            <a:endParaRPr/>
          </a:p>
          <a:p>
            <a:pPr indent="0" lvl="0" marL="0" rtl="0" algn="l">
              <a:spcBef>
                <a:spcPts val="0"/>
              </a:spcBef>
              <a:spcAft>
                <a:spcPts val="0"/>
              </a:spcAft>
              <a:buClr>
                <a:schemeClr val="dk2"/>
              </a:buClr>
              <a:buSzPts val="1100"/>
              <a:buFont typeface="Arial"/>
              <a:buNone/>
            </a:pPr>
            <a:r>
              <a:rPr lang="es-419"/>
              <a:t>    </a:t>
            </a:r>
            <a:endParaRPr/>
          </a:p>
          <a:p>
            <a:pPr indent="0" lvl="0" marL="0" rtl="0" algn="l">
              <a:spcBef>
                <a:spcPts val="0"/>
              </a:spcBef>
              <a:spcAft>
                <a:spcPts val="0"/>
              </a:spcAft>
              <a:buClr>
                <a:schemeClr val="dk2"/>
              </a:buClr>
              <a:buSzPts val="1100"/>
              <a:buFont typeface="Arial"/>
              <a:buNone/>
            </a:pPr>
            <a:r>
              <a:rPr lang="es-419"/>
              <a:t>	- un proyecto de RStudio</a:t>
            </a:r>
            <a:endParaRPr/>
          </a:p>
          <a:p>
            <a:pPr indent="0" lvl="0" marL="0" rtl="0" algn="l">
              <a:spcBef>
                <a:spcPts val="0"/>
              </a:spcBef>
              <a:spcAft>
                <a:spcPts val="0"/>
              </a:spcAft>
              <a:buClr>
                <a:schemeClr val="dk2"/>
              </a:buClr>
              <a:buSzPts val="1100"/>
              <a:buFont typeface="Arial"/>
              <a:buNone/>
            </a:pPr>
            <a:r>
              <a:rPr lang="es-419"/>
              <a:t> </a:t>
            </a:r>
            <a:endParaRPr/>
          </a:p>
          <a:p>
            <a:pPr indent="0" lvl="0" marL="0" rtl="0" algn="l">
              <a:spcBef>
                <a:spcPts val="0"/>
              </a:spcBef>
              <a:spcAft>
                <a:spcPts val="0"/>
              </a:spcAft>
              <a:buClr>
                <a:schemeClr val="dk2"/>
              </a:buClr>
              <a:buSzPts val="1100"/>
              <a:buFont typeface="Arial"/>
              <a:buNone/>
            </a:pPr>
            <a:r>
              <a:rPr lang="es-419"/>
              <a:t>El proyecto ya está listo para ser usando con control de versiones.</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s-419"/>
              <a:t>En ausencia de otras restricciones, se sugiere que todos tus proyectos de R tengan exactamente esta configuración.</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s-419"/>
              <a:t>Hay una gran ventaja en el flujo de trabajo “GitHub primero, luego RStudio”: el repositorio de GitHub se agrega como remoto para tu repositorio local y tu _master local_ está ahora mirando los cambios de la _master en GitHub_. Este es un punto muy técnico pero importante sobre Git. La parte práctica es que ahora está configurado para hacer `pull` y `push`, sin necesidad de la linea de comandos.</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829ce7836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829ce7836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Imagen de </a:t>
            </a:r>
            <a:r>
              <a:rPr lang="es-419">
                <a:solidFill>
                  <a:schemeClr val="dk2"/>
                </a:solidFill>
              </a:rPr>
              <a:t>Katara, maestra agua que hace agua control (</a:t>
            </a:r>
            <a:r>
              <a:rPr lang="es-419"/>
              <a:t> </a:t>
            </a:r>
            <a:r>
              <a:rPr lang="es-419" u="sng">
                <a:solidFill>
                  <a:schemeClr val="hlink"/>
                </a:solidFill>
                <a:hlinkClick r:id="rId2"/>
              </a:rPr>
              <a:t>https://www.wallpaperbetter.com/es/hd-wallpaper-fltkm</a:t>
            </a:r>
            <a:r>
              <a:rPr lang="es-419"/>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829ce7836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829ce7836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Imagen de Toph Beifong maestra tierra que hace tierra control: </a:t>
            </a:r>
            <a:r>
              <a:rPr lang="es-419" u="sng">
                <a:solidFill>
                  <a:schemeClr val="hlink"/>
                </a:solidFill>
                <a:hlinkClick r:id="rId2"/>
              </a:rPr>
              <a:t>https://www.wallpaperbetter.com/es/hd-wallpaper-flfdz</a:t>
            </a:r>
            <a:r>
              <a:rPr lang="es-419"/>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829ce7836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829ce7836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Imagen del principe </a:t>
            </a:r>
            <a:r>
              <a:rPr lang="es-419">
                <a:solidFill>
                  <a:schemeClr val="dk2"/>
                </a:solidFill>
              </a:rPr>
              <a:t>Zuko, maestro fuego que hace fuego control: </a:t>
            </a:r>
            <a:r>
              <a:rPr lang="es-419" u="sng">
                <a:solidFill>
                  <a:schemeClr val="hlink"/>
                </a:solidFill>
                <a:hlinkClick r:id="rId2"/>
              </a:rPr>
              <a:t>https://www.wallpaperbetter.com/es/hd-wallpaper-flelw</a:t>
            </a:r>
            <a:r>
              <a:rPr lang="es-419"/>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77427d352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7427d35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Dibujo de </a:t>
            </a:r>
            <a:r>
              <a:rPr lang="es-419"/>
              <a:t>Korra mirando una notebook (Fuente: </a:t>
            </a:r>
            <a:r>
              <a:rPr lang="es-419" u="sng">
                <a:solidFill>
                  <a:schemeClr val="hlink"/>
                </a:solidFill>
                <a:hlinkClick r:id="rId2"/>
              </a:rPr>
              <a:t>https://www.wallpaperbetter.com/es/hd-wallpaper-feift</a:t>
            </a:r>
            <a:r>
              <a:rPr lang="es-419"/>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782fb20b0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82fb20b0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82fb20b0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82fb20b0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782fb20b0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82fb20b0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Gracias por llegar hasta aquí, esperamos que pronto seas un maestro de Version Control ;)</a:t>
            </a:r>
            <a:endParaRPr/>
          </a:p>
          <a:p>
            <a:pPr indent="0" lvl="0" marL="0" rtl="0" algn="l">
              <a:spcBef>
                <a:spcPts val="0"/>
              </a:spcBef>
              <a:spcAft>
                <a:spcPts val="0"/>
              </a:spcAft>
              <a:buNone/>
            </a:pPr>
            <a:r>
              <a:rPr lang="es-419"/>
              <a:t>Fuete figura de los cuatro maestros: </a:t>
            </a:r>
            <a:r>
              <a:rPr lang="es-419" u="sng">
                <a:solidFill>
                  <a:schemeClr val="hlink"/>
                </a:solidFill>
                <a:hlinkClick r:id="rId2"/>
              </a:rPr>
              <a:t>https://www.wallpaperbetter.com/es/hd-wallpaper-zrypv</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7807e0a67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807e0a67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77427d352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7427d352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 esta </a:t>
            </a:r>
            <a:r>
              <a:rPr lang="es-419"/>
              <a:t>diapositiva</a:t>
            </a:r>
            <a:r>
              <a:rPr lang="es-419"/>
              <a:t> se presenta el Mapa conceptual del taller.  El mapa conceptual presenta los conceptos que serán cubiertos durante el meetup.  Estos conceptos se presentan en cajas o círculos como sustantivos y las relaciones entre ellos por medio de flechas con verbos.  En nuestro caso el mapa conceptual se presenta el funcionamiento de Git: en tu computadora tienes RStudio IDE y un proyecto de RStudio, con un directorio de trabajo, que será el repositorio local de Git, al que podremos hacer Add de archivos a la Staging area, desde la cual podremos hacer Commit al repositorio local. Desde este repositorio local podemos hacer Push y Pull hacia el repositorio remoto que puede estar en GitHub.  Esta misma configuración está en la máquina de todos los colaboradores.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0515766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0515766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77846a7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77846a7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El esquema de este slide el cuadro de Directorio de trabajo tiene una flecha que se llama add con dirección hacia el cuadro Staging area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77846a75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77846a75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a:solidFill>
                  <a:schemeClr val="dk2"/>
                </a:solidFill>
              </a:rPr>
              <a:t>El esquema de este slide el cuadro de Staging area tiene una flecha que se llama commit con dirección hacia el cuadro Repositorio local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807e0a67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807e0a67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a:solidFill>
                  <a:schemeClr val="dk2"/>
                </a:solidFill>
              </a:rPr>
              <a:t>El esquema de este slide el cuadro de Repositorio remoto tiene una flecha que se llama pull con dirección hacia el cuadro Repositorio Local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807e0a67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807e0a67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a:solidFill>
                  <a:schemeClr val="dk2"/>
                </a:solidFill>
              </a:rPr>
              <a:t>El esquema de este slide el cuadro de Repositorio Local tiene una flecha que se llama push con dirección hacia el cuadro Repositorio Remoto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0.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11.png"/><Relationship Id="rId6" Type="http://schemas.openxmlformats.org/officeDocument/2006/relationships/image" Target="../media/image14.png"/><Relationship Id="rId7"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comments" Target="../comments/commen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3.jpg"/><Relationship Id="rId4" Type="http://schemas.openxmlformats.org/officeDocument/2006/relationships/hyperlink" Target="https://yabellini.netlify.app/es/post/githubconr/" TargetMode="External"/><Relationship Id="rId5" Type="http://schemas.openxmlformats.org/officeDocument/2006/relationships/hyperlink" Target="https://happygitwithr.com/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hyperlink" Target="https://latin-r.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hyperlink" Target="https://metadocencia.netlify.com" TargetMode="External"/><Relationship Id="rId5" Type="http://schemas.openxmlformats.org/officeDocument/2006/relationships/hyperlink" Target="https://github.com/metadocencia" TargetMode="External"/><Relationship Id="rId6" Type="http://schemas.openxmlformats.org/officeDocument/2006/relationships/hyperlink" Target="https://metadocencia.slack.com" TargetMode="External"/><Relationship Id="rId7" Type="http://schemas.openxmlformats.org/officeDocument/2006/relationships/hyperlink" Target="http://tiny.cc/youtubeMetaDocenci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Version Control</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Control de versiones con Git y RStudio</a:t>
            </a:r>
            <a:endParaRPr/>
          </a:p>
        </p:txBody>
      </p:sp>
      <p:pic>
        <p:nvPicPr>
          <p:cNvPr id="60" name="Google Shape;60;p13" title="La leyenda de Aang"/>
          <p:cNvPicPr preferRelativeResize="0"/>
          <p:nvPr/>
        </p:nvPicPr>
        <p:blipFill rotWithShape="1">
          <a:blip r:embed="rId3">
            <a:alphaModFix/>
          </a:blip>
          <a:srcRect b="19002" l="37022" r="38131" t="23605"/>
          <a:stretch/>
        </p:blipFill>
        <p:spPr>
          <a:xfrm>
            <a:off x="7226675" y="264475"/>
            <a:ext cx="1722876" cy="2241400"/>
          </a:xfrm>
          <a:prstGeom prst="rect">
            <a:avLst/>
          </a:prstGeom>
          <a:noFill/>
          <a:ln>
            <a:noFill/>
          </a:ln>
        </p:spPr>
      </p:pic>
      <p:pic>
        <p:nvPicPr>
          <p:cNvPr id="61" name="Google Shape;61;p13" title="R-Ladies Logo"/>
          <p:cNvPicPr preferRelativeResize="0"/>
          <p:nvPr/>
        </p:nvPicPr>
        <p:blipFill>
          <a:blip r:embed="rId4">
            <a:alphaModFix/>
          </a:blip>
          <a:stretch>
            <a:fillRect/>
          </a:stretch>
        </p:blipFill>
        <p:spPr>
          <a:xfrm>
            <a:off x="152400" y="2751475"/>
            <a:ext cx="2239625" cy="2239625"/>
          </a:xfrm>
          <a:prstGeom prst="rect">
            <a:avLst/>
          </a:prstGeom>
          <a:noFill/>
          <a:ln>
            <a:noFill/>
          </a:ln>
        </p:spPr>
      </p:pic>
      <p:sp>
        <p:nvSpPr>
          <p:cNvPr id="62" name="Google Shape;62;p13"/>
          <p:cNvSpPr txBox="1"/>
          <p:nvPr/>
        </p:nvSpPr>
        <p:spPr>
          <a:xfrm>
            <a:off x="2707375" y="2944875"/>
            <a:ext cx="4856700" cy="5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3600">
                <a:solidFill>
                  <a:srgbClr val="FFFFFF"/>
                </a:solidFill>
                <a:latin typeface="Source Sans Pro"/>
                <a:ea typeface="Source Sans Pro"/>
                <a:cs typeface="Source Sans Pro"/>
                <a:sym typeface="Source Sans Pro"/>
              </a:rPr>
              <a:t>R-Ladies General Pico</a:t>
            </a:r>
            <a:endParaRPr b="1" sz="3600">
              <a:solidFill>
                <a:srgbClr val="FFFFFF"/>
              </a:solidFill>
              <a:latin typeface="Source Sans Pro"/>
              <a:ea typeface="Source Sans Pro"/>
              <a:cs typeface="Source Sans Pro"/>
              <a:sym typeface="Source Sans Pro"/>
            </a:endParaRPr>
          </a:p>
          <a:p>
            <a:pPr indent="0" lvl="0" marL="0" rtl="0" algn="l">
              <a:spcBef>
                <a:spcPts val="0"/>
              </a:spcBef>
              <a:spcAft>
                <a:spcPts val="0"/>
              </a:spcAft>
              <a:buNone/>
            </a:pPr>
            <a:r>
              <a:rPr b="1" lang="es-419" sz="3600">
                <a:solidFill>
                  <a:srgbClr val="FFFFFF"/>
                </a:solidFill>
                <a:latin typeface="Source Sans Pro"/>
                <a:ea typeface="Source Sans Pro"/>
                <a:cs typeface="Source Sans Pro"/>
                <a:sym typeface="Source Sans Pro"/>
              </a:rPr>
              <a:t>R-Ladies Buenos Aires</a:t>
            </a:r>
            <a:endParaRPr b="1" sz="3600">
              <a:solidFill>
                <a:srgbClr val="FFFFFF"/>
              </a:solidFill>
              <a:latin typeface="Source Sans Pro"/>
              <a:ea typeface="Source Sans Pro"/>
              <a:cs typeface="Source Sans Pro"/>
              <a:sym typeface="Source Sans Pro"/>
            </a:endParaRPr>
          </a:p>
          <a:p>
            <a:pPr indent="0" lvl="0" marL="0" rtl="0" algn="l">
              <a:spcBef>
                <a:spcPts val="0"/>
              </a:spcBef>
              <a:spcAft>
                <a:spcPts val="0"/>
              </a:spcAft>
              <a:buNone/>
            </a:pPr>
            <a:r>
              <a:rPr b="1" lang="es-419" sz="3600">
                <a:solidFill>
                  <a:srgbClr val="FFFFFF"/>
                </a:solidFill>
                <a:latin typeface="Source Sans Pro"/>
                <a:ea typeface="Source Sans Pro"/>
                <a:cs typeface="Source Sans Pro"/>
                <a:sym typeface="Source Sans Pro"/>
              </a:rPr>
              <a:t>R-Ladies Santa Rosa</a:t>
            </a:r>
            <a:endParaRPr b="1" sz="3600">
              <a:solidFill>
                <a:srgbClr val="FFFFFF"/>
              </a:solidFill>
              <a:latin typeface="Source Sans Pro"/>
              <a:ea typeface="Source Sans Pro"/>
              <a:cs typeface="Source Sans Pro"/>
              <a:sym typeface="Source Sans Pro"/>
            </a:endParaRPr>
          </a:p>
        </p:txBody>
      </p:sp>
      <p:pic>
        <p:nvPicPr>
          <p:cNvPr descr="Licencia Creative Commons, con trobución y uso no comercial" id="63" name="Google Shape;63;p13" title="Logo Licencia CC BY NC"/>
          <p:cNvPicPr preferRelativeResize="0"/>
          <p:nvPr/>
        </p:nvPicPr>
        <p:blipFill>
          <a:blip r:embed="rId5">
            <a:alphaModFix/>
          </a:blip>
          <a:stretch>
            <a:fillRect/>
          </a:stretch>
        </p:blipFill>
        <p:spPr>
          <a:xfrm>
            <a:off x="7623200" y="4492775"/>
            <a:ext cx="1214200" cy="427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nvSpPr>
        <p:spPr>
          <a:xfrm>
            <a:off x="446175" y="570125"/>
            <a:ext cx="1536900" cy="644400"/>
          </a:xfrm>
          <a:prstGeom prst="rect">
            <a:avLst/>
          </a:prstGeom>
          <a:solidFill>
            <a:schemeClr val="accent6"/>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419" sz="1600">
                <a:latin typeface="Source Sans Pro"/>
                <a:ea typeface="Source Sans Pro"/>
                <a:cs typeface="Source Sans Pro"/>
                <a:sym typeface="Source Sans Pro"/>
              </a:rPr>
              <a:t> Sin versionar</a:t>
            </a:r>
            <a:endParaRPr b="1" sz="1600">
              <a:latin typeface="Source Sans Pro"/>
              <a:ea typeface="Source Sans Pro"/>
              <a:cs typeface="Source Sans Pro"/>
              <a:sym typeface="Source Sans Pro"/>
            </a:endParaRPr>
          </a:p>
        </p:txBody>
      </p:sp>
      <p:sp>
        <p:nvSpPr>
          <p:cNvPr id="169" name="Google Shape;169;p22"/>
          <p:cNvSpPr txBox="1"/>
          <p:nvPr/>
        </p:nvSpPr>
        <p:spPr>
          <a:xfrm>
            <a:off x="2579775" y="570125"/>
            <a:ext cx="1536900" cy="6444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419" sz="1600">
                <a:latin typeface="Source Sans Pro"/>
                <a:ea typeface="Source Sans Pro"/>
                <a:cs typeface="Source Sans Pro"/>
                <a:sym typeface="Source Sans Pro"/>
              </a:rPr>
              <a:t>Sin modificar</a:t>
            </a:r>
            <a:endParaRPr b="1" sz="1600">
              <a:latin typeface="Source Sans Pro"/>
              <a:ea typeface="Source Sans Pro"/>
              <a:cs typeface="Source Sans Pro"/>
              <a:sym typeface="Source Sans Pro"/>
            </a:endParaRPr>
          </a:p>
        </p:txBody>
      </p:sp>
      <p:sp>
        <p:nvSpPr>
          <p:cNvPr id="170" name="Google Shape;170;p22"/>
          <p:cNvSpPr txBox="1"/>
          <p:nvPr/>
        </p:nvSpPr>
        <p:spPr>
          <a:xfrm>
            <a:off x="4865775" y="570125"/>
            <a:ext cx="1536900" cy="644400"/>
          </a:xfrm>
          <a:prstGeom prst="rect">
            <a:avLst/>
          </a:prstGeom>
          <a:solidFill>
            <a:srgbClr val="E06666"/>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419" sz="1600">
                <a:latin typeface="Source Sans Pro"/>
                <a:ea typeface="Source Sans Pro"/>
                <a:cs typeface="Source Sans Pro"/>
                <a:sym typeface="Source Sans Pro"/>
              </a:rPr>
              <a:t>Modificado</a:t>
            </a:r>
            <a:endParaRPr b="1" sz="1600">
              <a:latin typeface="Source Sans Pro"/>
              <a:ea typeface="Source Sans Pro"/>
              <a:cs typeface="Source Sans Pro"/>
              <a:sym typeface="Source Sans Pro"/>
            </a:endParaRPr>
          </a:p>
        </p:txBody>
      </p:sp>
      <p:sp>
        <p:nvSpPr>
          <p:cNvPr id="171" name="Google Shape;171;p22"/>
          <p:cNvSpPr txBox="1"/>
          <p:nvPr/>
        </p:nvSpPr>
        <p:spPr>
          <a:xfrm>
            <a:off x="7075575" y="570125"/>
            <a:ext cx="1536900" cy="6444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419" sz="1600">
                <a:latin typeface="Source Sans Pro"/>
                <a:ea typeface="Source Sans Pro"/>
                <a:cs typeface="Source Sans Pro"/>
                <a:sym typeface="Source Sans Pro"/>
              </a:rPr>
              <a:t>Staged</a:t>
            </a:r>
            <a:endParaRPr b="1" sz="1600">
              <a:latin typeface="Source Sans Pro"/>
              <a:ea typeface="Source Sans Pro"/>
              <a:cs typeface="Source Sans Pro"/>
              <a:sym typeface="Source Sans Pro"/>
            </a:endParaRPr>
          </a:p>
        </p:txBody>
      </p:sp>
      <p:cxnSp>
        <p:nvCxnSpPr>
          <p:cNvPr id="172" name="Google Shape;172;p22"/>
          <p:cNvCxnSpPr>
            <a:stCxn id="168" idx="2"/>
          </p:cNvCxnSpPr>
          <p:nvPr/>
        </p:nvCxnSpPr>
        <p:spPr>
          <a:xfrm flipH="1">
            <a:off x="1202325" y="1214525"/>
            <a:ext cx="12300" cy="36315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22"/>
          <p:cNvCxnSpPr/>
          <p:nvPr/>
        </p:nvCxnSpPr>
        <p:spPr>
          <a:xfrm flipH="1">
            <a:off x="3335925" y="1214525"/>
            <a:ext cx="12300" cy="36315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22"/>
          <p:cNvCxnSpPr/>
          <p:nvPr/>
        </p:nvCxnSpPr>
        <p:spPr>
          <a:xfrm flipH="1">
            <a:off x="5621925" y="1214525"/>
            <a:ext cx="12300" cy="36315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22"/>
          <p:cNvCxnSpPr/>
          <p:nvPr/>
        </p:nvCxnSpPr>
        <p:spPr>
          <a:xfrm flipH="1">
            <a:off x="7831725" y="1214525"/>
            <a:ext cx="12300" cy="36315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2"/>
          <p:cNvCxnSpPr/>
          <p:nvPr/>
        </p:nvCxnSpPr>
        <p:spPr>
          <a:xfrm>
            <a:off x="1239400" y="1660800"/>
            <a:ext cx="6606000" cy="24900"/>
          </a:xfrm>
          <a:prstGeom prst="straightConnector1">
            <a:avLst/>
          </a:prstGeom>
          <a:noFill/>
          <a:ln cap="flat" cmpd="sng" w="9525">
            <a:solidFill>
              <a:schemeClr val="dk2"/>
            </a:solidFill>
            <a:prstDash val="solid"/>
            <a:round/>
            <a:headEnd len="med" w="med" type="none"/>
            <a:tailEnd len="med" w="med" type="triangle"/>
          </a:ln>
        </p:spPr>
      </p:cxnSp>
      <p:sp>
        <p:nvSpPr>
          <p:cNvPr id="177" name="Google Shape;177;p22"/>
          <p:cNvSpPr txBox="1"/>
          <p:nvPr/>
        </p:nvSpPr>
        <p:spPr>
          <a:xfrm>
            <a:off x="2058675" y="1350950"/>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Source Sans Pro"/>
                <a:ea typeface="Source Sans Pro"/>
                <a:cs typeface="Source Sans Pro"/>
                <a:sym typeface="Source Sans Pro"/>
              </a:rPr>
              <a:t>Add</a:t>
            </a:r>
            <a:endParaRPr b="1">
              <a:latin typeface="Source Sans Pro"/>
              <a:ea typeface="Source Sans Pro"/>
              <a:cs typeface="Source Sans Pro"/>
              <a:sym typeface="Source Sans Pro"/>
            </a:endParaRPr>
          </a:p>
        </p:txBody>
      </p:sp>
      <p:cxnSp>
        <p:nvCxnSpPr>
          <p:cNvPr id="178" name="Google Shape;178;p22"/>
          <p:cNvCxnSpPr/>
          <p:nvPr/>
        </p:nvCxnSpPr>
        <p:spPr>
          <a:xfrm>
            <a:off x="3371150" y="2553150"/>
            <a:ext cx="2255700" cy="12300"/>
          </a:xfrm>
          <a:prstGeom prst="straightConnector1">
            <a:avLst/>
          </a:prstGeom>
          <a:noFill/>
          <a:ln cap="flat" cmpd="sng" w="9525">
            <a:solidFill>
              <a:schemeClr val="dk2"/>
            </a:solidFill>
            <a:prstDash val="solid"/>
            <a:round/>
            <a:headEnd len="med" w="med" type="none"/>
            <a:tailEnd len="med" w="med" type="triangle"/>
          </a:ln>
        </p:spPr>
      </p:cxnSp>
      <p:sp>
        <p:nvSpPr>
          <p:cNvPr id="179" name="Google Shape;179;p22"/>
          <p:cNvSpPr txBox="1"/>
          <p:nvPr/>
        </p:nvSpPr>
        <p:spPr>
          <a:xfrm>
            <a:off x="3457925" y="2131975"/>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Source Sans Pro"/>
                <a:ea typeface="Source Sans Pro"/>
                <a:cs typeface="Source Sans Pro"/>
                <a:sym typeface="Source Sans Pro"/>
              </a:rPr>
              <a:t>Editamos archivo</a:t>
            </a:r>
            <a:endParaRPr b="1">
              <a:latin typeface="Source Sans Pro"/>
              <a:ea typeface="Source Sans Pro"/>
              <a:cs typeface="Source Sans Pro"/>
              <a:sym typeface="Source Sans Pro"/>
            </a:endParaRPr>
          </a:p>
        </p:txBody>
      </p:sp>
      <p:cxnSp>
        <p:nvCxnSpPr>
          <p:cNvPr id="180" name="Google Shape;180;p22"/>
          <p:cNvCxnSpPr/>
          <p:nvPr/>
        </p:nvCxnSpPr>
        <p:spPr>
          <a:xfrm>
            <a:off x="5639250" y="3309200"/>
            <a:ext cx="2206200" cy="24900"/>
          </a:xfrm>
          <a:prstGeom prst="straightConnector1">
            <a:avLst/>
          </a:prstGeom>
          <a:noFill/>
          <a:ln cap="flat" cmpd="sng" w="9525">
            <a:solidFill>
              <a:schemeClr val="dk2"/>
            </a:solidFill>
            <a:prstDash val="solid"/>
            <a:round/>
            <a:headEnd len="med" w="med" type="none"/>
            <a:tailEnd len="med" w="med" type="triangle"/>
          </a:ln>
        </p:spPr>
      </p:cxnSp>
      <p:sp>
        <p:nvSpPr>
          <p:cNvPr id="181" name="Google Shape;181;p22"/>
          <p:cNvSpPr txBox="1"/>
          <p:nvPr/>
        </p:nvSpPr>
        <p:spPr>
          <a:xfrm>
            <a:off x="6135025" y="2905250"/>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Source Sans Pro"/>
                <a:ea typeface="Source Sans Pro"/>
                <a:cs typeface="Source Sans Pro"/>
                <a:sym typeface="Source Sans Pro"/>
              </a:rPr>
              <a:t>Commit</a:t>
            </a:r>
            <a:endParaRPr b="1">
              <a:latin typeface="Source Sans Pro"/>
              <a:ea typeface="Source Sans Pro"/>
              <a:cs typeface="Source Sans Pro"/>
              <a:sym typeface="Source Sans Pro"/>
            </a:endParaRPr>
          </a:p>
        </p:txBody>
      </p:sp>
      <p:cxnSp>
        <p:nvCxnSpPr>
          <p:cNvPr id="182" name="Google Shape;182;p22"/>
          <p:cNvCxnSpPr/>
          <p:nvPr/>
        </p:nvCxnSpPr>
        <p:spPr>
          <a:xfrm rot="10800000">
            <a:off x="3346375" y="4300600"/>
            <a:ext cx="4511400" cy="24900"/>
          </a:xfrm>
          <a:prstGeom prst="straightConnector1">
            <a:avLst/>
          </a:prstGeom>
          <a:noFill/>
          <a:ln cap="flat" cmpd="sng" w="9525">
            <a:solidFill>
              <a:schemeClr val="dk2"/>
            </a:solidFill>
            <a:prstDash val="solid"/>
            <a:round/>
            <a:headEnd len="med" w="med" type="none"/>
            <a:tailEnd len="med" w="med" type="triangle"/>
          </a:ln>
        </p:spPr>
      </p:cxnSp>
      <p:sp>
        <p:nvSpPr>
          <p:cNvPr id="183" name="Google Shape;183;p22"/>
          <p:cNvSpPr txBox="1"/>
          <p:nvPr/>
        </p:nvSpPr>
        <p:spPr>
          <a:xfrm>
            <a:off x="4017525" y="3882225"/>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Source Sans Pro"/>
                <a:ea typeface="Source Sans Pro"/>
                <a:cs typeface="Source Sans Pro"/>
                <a:sym typeface="Source Sans Pro"/>
              </a:rPr>
              <a:t>Push</a:t>
            </a:r>
            <a:endParaRPr b="1">
              <a:latin typeface="Source Sans Pro"/>
              <a:ea typeface="Source Sans Pro"/>
              <a:cs typeface="Source Sans Pro"/>
              <a:sym typeface="Source Sans Pro"/>
            </a:endParaRPr>
          </a:p>
        </p:txBody>
      </p:sp>
      <p:sp>
        <p:nvSpPr>
          <p:cNvPr id="184" name="Google Shape;184;p22"/>
          <p:cNvSpPr txBox="1"/>
          <p:nvPr/>
        </p:nvSpPr>
        <p:spPr>
          <a:xfrm>
            <a:off x="0" y="4638825"/>
            <a:ext cx="71388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i="1">
              <a:latin typeface="Source Sans Pro"/>
              <a:ea typeface="Source Sans Pro"/>
              <a:cs typeface="Source Sans Pro"/>
              <a:sym typeface="Source Sans Pro"/>
            </a:endParaRPr>
          </a:p>
          <a:p>
            <a:pPr indent="0" lvl="0" marL="0" rtl="0" algn="l">
              <a:spcBef>
                <a:spcPts val="0"/>
              </a:spcBef>
              <a:spcAft>
                <a:spcPts val="0"/>
              </a:spcAft>
              <a:buNone/>
            </a:pPr>
            <a:r>
              <a:rPr b="1" i="1" lang="es-419">
                <a:latin typeface="Source Sans Pro"/>
                <a:ea typeface="Source Sans Pro"/>
                <a:cs typeface="Source Sans Pro"/>
                <a:sym typeface="Source Sans Pro"/>
              </a:rPr>
              <a:t>Ciclo de vida de los archivos mediante Git</a:t>
            </a:r>
            <a:endParaRPr b="1" i="1">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idx="1" type="body"/>
          </p:nvPr>
        </p:nvSpPr>
        <p:spPr>
          <a:xfrm>
            <a:off x="311700" y="146232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s-419" sz="2400">
                <a:solidFill>
                  <a:srgbClr val="000000"/>
                </a:solidFill>
              </a:rPr>
              <a:t>Ejecutar</a:t>
            </a:r>
            <a:r>
              <a:rPr lang="es-419" sz="2400">
                <a:solidFill>
                  <a:srgbClr val="000000"/>
                </a:solidFill>
              </a:rPr>
              <a:t> pull antes de hacer un push.</a:t>
            </a:r>
            <a:endParaRPr sz="2400">
              <a:solidFill>
                <a:srgbClr val="000000"/>
              </a:solidFill>
            </a:endParaRPr>
          </a:p>
          <a:p>
            <a:pPr indent="-381000" lvl="0" marL="457200" rtl="0" algn="l">
              <a:spcBef>
                <a:spcPts val="0"/>
              </a:spcBef>
              <a:spcAft>
                <a:spcPts val="0"/>
              </a:spcAft>
              <a:buClr>
                <a:srgbClr val="000000"/>
              </a:buClr>
              <a:buSzPts val="2400"/>
              <a:buChar char="➔"/>
            </a:pPr>
            <a:r>
              <a:rPr lang="es-419" sz="2400">
                <a:solidFill>
                  <a:srgbClr val="000000"/>
                </a:solidFill>
              </a:rPr>
              <a:t>Quedarnos tranquilxs que Git gestiona los conflictos.</a:t>
            </a:r>
            <a:endParaRPr sz="2400">
              <a:solidFill>
                <a:srgbClr val="000000"/>
              </a:solidFill>
            </a:endParaRPr>
          </a:p>
          <a:p>
            <a:pPr indent="-381000" lvl="0" marL="457200" rtl="0" algn="l">
              <a:spcBef>
                <a:spcPts val="0"/>
              </a:spcBef>
              <a:spcAft>
                <a:spcPts val="0"/>
              </a:spcAft>
              <a:buClr>
                <a:srgbClr val="000000"/>
              </a:buClr>
              <a:buSzPts val="2400"/>
              <a:buChar char="➔"/>
            </a:pPr>
            <a:r>
              <a:rPr lang="es-419" sz="2400">
                <a:solidFill>
                  <a:srgbClr val="000000"/>
                </a:solidFill>
              </a:rPr>
              <a:t>Siempre se puede volver a una versión anterior, solucionar, romper y volver a solucionar :)</a:t>
            </a:r>
            <a:endParaRPr sz="2400">
              <a:solidFill>
                <a:srgbClr val="000000"/>
              </a:solidFill>
            </a:endParaRPr>
          </a:p>
        </p:txBody>
      </p:sp>
      <p:sp>
        <p:nvSpPr>
          <p:cNvPr id="190" name="Google Shape;190;p23"/>
          <p:cNvSpPr txBox="1"/>
          <p:nvPr>
            <p:ph type="title"/>
          </p:nvPr>
        </p:nvSpPr>
        <p:spPr>
          <a:xfrm>
            <a:off x="311700" y="324050"/>
            <a:ext cx="8520600" cy="6942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Para tener en cuenta :)</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311700" y="324050"/>
            <a:ext cx="8520600" cy="6942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¿Qué software necesitamos?</a:t>
            </a:r>
            <a:endParaRPr>
              <a:solidFill>
                <a:schemeClr val="lt1"/>
              </a:solidFill>
            </a:endParaRPr>
          </a:p>
        </p:txBody>
      </p:sp>
      <p:pic>
        <p:nvPicPr>
          <p:cNvPr id="196" name="Google Shape;196;p24"/>
          <p:cNvPicPr preferRelativeResize="0"/>
          <p:nvPr/>
        </p:nvPicPr>
        <p:blipFill>
          <a:blip r:embed="rId3">
            <a:alphaModFix/>
          </a:blip>
          <a:stretch>
            <a:fillRect/>
          </a:stretch>
        </p:blipFill>
        <p:spPr>
          <a:xfrm>
            <a:off x="557125" y="1391200"/>
            <a:ext cx="1020350" cy="1020350"/>
          </a:xfrm>
          <a:prstGeom prst="rect">
            <a:avLst/>
          </a:prstGeom>
          <a:noFill/>
          <a:ln>
            <a:noFill/>
          </a:ln>
        </p:spPr>
      </p:pic>
      <p:pic>
        <p:nvPicPr>
          <p:cNvPr id="197" name="Google Shape;197;p24"/>
          <p:cNvPicPr preferRelativeResize="0"/>
          <p:nvPr/>
        </p:nvPicPr>
        <p:blipFill>
          <a:blip r:embed="rId4">
            <a:alphaModFix/>
          </a:blip>
          <a:stretch>
            <a:fillRect/>
          </a:stretch>
        </p:blipFill>
        <p:spPr>
          <a:xfrm>
            <a:off x="557125" y="2726951"/>
            <a:ext cx="1020350" cy="1015799"/>
          </a:xfrm>
          <a:prstGeom prst="rect">
            <a:avLst/>
          </a:prstGeom>
          <a:noFill/>
          <a:ln>
            <a:noFill/>
          </a:ln>
        </p:spPr>
      </p:pic>
      <p:pic>
        <p:nvPicPr>
          <p:cNvPr id="198" name="Google Shape;198;p24"/>
          <p:cNvPicPr preferRelativeResize="0"/>
          <p:nvPr/>
        </p:nvPicPr>
        <p:blipFill>
          <a:blip r:embed="rId5">
            <a:alphaModFix/>
          </a:blip>
          <a:stretch>
            <a:fillRect/>
          </a:stretch>
        </p:blipFill>
        <p:spPr>
          <a:xfrm>
            <a:off x="6334025" y="1846525"/>
            <a:ext cx="2292600" cy="1283850"/>
          </a:xfrm>
          <a:prstGeom prst="rect">
            <a:avLst/>
          </a:prstGeom>
          <a:noFill/>
          <a:ln>
            <a:noFill/>
          </a:ln>
        </p:spPr>
      </p:pic>
      <p:pic>
        <p:nvPicPr>
          <p:cNvPr id="199" name="Google Shape;199;p24"/>
          <p:cNvPicPr preferRelativeResize="0"/>
          <p:nvPr/>
        </p:nvPicPr>
        <p:blipFill rotWithShape="1">
          <a:blip r:embed="rId6">
            <a:alphaModFix/>
          </a:blip>
          <a:srcRect b="0" l="0" r="30963" t="0"/>
          <a:stretch/>
        </p:blipFill>
        <p:spPr>
          <a:xfrm>
            <a:off x="2826050" y="2691925"/>
            <a:ext cx="2899950" cy="1085850"/>
          </a:xfrm>
          <a:prstGeom prst="rect">
            <a:avLst/>
          </a:prstGeom>
          <a:noFill/>
          <a:ln>
            <a:noFill/>
          </a:ln>
        </p:spPr>
      </p:pic>
      <p:pic>
        <p:nvPicPr>
          <p:cNvPr id="200" name="Google Shape;200;p24"/>
          <p:cNvPicPr preferRelativeResize="0"/>
          <p:nvPr/>
        </p:nvPicPr>
        <p:blipFill rotWithShape="1">
          <a:blip r:embed="rId7">
            <a:alphaModFix/>
          </a:blip>
          <a:srcRect b="0" l="9084" r="9215" t="0"/>
          <a:stretch/>
        </p:blipFill>
        <p:spPr>
          <a:xfrm>
            <a:off x="2698925" y="1343025"/>
            <a:ext cx="3027075" cy="1228725"/>
          </a:xfrm>
          <a:prstGeom prst="rect">
            <a:avLst/>
          </a:prstGeom>
          <a:noFill/>
          <a:ln>
            <a:noFill/>
          </a:ln>
        </p:spPr>
      </p:pic>
      <p:sp>
        <p:nvSpPr>
          <p:cNvPr id="201" name="Google Shape;201;p24"/>
          <p:cNvSpPr txBox="1"/>
          <p:nvPr/>
        </p:nvSpPr>
        <p:spPr>
          <a:xfrm>
            <a:off x="590950" y="4277125"/>
            <a:ext cx="4856700" cy="5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202" name="Google Shape;202;p24"/>
          <p:cNvSpPr txBox="1"/>
          <p:nvPr/>
        </p:nvSpPr>
        <p:spPr>
          <a:xfrm>
            <a:off x="480800" y="4175950"/>
            <a:ext cx="1173000" cy="56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419" sz="1700">
                <a:latin typeface="Source Sans Pro"/>
                <a:ea typeface="Source Sans Pro"/>
                <a:cs typeface="Source Sans Pro"/>
                <a:sym typeface="Source Sans Pro"/>
              </a:rPr>
              <a:t>Git</a:t>
            </a:r>
            <a:endParaRPr b="1" sz="1700">
              <a:latin typeface="Source Sans Pro"/>
              <a:ea typeface="Source Sans Pro"/>
              <a:cs typeface="Source Sans Pro"/>
              <a:sym typeface="Source Sans Pro"/>
            </a:endParaRPr>
          </a:p>
          <a:p>
            <a:pPr indent="0" lvl="0" marL="0" rtl="0" algn="ctr">
              <a:spcBef>
                <a:spcPts val="0"/>
              </a:spcBef>
              <a:spcAft>
                <a:spcPts val="0"/>
              </a:spcAft>
              <a:buNone/>
            </a:pPr>
            <a:r>
              <a:rPr b="1" lang="es-419" sz="1700">
                <a:latin typeface="Source Sans Pro"/>
                <a:ea typeface="Source Sans Pro"/>
                <a:cs typeface="Source Sans Pro"/>
                <a:sym typeface="Source Sans Pro"/>
              </a:rPr>
              <a:t>(consola)</a:t>
            </a:r>
            <a:endParaRPr b="1" sz="1700">
              <a:latin typeface="Source Sans Pro"/>
              <a:ea typeface="Source Sans Pro"/>
              <a:cs typeface="Source Sans Pro"/>
              <a:sym typeface="Source Sans Pro"/>
            </a:endParaRPr>
          </a:p>
        </p:txBody>
      </p:sp>
      <p:sp>
        <p:nvSpPr>
          <p:cNvPr id="203" name="Google Shape;203;p24"/>
          <p:cNvSpPr txBox="1"/>
          <p:nvPr/>
        </p:nvSpPr>
        <p:spPr>
          <a:xfrm>
            <a:off x="3812050" y="4175950"/>
            <a:ext cx="1173000" cy="56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419" sz="1700">
                <a:latin typeface="Source Sans Pro"/>
                <a:ea typeface="Source Sans Pro"/>
                <a:cs typeface="Source Sans Pro"/>
                <a:sym typeface="Source Sans Pro"/>
              </a:rPr>
              <a:t>IDEs para manejar Git</a:t>
            </a:r>
            <a:endParaRPr b="1" sz="1700">
              <a:latin typeface="Source Sans Pro"/>
              <a:ea typeface="Source Sans Pro"/>
              <a:cs typeface="Source Sans Pro"/>
              <a:sym typeface="Source Sans Pro"/>
            </a:endParaRPr>
          </a:p>
        </p:txBody>
      </p:sp>
      <p:sp>
        <p:nvSpPr>
          <p:cNvPr id="204" name="Google Shape;204;p24"/>
          <p:cNvSpPr txBox="1"/>
          <p:nvPr/>
        </p:nvSpPr>
        <p:spPr>
          <a:xfrm>
            <a:off x="6893825" y="4117550"/>
            <a:ext cx="1173000" cy="56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419" sz="1700">
                <a:latin typeface="Source Sans Pro"/>
                <a:ea typeface="Source Sans Pro"/>
                <a:cs typeface="Source Sans Pro"/>
                <a:sym typeface="Source Sans Pro"/>
              </a:rPr>
              <a:t>Git en la web</a:t>
            </a:r>
            <a:endParaRPr b="1" sz="1700">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5"/>
          <p:cNvPicPr preferRelativeResize="0"/>
          <p:nvPr/>
        </p:nvPicPr>
        <p:blipFill>
          <a:blip r:embed="rId3">
            <a:alphaModFix/>
          </a:blip>
          <a:stretch>
            <a:fillRect/>
          </a:stretch>
        </p:blipFill>
        <p:spPr>
          <a:xfrm>
            <a:off x="11150" y="0"/>
            <a:ext cx="9132849" cy="5143500"/>
          </a:xfrm>
          <a:prstGeom prst="rect">
            <a:avLst/>
          </a:prstGeom>
          <a:noFill/>
          <a:ln>
            <a:noFill/>
          </a:ln>
        </p:spPr>
      </p:pic>
      <p:sp>
        <p:nvSpPr>
          <p:cNvPr id="210" name="Google Shape;210;p25"/>
          <p:cNvSpPr txBox="1"/>
          <p:nvPr>
            <p:ph type="title"/>
          </p:nvPr>
        </p:nvSpPr>
        <p:spPr>
          <a:xfrm>
            <a:off x="235500" y="1402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Nuevo proyecto, GitHub primero</a:t>
            </a:r>
            <a:endParaRPr/>
          </a:p>
        </p:txBody>
      </p:sp>
      <p:sp>
        <p:nvSpPr>
          <p:cNvPr id="211" name="Google Shape;211;p25"/>
          <p:cNvSpPr txBox="1"/>
          <p:nvPr/>
        </p:nvSpPr>
        <p:spPr>
          <a:xfrm>
            <a:off x="658400" y="1393375"/>
            <a:ext cx="4856700" cy="5667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SzPts val="2900"/>
              <a:buFont typeface="Source Sans Pro"/>
              <a:buChar char="●"/>
            </a:pPr>
            <a:r>
              <a:rPr lang="es-419" sz="2900">
                <a:latin typeface="Source Sans Pro"/>
                <a:ea typeface="Source Sans Pro"/>
                <a:cs typeface="Source Sans Pro"/>
                <a:sym typeface="Source Sans Pro"/>
              </a:rPr>
              <a:t>Crear repositorio en Github</a:t>
            </a:r>
            <a:endParaRPr sz="2900">
              <a:latin typeface="Source Sans Pro"/>
              <a:ea typeface="Source Sans Pro"/>
              <a:cs typeface="Source Sans Pro"/>
              <a:sym typeface="Source Sans Pro"/>
            </a:endParaRPr>
          </a:p>
          <a:p>
            <a:pPr indent="-412750" lvl="0" marL="457200" rtl="0" algn="l">
              <a:spcBef>
                <a:spcPts val="0"/>
              </a:spcBef>
              <a:spcAft>
                <a:spcPts val="0"/>
              </a:spcAft>
              <a:buSzPts val="2900"/>
              <a:buFont typeface="Source Sans Pro"/>
              <a:buChar char="●"/>
            </a:pPr>
            <a:r>
              <a:rPr lang="es-419" sz="2900">
                <a:latin typeface="Source Sans Pro"/>
                <a:ea typeface="Source Sans Pro"/>
                <a:cs typeface="Source Sans Pro"/>
                <a:sym typeface="Source Sans Pro"/>
              </a:rPr>
              <a:t>Crear proyecto en RStudio relacionandolo con el repo de Github</a:t>
            </a:r>
            <a:endParaRPr sz="2900">
              <a:latin typeface="Source Sans Pro"/>
              <a:ea typeface="Source Sans Pro"/>
              <a:cs typeface="Source Sans Pro"/>
              <a:sym typeface="Source Sans Pro"/>
            </a:endParaRPr>
          </a:p>
          <a:p>
            <a:pPr indent="-412750" lvl="0" marL="457200" rtl="0" algn="l">
              <a:spcBef>
                <a:spcPts val="0"/>
              </a:spcBef>
              <a:spcAft>
                <a:spcPts val="0"/>
              </a:spcAft>
              <a:buSzPts val="2900"/>
              <a:buFont typeface="Source Sans Pro"/>
              <a:buChar char="●"/>
            </a:pPr>
            <a:r>
              <a:rPr lang="es-419" sz="2900">
                <a:latin typeface="Source Sans Pro"/>
                <a:ea typeface="Source Sans Pro"/>
                <a:cs typeface="Source Sans Pro"/>
                <a:sym typeface="Source Sans Pro"/>
              </a:rPr>
              <a:t>Usar control de versiones!</a:t>
            </a:r>
            <a:endParaRPr sz="2900">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descr="* Ir a https://github.com y asegúrate de haber iniciado sesión.&#10;&#10; * Hacé clic en el botón verde &quot;Nuevo repositorio&quot; o, si estás en tu página de perfil, hacé clic en &quot;Repositorios&quot;, luego haga clic en el botón verde &quot;Nuevo&quot;.  complear con los siguientes datos:&#10;&#10;  - Nombre del repositorio: MiRepo (o el nombre que quieras, pero que sea signficativo del proyecto que vas a realizar, que te ayude a recordar de que se trataba cuando lo veas en un tiempo)&#10;    &#10;  - Público&#10;    &#10;  - *SÍ* inicializa este repositorio con un archivo _README_&#10;&#10;* Hacé clic en el botón verde grande &quot;Crear repositorio&quot;." id="216" name="Google Shape;216;p26" title="Captura de pantalla de la creación de un repo en Github"/>
          <p:cNvPicPr preferRelativeResize="0"/>
          <p:nvPr/>
        </p:nvPicPr>
        <p:blipFill rotWithShape="1">
          <a:blip r:embed="rId4">
            <a:alphaModFix/>
          </a:blip>
          <a:srcRect b="3288" l="20001" r="20876" t="10837"/>
          <a:stretch/>
        </p:blipFill>
        <p:spPr>
          <a:xfrm>
            <a:off x="306300" y="120150"/>
            <a:ext cx="5851675" cy="478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descr="Copia la URL HTTPS para clonar el repositorio mediante el botón verde &quot;Clonar o descargar&quot; (o copia la URL SSH si elegiste utilizar claves SSH)." id="221" name="Google Shape;221;p27" title="Como copiar HTTP o SSH para clonar un repo en Github"/>
          <p:cNvPicPr preferRelativeResize="0"/>
          <p:nvPr/>
        </p:nvPicPr>
        <p:blipFill rotWithShape="1">
          <a:blip r:embed="rId3">
            <a:alphaModFix/>
          </a:blip>
          <a:srcRect b="6388" l="12252" r="13935" t="11185"/>
          <a:stretch/>
        </p:blipFill>
        <p:spPr>
          <a:xfrm>
            <a:off x="152475" y="103275"/>
            <a:ext cx="7934477" cy="4984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descr="La explicación de las imagenes y el flujo de trabajo se encuentra en las notas del orador." id="226" name="Google Shape;226;p28" title="Capturas de pantalla para crear un proyecto de RStudio con GIT"/>
          <p:cNvPicPr preferRelativeResize="0"/>
          <p:nvPr/>
        </p:nvPicPr>
        <p:blipFill>
          <a:blip r:embed="rId3">
            <a:alphaModFix/>
          </a:blip>
          <a:stretch>
            <a:fillRect/>
          </a:stretch>
        </p:blipFill>
        <p:spPr>
          <a:xfrm>
            <a:off x="152400" y="0"/>
            <a:ext cx="7243274"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9"/>
          <p:cNvPicPr preferRelativeResize="0"/>
          <p:nvPr/>
        </p:nvPicPr>
        <p:blipFill>
          <a:blip r:embed="rId3">
            <a:alphaModFix/>
          </a:blip>
          <a:stretch>
            <a:fillRect/>
          </a:stretch>
        </p:blipFill>
        <p:spPr>
          <a:xfrm>
            <a:off x="0" y="-63255"/>
            <a:ext cx="9144000" cy="5149779"/>
          </a:xfrm>
          <a:prstGeom prst="rect">
            <a:avLst/>
          </a:prstGeom>
          <a:noFill/>
          <a:ln>
            <a:noFill/>
          </a:ln>
        </p:spPr>
      </p:pic>
      <p:sp>
        <p:nvSpPr>
          <p:cNvPr id="232" name="Google Shape;232;p29"/>
          <p:cNvSpPr txBox="1"/>
          <p:nvPr>
            <p:ph idx="4294967295" type="title"/>
          </p:nvPr>
        </p:nvSpPr>
        <p:spPr>
          <a:xfrm>
            <a:off x="471600" y="123350"/>
            <a:ext cx="8520600" cy="623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419"/>
              <a:t>Proyecto existente, GitHub primero</a:t>
            </a:r>
            <a:endParaRPr/>
          </a:p>
        </p:txBody>
      </p:sp>
      <p:sp>
        <p:nvSpPr>
          <p:cNvPr id="233" name="Google Shape;233;p29"/>
          <p:cNvSpPr txBox="1"/>
          <p:nvPr/>
        </p:nvSpPr>
        <p:spPr>
          <a:xfrm>
            <a:off x="3365075" y="1123550"/>
            <a:ext cx="4856700" cy="5667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SzPts val="2900"/>
              <a:buFont typeface="Source Sans Pro"/>
              <a:buChar char="●"/>
            </a:pPr>
            <a:r>
              <a:rPr lang="es-419" sz="2900">
                <a:latin typeface="Source Sans Pro"/>
                <a:ea typeface="Source Sans Pro"/>
                <a:cs typeface="Source Sans Pro"/>
                <a:sym typeface="Source Sans Pro"/>
              </a:rPr>
              <a:t>Crear repositorio en Github</a:t>
            </a:r>
            <a:endParaRPr sz="2900">
              <a:latin typeface="Source Sans Pro"/>
              <a:ea typeface="Source Sans Pro"/>
              <a:cs typeface="Source Sans Pro"/>
              <a:sym typeface="Source Sans Pro"/>
            </a:endParaRPr>
          </a:p>
          <a:p>
            <a:pPr indent="-412750" lvl="0" marL="457200" rtl="0" algn="l">
              <a:spcBef>
                <a:spcPts val="0"/>
              </a:spcBef>
              <a:spcAft>
                <a:spcPts val="0"/>
              </a:spcAft>
              <a:buSzPts val="2900"/>
              <a:buFont typeface="Source Sans Pro"/>
              <a:buChar char="●"/>
            </a:pPr>
            <a:r>
              <a:rPr lang="es-419" sz="2900">
                <a:latin typeface="Source Sans Pro"/>
                <a:ea typeface="Source Sans Pro"/>
                <a:cs typeface="Source Sans Pro"/>
                <a:sym typeface="Source Sans Pro"/>
              </a:rPr>
              <a:t>Crear proyecto en RStudio relacionandolo con el repo de Github</a:t>
            </a:r>
            <a:endParaRPr sz="2900">
              <a:latin typeface="Source Sans Pro"/>
              <a:ea typeface="Source Sans Pro"/>
              <a:cs typeface="Source Sans Pro"/>
              <a:sym typeface="Source Sans Pro"/>
            </a:endParaRPr>
          </a:p>
          <a:p>
            <a:pPr indent="-412750" lvl="0" marL="457200" rtl="0" algn="l">
              <a:spcBef>
                <a:spcPts val="0"/>
              </a:spcBef>
              <a:spcAft>
                <a:spcPts val="0"/>
              </a:spcAft>
              <a:buSzPts val="2900"/>
              <a:buFont typeface="Source Sans Pro"/>
              <a:buChar char="●"/>
            </a:pPr>
            <a:r>
              <a:rPr lang="es-419" sz="2900">
                <a:latin typeface="Source Sans Pro"/>
                <a:ea typeface="Source Sans Pro"/>
                <a:cs typeface="Source Sans Pro"/>
                <a:sym typeface="Source Sans Pro"/>
              </a:rPr>
              <a:t>Copiar en este proyecto todos los script, datos, etc.</a:t>
            </a:r>
            <a:endParaRPr sz="2900">
              <a:latin typeface="Source Sans Pro"/>
              <a:ea typeface="Source Sans Pro"/>
              <a:cs typeface="Source Sans Pro"/>
              <a:sym typeface="Source Sans Pro"/>
            </a:endParaRPr>
          </a:p>
          <a:p>
            <a:pPr indent="-412750" lvl="0" marL="457200" rtl="0" algn="l">
              <a:spcBef>
                <a:spcPts val="0"/>
              </a:spcBef>
              <a:spcAft>
                <a:spcPts val="0"/>
              </a:spcAft>
              <a:buSzPts val="2900"/>
              <a:buFont typeface="Source Sans Pro"/>
              <a:buChar char="●"/>
            </a:pPr>
            <a:r>
              <a:rPr lang="es-419" sz="2900">
                <a:latin typeface="Source Sans Pro"/>
                <a:ea typeface="Source Sans Pro"/>
                <a:cs typeface="Source Sans Pro"/>
                <a:sym typeface="Source Sans Pro"/>
              </a:rPr>
              <a:t>Usar control de versiones!</a:t>
            </a:r>
            <a:endParaRPr sz="2900">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237" name="Shape 237"/>
        <p:cNvGrpSpPr/>
        <p:nvPr/>
      </p:nvGrpSpPr>
      <p:grpSpPr>
        <a:xfrm>
          <a:off x="0" y="0"/>
          <a:ext cx="0" cy="0"/>
          <a:chOff x="0" y="0"/>
          <a:chExt cx="0" cy="0"/>
        </a:xfrm>
      </p:grpSpPr>
      <p:pic>
        <p:nvPicPr>
          <p:cNvPr id="238" name="Google Shape;238;p30"/>
          <p:cNvPicPr preferRelativeResize="0"/>
          <p:nvPr/>
        </p:nvPicPr>
        <p:blipFill>
          <a:blip r:embed="rId3">
            <a:alphaModFix/>
          </a:blip>
          <a:stretch>
            <a:fillRect/>
          </a:stretch>
        </p:blipFill>
        <p:spPr>
          <a:xfrm>
            <a:off x="0" y="0"/>
            <a:ext cx="9144000" cy="5149780"/>
          </a:xfrm>
          <a:prstGeom prst="rect">
            <a:avLst/>
          </a:prstGeom>
          <a:noFill/>
          <a:ln>
            <a:noFill/>
          </a:ln>
        </p:spPr>
      </p:pic>
      <p:sp>
        <p:nvSpPr>
          <p:cNvPr id="239" name="Google Shape;239;p30"/>
          <p:cNvSpPr txBox="1"/>
          <p:nvPr>
            <p:ph idx="4294967295" type="title"/>
          </p:nvPr>
        </p:nvSpPr>
        <p:spPr>
          <a:xfrm>
            <a:off x="471600" y="123350"/>
            <a:ext cx="8520600" cy="623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419"/>
              <a:t>Usando control de versiones</a:t>
            </a:r>
            <a:endParaRPr/>
          </a:p>
        </p:txBody>
      </p:sp>
      <p:sp>
        <p:nvSpPr>
          <p:cNvPr id="240" name="Google Shape;240;p30"/>
          <p:cNvSpPr txBox="1"/>
          <p:nvPr/>
        </p:nvSpPr>
        <p:spPr>
          <a:xfrm>
            <a:off x="4461225" y="1359650"/>
            <a:ext cx="4530900" cy="5667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SzPts val="3200"/>
              <a:buFont typeface="Source Sans Pro"/>
              <a:buChar char="●"/>
            </a:pPr>
            <a:r>
              <a:rPr lang="es-419" sz="3200">
                <a:latin typeface="Source Sans Pro"/>
                <a:ea typeface="Source Sans Pro"/>
                <a:cs typeface="Source Sans Pro"/>
                <a:sym typeface="Source Sans Pro"/>
              </a:rPr>
              <a:t>Modificar en RStudio y enviar al repo remoto.</a:t>
            </a:r>
            <a:endParaRPr sz="3200">
              <a:latin typeface="Source Sans Pro"/>
              <a:ea typeface="Source Sans Pro"/>
              <a:cs typeface="Source Sans Pro"/>
              <a:sym typeface="Source Sans Pro"/>
            </a:endParaRPr>
          </a:p>
          <a:p>
            <a:pPr indent="-431800" lvl="0" marL="457200" rtl="0" algn="l">
              <a:spcBef>
                <a:spcPts val="0"/>
              </a:spcBef>
              <a:spcAft>
                <a:spcPts val="0"/>
              </a:spcAft>
              <a:buSzPts val="3200"/>
              <a:buFont typeface="Source Sans Pro"/>
              <a:buChar char="●"/>
            </a:pPr>
            <a:r>
              <a:rPr lang="es-419" sz="3200">
                <a:latin typeface="Source Sans Pro"/>
                <a:ea typeface="Source Sans Pro"/>
                <a:cs typeface="Source Sans Pro"/>
                <a:sym typeface="Source Sans Pro"/>
              </a:rPr>
              <a:t>Modificar en el repo remoto y bajar los cambios a RStudio.</a:t>
            </a:r>
            <a:endParaRPr sz="3200">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1"/>
          <p:cNvPicPr preferRelativeResize="0"/>
          <p:nvPr/>
        </p:nvPicPr>
        <p:blipFill>
          <a:blip r:embed="rId3">
            <a:alphaModFix/>
          </a:blip>
          <a:stretch>
            <a:fillRect/>
          </a:stretch>
        </p:blipFill>
        <p:spPr>
          <a:xfrm>
            <a:off x="0" y="0"/>
            <a:ext cx="9144000" cy="5149778"/>
          </a:xfrm>
          <a:prstGeom prst="rect">
            <a:avLst/>
          </a:prstGeom>
          <a:noFill/>
          <a:ln>
            <a:noFill/>
          </a:ln>
        </p:spPr>
      </p:pic>
      <p:sp>
        <p:nvSpPr>
          <p:cNvPr id="246" name="Google Shape;246;p31"/>
          <p:cNvSpPr txBox="1"/>
          <p:nvPr>
            <p:ph idx="4294967295" type="title"/>
          </p:nvPr>
        </p:nvSpPr>
        <p:spPr>
          <a:xfrm>
            <a:off x="235500" y="1402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FFFFFF"/>
                </a:solidFill>
              </a:rPr>
              <a:t>¿ Cómo seguimos ?</a:t>
            </a:r>
            <a:endParaRPr>
              <a:solidFill>
                <a:srgbClr val="FFFFFF"/>
              </a:solidFill>
            </a:endParaRPr>
          </a:p>
        </p:txBody>
      </p:sp>
      <p:sp>
        <p:nvSpPr>
          <p:cNvPr id="247" name="Google Shape;247;p31"/>
          <p:cNvSpPr txBox="1"/>
          <p:nvPr/>
        </p:nvSpPr>
        <p:spPr>
          <a:xfrm>
            <a:off x="83100" y="1039525"/>
            <a:ext cx="4342500" cy="566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Source Sans Pro"/>
              <a:buChar char="●"/>
            </a:pPr>
            <a:r>
              <a:rPr lang="es-419" sz="2400">
                <a:solidFill>
                  <a:srgbClr val="FFFFFF"/>
                </a:solidFill>
                <a:latin typeface="Source Sans Pro"/>
                <a:ea typeface="Source Sans Pro"/>
                <a:cs typeface="Source Sans Pro"/>
                <a:sym typeface="Source Sans Pro"/>
              </a:rPr>
              <a:t>Post con todo el material del meetup: </a:t>
            </a:r>
            <a:r>
              <a:rPr lang="es-419" sz="2400" u="sng">
                <a:solidFill>
                  <a:srgbClr val="FFFFFF"/>
                </a:solidFill>
                <a:latin typeface="Source Sans Pro"/>
                <a:ea typeface="Source Sans Pro"/>
                <a:cs typeface="Source Sans Pro"/>
                <a:sym typeface="Source Sans Pro"/>
                <a:hlinkClick r:id="rId4">
                  <a:extLst>
                    <a:ext uri="{A12FA001-AC4F-418D-AE19-62706E023703}">
                      <ahyp:hlinkClr val="tx"/>
                    </a:ext>
                  </a:extLst>
                </a:hlinkClick>
              </a:rPr>
              <a:t>https://yabellini.netlify.app/es/post/githubconr/</a:t>
            </a:r>
            <a:r>
              <a:rPr lang="es-419" sz="2400">
                <a:solidFill>
                  <a:srgbClr val="FFFFFF"/>
                </a:solidFill>
                <a:latin typeface="Source Sans Pro"/>
                <a:ea typeface="Source Sans Pro"/>
                <a:cs typeface="Source Sans Pro"/>
                <a:sym typeface="Source Sans Pro"/>
              </a:rPr>
              <a:t> </a:t>
            </a:r>
            <a:endParaRPr sz="2400">
              <a:solidFill>
                <a:srgbClr val="FFFFFF"/>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rgbClr val="FFFFFF"/>
              </a:solidFill>
              <a:latin typeface="Source Sans Pro"/>
              <a:ea typeface="Source Sans Pro"/>
              <a:cs typeface="Source Sans Pro"/>
              <a:sym typeface="Source Sans Pro"/>
            </a:endParaRPr>
          </a:p>
          <a:p>
            <a:pPr indent="-381000" lvl="0" marL="457200" rtl="0" algn="l">
              <a:spcBef>
                <a:spcPts val="0"/>
              </a:spcBef>
              <a:spcAft>
                <a:spcPts val="0"/>
              </a:spcAft>
              <a:buClr>
                <a:srgbClr val="FFFFFF"/>
              </a:buClr>
              <a:buSzPts val="2400"/>
              <a:buFont typeface="Source Sans Pro"/>
              <a:buChar char="●"/>
            </a:pPr>
            <a:r>
              <a:rPr lang="es-419" sz="2400">
                <a:solidFill>
                  <a:srgbClr val="FFFFFF"/>
                </a:solidFill>
                <a:latin typeface="Source Sans Pro"/>
                <a:ea typeface="Source Sans Pro"/>
                <a:cs typeface="Source Sans Pro"/>
                <a:sym typeface="Source Sans Pro"/>
              </a:rPr>
              <a:t>Happy Git and GitHub for the useR: </a:t>
            </a:r>
            <a:r>
              <a:rPr lang="es-419" sz="2400" u="sng">
                <a:solidFill>
                  <a:srgbClr val="FFFFFF"/>
                </a:solidFill>
                <a:latin typeface="Source Sans Pro"/>
                <a:ea typeface="Source Sans Pro"/>
                <a:cs typeface="Source Sans Pro"/>
                <a:sym typeface="Source Sans Pro"/>
                <a:hlinkClick r:id="rId5">
                  <a:extLst>
                    <a:ext uri="{A12FA001-AC4F-418D-AE19-62706E023703}">
                      <ahyp:hlinkClr val="tx"/>
                    </a:ext>
                  </a:extLst>
                </a:hlinkClick>
              </a:rPr>
              <a:t>https://happygitwithr.com/index.html</a:t>
            </a:r>
            <a:r>
              <a:rPr lang="es-419" sz="2400">
                <a:solidFill>
                  <a:srgbClr val="FFFFFF"/>
                </a:solidFill>
                <a:latin typeface="Source Sans Pro"/>
                <a:ea typeface="Source Sans Pro"/>
                <a:cs typeface="Source Sans Pro"/>
                <a:sym typeface="Source Sans Pro"/>
              </a:rPr>
              <a:t> </a:t>
            </a:r>
            <a:endParaRPr sz="2400">
              <a:solidFill>
                <a:srgbClr val="FFFFFF"/>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rgbClr val="FFFFFF"/>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4" title="Korra mirando una notebook"/>
          <p:cNvPicPr preferRelativeResize="0"/>
          <p:nvPr/>
        </p:nvPicPr>
        <p:blipFill>
          <a:blip r:embed="rId3">
            <a:alphaModFix/>
          </a:blip>
          <a:stretch>
            <a:fillRect/>
          </a:stretch>
        </p:blipFill>
        <p:spPr>
          <a:xfrm>
            <a:off x="925" y="0"/>
            <a:ext cx="9132853" cy="5143500"/>
          </a:xfrm>
          <a:prstGeom prst="rect">
            <a:avLst/>
          </a:prstGeom>
          <a:noFill/>
          <a:ln>
            <a:noFill/>
          </a:ln>
        </p:spPr>
      </p:pic>
      <p:sp>
        <p:nvSpPr>
          <p:cNvPr id="69" name="Google Shape;69;p14"/>
          <p:cNvSpPr txBox="1"/>
          <p:nvPr/>
        </p:nvSpPr>
        <p:spPr>
          <a:xfrm>
            <a:off x="407100" y="119200"/>
            <a:ext cx="4164900" cy="8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4500">
                <a:solidFill>
                  <a:srgbClr val="FFFFFF"/>
                </a:solidFill>
                <a:latin typeface="Source Sans Pro"/>
                <a:ea typeface="Source Sans Pro"/>
                <a:cs typeface="Source Sans Pro"/>
                <a:sym typeface="Source Sans Pro"/>
              </a:rPr>
              <a:t>¿Quién sos vos?</a:t>
            </a:r>
            <a:endParaRPr b="1" sz="4500">
              <a:solidFill>
                <a:srgbClr val="FFFFFF"/>
              </a:solidFill>
              <a:latin typeface="Source Sans Pro"/>
              <a:ea typeface="Source Sans Pro"/>
              <a:cs typeface="Source Sans Pro"/>
              <a:sym typeface="Source Sans Pro"/>
            </a:endParaRPr>
          </a:p>
        </p:txBody>
      </p:sp>
      <p:sp>
        <p:nvSpPr>
          <p:cNvPr id="70" name="Google Shape;70;p14"/>
          <p:cNvSpPr txBox="1"/>
          <p:nvPr/>
        </p:nvSpPr>
        <p:spPr>
          <a:xfrm>
            <a:off x="360325" y="1147900"/>
            <a:ext cx="5745600" cy="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800">
                <a:solidFill>
                  <a:srgbClr val="FFFFFF"/>
                </a:solidFill>
                <a:latin typeface="Source Sans Pro"/>
                <a:ea typeface="Source Sans Pro"/>
                <a:cs typeface="Source Sans Pro"/>
                <a:sym typeface="Source Sans Pro"/>
              </a:rPr>
              <a:t>Romina </a:t>
            </a:r>
            <a:r>
              <a:rPr lang="es-419" sz="1800">
                <a:solidFill>
                  <a:srgbClr val="FFFFFF"/>
                </a:solidFill>
                <a:latin typeface="Source Sans Pro"/>
                <a:ea typeface="Source Sans Pro"/>
                <a:cs typeface="Source Sans Pro"/>
                <a:sym typeface="Source Sans Pro"/>
              </a:rPr>
              <a:t>trabaja ordenando y analizando datos utilizando R para una variedad de clientes.  </a:t>
            </a:r>
            <a:endParaRPr sz="1800">
              <a:solidFill>
                <a:srgbClr val="FFFFFF"/>
              </a:solidFill>
              <a:latin typeface="Source Sans Pro"/>
              <a:ea typeface="Source Sans Pro"/>
              <a:cs typeface="Source Sans Pro"/>
              <a:sym typeface="Source Sans Pro"/>
            </a:endParaRPr>
          </a:p>
          <a:p>
            <a:pPr indent="0" lvl="0" marL="0" rtl="0" algn="l">
              <a:spcBef>
                <a:spcPts val="0"/>
              </a:spcBef>
              <a:spcAft>
                <a:spcPts val="0"/>
              </a:spcAft>
              <a:buNone/>
            </a:pPr>
            <a:r>
              <a:rPr lang="es-419" sz="1800">
                <a:solidFill>
                  <a:srgbClr val="FFFFFF"/>
                </a:solidFill>
                <a:latin typeface="Source Sans Pro"/>
                <a:ea typeface="Source Sans Pro"/>
                <a:cs typeface="Source Sans Pro"/>
                <a:sym typeface="Source Sans Pro"/>
              </a:rPr>
              <a:t>Utiliza proyectos en RStudio para ordenar su trabajo.</a:t>
            </a:r>
            <a:endParaRPr sz="1800">
              <a:solidFill>
                <a:srgbClr val="FFFFFF"/>
              </a:solidFill>
              <a:latin typeface="Source Sans Pro"/>
              <a:ea typeface="Source Sans Pro"/>
              <a:cs typeface="Source Sans Pro"/>
              <a:sym typeface="Source Sans Pro"/>
            </a:endParaRPr>
          </a:p>
          <a:p>
            <a:pPr indent="0" lvl="0" marL="0" rtl="0" algn="l">
              <a:spcBef>
                <a:spcPts val="0"/>
              </a:spcBef>
              <a:spcAft>
                <a:spcPts val="0"/>
              </a:spcAft>
              <a:buNone/>
            </a:pPr>
            <a:r>
              <a:rPr lang="es-419" sz="1800">
                <a:solidFill>
                  <a:srgbClr val="FFFFFF"/>
                </a:solidFill>
                <a:latin typeface="Source Sans Pro"/>
                <a:ea typeface="Source Sans Pro"/>
                <a:cs typeface="Source Sans Pro"/>
                <a:sym typeface="Source Sans Pro"/>
              </a:rPr>
              <a:t>Comparte sus avances y resultados utilizando herramientas en la nube (como dropbox y google drive).  </a:t>
            </a:r>
            <a:endParaRPr sz="1800">
              <a:solidFill>
                <a:srgbClr val="FFFFFF"/>
              </a:solidFill>
              <a:latin typeface="Source Sans Pro"/>
              <a:ea typeface="Source Sans Pro"/>
              <a:cs typeface="Source Sans Pro"/>
              <a:sym typeface="Source Sans Pro"/>
            </a:endParaRPr>
          </a:p>
          <a:p>
            <a:pPr indent="0" lvl="0" marL="0" rtl="0" algn="l">
              <a:spcBef>
                <a:spcPts val="0"/>
              </a:spcBef>
              <a:spcAft>
                <a:spcPts val="0"/>
              </a:spcAft>
              <a:buNone/>
            </a:pPr>
            <a:r>
              <a:rPr lang="es-419" sz="1800">
                <a:solidFill>
                  <a:srgbClr val="FFFFFF"/>
                </a:solidFill>
                <a:latin typeface="Source Sans Pro"/>
                <a:ea typeface="Source Sans Pro"/>
                <a:cs typeface="Source Sans Pro"/>
                <a:sym typeface="Source Sans Pro"/>
              </a:rPr>
              <a:t>Compartir de esta manera le ha traído varios dolores de cabeza</a:t>
            </a:r>
            <a:endParaRPr sz="1800">
              <a:solidFill>
                <a:srgbClr val="FFFFFF"/>
              </a:solidFill>
              <a:latin typeface="Source Sans Pro"/>
              <a:ea typeface="Source Sans Pro"/>
              <a:cs typeface="Source Sans Pro"/>
              <a:sym typeface="Source Sans Pro"/>
            </a:endParaRPr>
          </a:p>
          <a:p>
            <a:pPr indent="0" lvl="0" marL="0" rtl="0" algn="l">
              <a:spcBef>
                <a:spcPts val="0"/>
              </a:spcBef>
              <a:spcAft>
                <a:spcPts val="0"/>
              </a:spcAft>
              <a:buNone/>
            </a:pPr>
            <a:r>
              <a:rPr lang="es-419" sz="1800">
                <a:solidFill>
                  <a:srgbClr val="FFFFFF"/>
                </a:solidFill>
                <a:latin typeface="Source Sans Pro"/>
                <a:ea typeface="Source Sans Pro"/>
                <a:cs typeface="Source Sans Pro"/>
                <a:sym typeface="Source Sans Pro"/>
              </a:rPr>
              <a:t>Sabe que Git puede ayudarla con estos problemas pero no le queda claro como.</a:t>
            </a:r>
            <a:endParaRPr sz="1800">
              <a:solidFill>
                <a:srgbClr val="FFFFFF"/>
              </a:solidFill>
              <a:latin typeface="Source Sans Pro"/>
              <a:ea typeface="Source Sans Pro"/>
              <a:cs typeface="Source Sans Pro"/>
              <a:sym typeface="Source Sans Pro"/>
            </a:endParaRPr>
          </a:p>
          <a:p>
            <a:pPr indent="0" lvl="0" marL="0" rtl="0" algn="l">
              <a:spcBef>
                <a:spcPts val="0"/>
              </a:spcBef>
              <a:spcAft>
                <a:spcPts val="0"/>
              </a:spcAft>
              <a:buNone/>
            </a:pPr>
            <a:r>
              <a:rPr lang="es-419" sz="1800">
                <a:solidFill>
                  <a:srgbClr val="FFFFFF"/>
                </a:solidFill>
                <a:latin typeface="Source Sans Pro"/>
                <a:ea typeface="Source Sans Pro"/>
                <a:cs typeface="Source Sans Pro"/>
                <a:sym typeface="Source Sans Pro"/>
              </a:rPr>
              <a:t>Tiene usuario en GitHub pero nunca usó.  </a:t>
            </a:r>
            <a:endParaRPr sz="1800">
              <a:solidFill>
                <a:srgbClr val="FFFFFF"/>
              </a:solidFill>
              <a:latin typeface="Source Sans Pro"/>
              <a:ea typeface="Source Sans Pro"/>
              <a:cs typeface="Source Sans Pro"/>
              <a:sym typeface="Source Sans Pro"/>
            </a:endParaRPr>
          </a:p>
          <a:p>
            <a:pPr indent="0" lvl="0" marL="0" rtl="0" algn="l">
              <a:spcBef>
                <a:spcPts val="0"/>
              </a:spcBef>
              <a:spcAft>
                <a:spcPts val="0"/>
              </a:spcAft>
              <a:buNone/>
            </a:pPr>
            <a:r>
              <a:rPr lang="es-419" sz="1800">
                <a:solidFill>
                  <a:srgbClr val="FFFFFF"/>
                </a:solidFill>
                <a:latin typeface="Source Sans Pro"/>
                <a:ea typeface="Source Sans Pro"/>
                <a:cs typeface="Source Sans Pro"/>
                <a:sym typeface="Source Sans Pro"/>
              </a:rPr>
              <a:t>Quiere entender como funciona y como usarlo con R y RStudio para poder incorporarlo a sus proyectos.</a:t>
            </a:r>
            <a:endParaRPr sz="1800">
              <a:solidFill>
                <a:srgbClr val="FFFFFF"/>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2" title="Logo LatinR"/>
          <p:cNvPicPr preferRelativeResize="0"/>
          <p:nvPr/>
        </p:nvPicPr>
        <p:blipFill>
          <a:blip r:embed="rId3">
            <a:alphaModFix/>
          </a:blip>
          <a:stretch>
            <a:fillRect/>
          </a:stretch>
        </p:blipFill>
        <p:spPr>
          <a:xfrm>
            <a:off x="152400" y="152400"/>
            <a:ext cx="4838700" cy="4838700"/>
          </a:xfrm>
          <a:prstGeom prst="rect">
            <a:avLst/>
          </a:prstGeom>
          <a:noFill/>
          <a:ln>
            <a:noFill/>
          </a:ln>
        </p:spPr>
      </p:pic>
      <p:sp>
        <p:nvSpPr>
          <p:cNvPr id="253" name="Google Shape;253;p32"/>
          <p:cNvSpPr txBox="1"/>
          <p:nvPr/>
        </p:nvSpPr>
        <p:spPr>
          <a:xfrm>
            <a:off x="4908100" y="929625"/>
            <a:ext cx="3389700" cy="56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3000" u="sng">
                <a:solidFill>
                  <a:schemeClr val="hlink"/>
                </a:solidFill>
                <a:latin typeface="Source Sans Pro"/>
                <a:ea typeface="Source Sans Pro"/>
                <a:cs typeface="Source Sans Pro"/>
                <a:sym typeface="Source Sans Pro"/>
                <a:hlinkClick r:id="rId4"/>
              </a:rPr>
              <a:t>https://latin-r.com/</a:t>
            </a:r>
            <a:endParaRPr sz="3000">
              <a:latin typeface="Source Sans Pro"/>
              <a:ea typeface="Source Sans Pro"/>
              <a:cs typeface="Source Sans Pro"/>
              <a:sym typeface="Source Sans Pro"/>
            </a:endParaRPr>
          </a:p>
          <a:p>
            <a:pPr indent="0" lvl="0" marL="0" rtl="0" algn="ctr">
              <a:spcBef>
                <a:spcPts val="0"/>
              </a:spcBef>
              <a:spcAft>
                <a:spcPts val="0"/>
              </a:spcAft>
              <a:buNone/>
            </a:pPr>
            <a:r>
              <a:t/>
            </a:r>
            <a:endParaRPr sz="3000">
              <a:latin typeface="Source Sans Pro"/>
              <a:ea typeface="Source Sans Pro"/>
              <a:cs typeface="Source Sans Pro"/>
              <a:sym typeface="Source Sans Pro"/>
            </a:endParaRPr>
          </a:p>
          <a:p>
            <a:pPr indent="0" lvl="0" marL="0" rtl="0" algn="ctr">
              <a:spcBef>
                <a:spcPts val="0"/>
              </a:spcBef>
              <a:spcAft>
                <a:spcPts val="0"/>
              </a:spcAft>
              <a:buNone/>
            </a:pPr>
            <a:r>
              <a:rPr lang="es-419" sz="3000">
                <a:latin typeface="Source Sans Pro"/>
                <a:ea typeface="Source Sans Pro"/>
                <a:cs typeface="Source Sans Pro"/>
                <a:sym typeface="Source Sans Pro"/>
              </a:rPr>
              <a:t>31 de Mayo </a:t>
            </a:r>
            <a:endParaRPr sz="3000">
              <a:latin typeface="Source Sans Pro"/>
              <a:ea typeface="Source Sans Pro"/>
              <a:cs typeface="Source Sans Pro"/>
              <a:sym typeface="Source Sans Pro"/>
            </a:endParaRPr>
          </a:p>
          <a:p>
            <a:pPr indent="0" lvl="0" marL="0" rtl="0" algn="ctr">
              <a:spcBef>
                <a:spcPts val="0"/>
              </a:spcBef>
              <a:spcAft>
                <a:spcPts val="0"/>
              </a:spcAft>
              <a:buNone/>
            </a:pPr>
            <a:r>
              <a:rPr lang="es-419" sz="3000">
                <a:latin typeface="Source Sans Pro"/>
                <a:ea typeface="Source Sans Pro"/>
                <a:cs typeface="Source Sans Pro"/>
                <a:sym typeface="Source Sans Pro"/>
              </a:rPr>
              <a:t>Presentación de trabajos</a:t>
            </a:r>
            <a:endParaRPr sz="3000">
              <a:latin typeface="Source Sans Pro"/>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nvSpPr>
        <p:spPr>
          <a:xfrm>
            <a:off x="0" y="0"/>
            <a:ext cx="7142700" cy="30000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s-419" sz="3600">
                <a:solidFill>
                  <a:srgbClr val="C83737"/>
                </a:solidFill>
                <a:latin typeface="Montserrat"/>
                <a:ea typeface="Montserrat"/>
                <a:cs typeface="Montserrat"/>
                <a:sym typeface="Montserrat"/>
              </a:rPr>
              <a:t>Somos MetaDocencia</a:t>
            </a:r>
            <a:endParaRPr sz="3600">
              <a:solidFill>
                <a:srgbClr val="C83737"/>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solidFill>
                <a:schemeClr val="dk2"/>
              </a:solidFill>
            </a:endParaRPr>
          </a:p>
        </p:txBody>
      </p:sp>
      <p:pic>
        <p:nvPicPr>
          <p:cNvPr id="259" name="Google Shape;259;p33" title="Logo MetaDocencia"/>
          <p:cNvPicPr preferRelativeResize="0"/>
          <p:nvPr/>
        </p:nvPicPr>
        <p:blipFill>
          <a:blip r:embed="rId3">
            <a:alphaModFix/>
          </a:blip>
          <a:stretch>
            <a:fillRect/>
          </a:stretch>
        </p:blipFill>
        <p:spPr>
          <a:xfrm>
            <a:off x="5751299" y="2634525"/>
            <a:ext cx="3218349" cy="2373425"/>
          </a:xfrm>
          <a:prstGeom prst="rect">
            <a:avLst/>
          </a:prstGeom>
          <a:noFill/>
          <a:ln>
            <a:noFill/>
          </a:ln>
        </p:spPr>
      </p:pic>
      <p:sp>
        <p:nvSpPr>
          <p:cNvPr id="260" name="Google Shape;260;p33"/>
          <p:cNvSpPr txBox="1"/>
          <p:nvPr/>
        </p:nvSpPr>
        <p:spPr>
          <a:xfrm>
            <a:off x="0" y="990600"/>
            <a:ext cx="7319700" cy="3000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434343"/>
              </a:buClr>
              <a:buSzPts val="2400"/>
              <a:buFont typeface="Source Sans Pro"/>
              <a:buChar char="●"/>
            </a:pPr>
            <a:r>
              <a:rPr lang="es-419" sz="2400" u="sng">
                <a:solidFill>
                  <a:srgbClr val="0097A7"/>
                </a:solidFill>
                <a:latin typeface="Source Sans Pro"/>
                <a:ea typeface="Source Sans Pro"/>
                <a:cs typeface="Source Sans Pro"/>
                <a:sym typeface="Source Sans Pro"/>
                <a:hlinkClick r:id="rId4">
                  <a:extLst>
                    <a:ext uri="{A12FA001-AC4F-418D-AE19-62706E023703}">
                      <ahyp:hlinkClr val="tx"/>
                    </a:ext>
                  </a:extLst>
                </a:hlinkClick>
              </a:rPr>
              <a:t>https://metadocencia.netlify.com</a:t>
            </a:r>
            <a:endParaRPr sz="2400" u="sng">
              <a:solidFill>
                <a:srgbClr val="0097A7"/>
              </a:solidFill>
              <a:latin typeface="Source Sans Pro"/>
              <a:ea typeface="Source Sans Pro"/>
              <a:cs typeface="Source Sans Pro"/>
              <a:sym typeface="Source Sans Pro"/>
            </a:endParaRPr>
          </a:p>
          <a:p>
            <a:pPr indent="-381000" lvl="0" marL="457200" rtl="0" algn="l">
              <a:lnSpc>
                <a:spcPct val="115000"/>
              </a:lnSpc>
              <a:spcBef>
                <a:spcPts val="0"/>
              </a:spcBef>
              <a:spcAft>
                <a:spcPts val="0"/>
              </a:spcAft>
              <a:buClr>
                <a:schemeClr val="dk2"/>
              </a:buClr>
              <a:buSzPts val="2400"/>
              <a:buFont typeface="Source Sans Pro"/>
              <a:buChar char="●"/>
            </a:pPr>
            <a:r>
              <a:rPr lang="es-419" sz="2400" u="sng">
                <a:solidFill>
                  <a:srgbClr val="0097A7"/>
                </a:solidFill>
                <a:latin typeface="Source Sans Pro"/>
                <a:ea typeface="Source Sans Pro"/>
                <a:cs typeface="Source Sans Pro"/>
                <a:sym typeface="Source Sans Pro"/>
                <a:hlinkClick r:id="rId5">
                  <a:extLst>
                    <a:ext uri="{A12FA001-AC4F-418D-AE19-62706E023703}">
                      <ahyp:hlinkClr val="tx"/>
                    </a:ext>
                  </a:extLst>
                </a:hlinkClick>
              </a:rPr>
              <a:t>https://github.com/metadocencia</a:t>
            </a:r>
            <a:endParaRPr sz="2400" u="sng">
              <a:solidFill>
                <a:srgbClr val="0097A7"/>
              </a:solidFill>
              <a:latin typeface="Source Sans Pro"/>
              <a:ea typeface="Source Sans Pro"/>
              <a:cs typeface="Source Sans Pro"/>
              <a:sym typeface="Source Sans Pro"/>
            </a:endParaRPr>
          </a:p>
          <a:p>
            <a:pPr indent="-381000" lvl="0" marL="457200" rtl="0" algn="l">
              <a:lnSpc>
                <a:spcPct val="115000"/>
              </a:lnSpc>
              <a:spcBef>
                <a:spcPts val="0"/>
              </a:spcBef>
              <a:spcAft>
                <a:spcPts val="0"/>
              </a:spcAft>
              <a:buClr>
                <a:schemeClr val="dk2"/>
              </a:buClr>
              <a:buSzPts val="2400"/>
              <a:buFont typeface="Source Sans Pro"/>
              <a:buChar char="●"/>
            </a:pPr>
            <a:r>
              <a:rPr lang="es-419" sz="2400" u="sng">
                <a:solidFill>
                  <a:srgbClr val="0097A7"/>
                </a:solidFill>
                <a:latin typeface="Source Sans Pro"/>
                <a:ea typeface="Source Sans Pro"/>
                <a:cs typeface="Source Sans Pro"/>
                <a:sym typeface="Source Sans Pro"/>
              </a:rPr>
              <a:t>metadocencia@gmail.com</a:t>
            </a:r>
            <a:endParaRPr sz="2400" u="sng">
              <a:solidFill>
                <a:srgbClr val="0097A7"/>
              </a:solidFill>
              <a:latin typeface="Source Sans Pro"/>
              <a:ea typeface="Source Sans Pro"/>
              <a:cs typeface="Source Sans Pro"/>
              <a:sym typeface="Source Sans Pro"/>
            </a:endParaRPr>
          </a:p>
          <a:p>
            <a:pPr indent="-381000" lvl="0" marL="457200" rtl="0" algn="l">
              <a:lnSpc>
                <a:spcPct val="115000"/>
              </a:lnSpc>
              <a:spcBef>
                <a:spcPts val="0"/>
              </a:spcBef>
              <a:spcAft>
                <a:spcPts val="0"/>
              </a:spcAft>
              <a:buClr>
                <a:schemeClr val="dk2"/>
              </a:buClr>
              <a:buSzPts val="2400"/>
              <a:buFont typeface="Source Sans Pro"/>
              <a:buChar char="●"/>
            </a:pPr>
            <a:r>
              <a:rPr lang="es-419" sz="2400" u="sng">
                <a:solidFill>
                  <a:srgbClr val="0097A7"/>
                </a:solidFill>
                <a:latin typeface="Source Sans Pro"/>
                <a:ea typeface="Source Sans Pro"/>
                <a:cs typeface="Source Sans Pro"/>
                <a:sym typeface="Source Sans Pro"/>
                <a:hlinkClick r:id="rId6">
                  <a:extLst>
                    <a:ext uri="{A12FA001-AC4F-418D-AE19-62706E023703}">
                      <ahyp:hlinkClr val="tx"/>
                    </a:ext>
                  </a:extLst>
                </a:hlinkClick>
              </a:rPr>
              <a:t>https://metadocencia.slack.com</a:t>
            </a:r>
            <a:endParaRPr sz="2400" u="sng">
              <a:solidFill>
                <a:srgbClr val="0097A7"/>
              </a:solidFill>
              <a:latin typeface="Source Sans Pro"/>
              <a:ea typeface="Source Sans Pro"/>
              <a:cs typeface="Source Sans Pro"/>
              <a:sym typeface="Source Sans Pro"/>
            </a:endParaRPr>
          </a:p>
          <a:p>
            <a:pPr indent="-381000" lvl="0" marL="457200" rtl="0" algn="l">
              <a:lnSpc>
                <a:spcPct val="115000"/>
              </a:lnSpc>
              <a:spcBef>
                <a:spcPts val="0"/>
              </a:spcBef>
              <a:spcAft>
                <a:spcPts val="0"/>
              </a:spcAft>
              <a:buClr>
                <a:schemeClr val="dk2"/>
              </a:buClr>
              <a:buSzPts val="2400"/>
              <a:buFont typeface="Source Sans Pro"/>
              <a:buChar char="●"/>
            </a:pPr>
            <a:r>
              <a:rPr lang="es-419" sz="2400" u="sng">
                <a:solidFill>
                  <a:srgbClr val="0097A7"/>
                </a:solidFill>
                <a:latin typeface="Source Sans Pro"/>
                <a:ea typeface="Source Sans Pro"/>
                <a:cs typeface="Source Sans Pro"/>
                <a:sym typeface="Source Sans Pro"/>
                <a:hlinkClick r:id="rId7">
                  <a:extLst>
                    <a:ext uri="{A12FA001-AC4F-418D-AE19-62706E023703}">
                      <ahyp:hlinkClr val="tx"/>
                    </a:ext>
                  </a:extLst>
                </a:hlinkClick>
              </a:rPr>
              <a:t>http://tiny.cc/youtubeMetaDocencia</a:t>
            </a:r>
            <a:endParaRPr sz="2400" u="sng">
              <a:solidFill>
                <a:srgbClr val="0097A7"/>
              </a:solidFill>
              <a:latin typeface="Source Sans Pro"/>
              <a:ea typeface="Source Sans Pro"/>
              <a:cs typeface="Source Sans Pro"/>
              <a:sym typeface="Source Sans Pro"/>
            </a:endParaRPr>
          </a:p>
          <a:p>
            <a:pPr indent="-381000" lvl="0" marL="457200" rtl="0" algn="l">
              <a:lnSpc>
                <a:spcPct val="115000"/>
              </a:lnSpc>
              <a:spcBef>
                <a:spcPts val="0"/>
              </a:spcBef>
              <a:spcAft>
                <a:spcPts val="0"/>
              </a:spcAft>
              <a:buClr>
                <a:schemeClr val="dk2"/>
              </a:buClr>
              <a:buSzPts val="2400"/>
              <a:buFont typeface="Source Sans Pro"/>
              <a:buChar char="●"/>
            </a:pPr>
            <a:r>
              <a:rPr lang="es-419" sz="2400">
                <a:solidFill>
                  <a:srgbClr val="434343"/>
                </a:solidFill>
                <a:latin typeface="Source Sans Pro"/>
                <a:ea typeface="Source Sans Pro"/>
                <a:cs typeface="Source Sans Pro"/>
                <a:sym typeface="Source Sans Pro"/>
              </a:rPr>
              <a:t>Twitter: @metadocencia</a:t>
            </a:r>
            <a:endParaRPr sz="2400">
              <a:solidFill>
                <a:srgbClr val="434343"/>
              </a:solidFill>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4" title="Imagen de los cuatro maestros: aires, agua, tierra y fuego"/>
          <p:cNvPicPr preferRelativeResize="0"/>
          <p:nvPr/>
        </p:nvPicPr>
        <p:blipFill>
          <a:blip r:embed="rId3">
            <a:alphaModFix/>
          </a:blip>
          <a:stretch>
            <a:fillRect/>
          </a:stretch>
        </p:blipFill>
        <p:spPr>
          <a:xfrm>
            <a:off x="0" y="0"/>
            <a:ext cx="9132849" cy="5143500"/>
          </a:xfrm>
          <a:prstGeom prst="rect">
            <a:avLst/>
          </a:prstGeom>
          <a:noFill/>
          <a:ln>
            <a:noFill/>
          </a:ln>
        </p:spPr>
      </p:pic>
      <p:sp>
        <p:nvSpPr>
          <p:cNvPr id="266" name="Google Shape;266;p34"/>
          <p:cNvSpPr txBox="1"/>
          <p:nvPr/>
        </p:nvSpPr>
        <p:spPr>
          <a:xfrm>
            <a:off x="21425" y="34875"/>
            <a:ext cx="9090000" cy="56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419" sz="3400">
                <a:solidFill>
                  <a:srgbClr val="FFFFFF"/>
                </a:solidFill>
                <a:latin typeface="Source Sans Pro"/>
                <a:ea typeface="Source Sans Pro"/>
                <a:cs typeface="Source Sans Pro"/>
                <a:sym typeface="Source Sans Pro"/>
              </a:rPr>
              <a:t>Vamos a ver tus preguntas en </a:t>
            </a:r>
            <a:endParaRPr b="1" sz="3400">
              <a:solidFill>
                <a:srgbClr val="FFFFFF"/>
              </a:solidFill>
              <a:latin typeface="Source Sans Pro"/>
              <a:ea typeface="Source Sans Pro"/>
              <a:cs typeface="Source Sans Pro"/>
              <a:sym typeface="Source Sans Pro"/>
            </a:endParaRPr>
          </a:p>
          <a:p>
            <a:pPr indent="0" lvl="0" marL="0" rtl="0" algn="ctr">
              <a:spcBef>
                <a:spcPts val="0"/>
              </a:spcBef>
              <a:spcAft>
                <a:spcPts val="0"/>
              </a:spcAft>
              <a:buNone/>
            </a:pPr>
            <a:r>
              <a:rPr b="1" lang="es-419" sz="3400">
                <a:solidFill>
                  <a:srgbClr val="FFFFFF"/>
                </a:solidFill>
                <a:latin typeface="Source Sans Pro"/>
                <a:ea typeface="Source Sans Pro"/>
                <a:cs typeface="Source Sans Pro"/>
                <a:sym typeface="Source Sans Pro"/>
              </a:rPr>
              <a:t>el chat</a:t>
            </a:r>
            <a:endParaRPr b="1" sz="3400">
              <a:solidFill>
                <a:srgbClr val="FFFFFF"/>
              </a:solidFill>
              <a:latin typeface="Source Sans Pro"/>
              <a:ea typeface="Source Sans Pro"/>
              <a:cs typeface="Source Sans Pro"/>
              <a:sym typeface="Source Sans Pro"/>
            </a:endParaRPr>
          </a:p>
        </p:txBody>
      </p:sp>
      <p:sp>
        <p:nvSpPr>
          <p:cNvPr id="267" name="Google Shape;267;p34"/>
          <p:cNvSpPr txBox="1"/>
          <p:nvPr/>
        </p:nvSpPr>
        <p:spPr>
          <a:xfrm>
            <a:off x="21425" y="4015725"/>
            <a:ext cx="9132900" cy="56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419" sz="3100">
                <a:solidFill>
                  <a:srgbClr val="FFFFFF"/>
                </a:solidFill>
                <a:latin typeface="Source Sans Pro"/>
                <a:ea typeface="Source Sans Pro"/>
                <a:cs typeface="Source Sans Pro"/>
                <a:sym typeface="Source Sans Pro"/>
              </a:rPr>
              <a:t>@yabellini @marysol_gatti</a:t>
            </a:r>
            <a:endParaRPr b="1" sz="3100">
              <a:solidFill>
                <a:srgbClr val="FFFFFF"/>
              </a:solidFill>
              <a:latin typeface="Source Sans Pro"/>
              <a:ea typeface="Source Sans Pro"/>
              <a:cs typeface="Source Sans Pro"/>
              <a:sym typeface="Source Sans Pro"/>
            </a:endParaRPr>
          </a:p>
          <a:p>
            <a:pPr indent="0" lvl="0" marL="0" rtl="0" algn="ctr">
              <a:spcBef>
                <a:spcPts val="0"/>
              </a:spcBef>
              <a:spcAft>
                <a:spcPts val="0"/>
              </a:spcAft>
              <a:buNone/>
            </a:pPr>
            <a:r>
              <a:rPr b="1" lang="es-419" sz="3100">
                <a:solidFill>
                  <a:srgbClr val="FFFFFF"/>
                </a:solidFill>
                <a:latin typeface="Source Sans Pro"/>
                <a:ea typeface="Source Sans Pro"/>
                <a:cs typeface="Source Sans Pro"/>
                <a:sym typeface="Source Sans Pro"/>
              </a:rPr>
              <a:t>@rladiesSR @rladies_pico @rladiesBA</a:t>
            </a:r>
            <a:endParaRPr b="1" sz="3100">
              <a:solidFill>
                <a:srgbClr val="FFFFFF"/>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4294967295" type="title"/>
          </p:nvPr>
        </p:nvSpPr>
        <p:spPr>
          <a:xfrm>
            <a:off x="311700" y="247850"/>
            <a:ext cx="8520600" cy="6942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Primer paso</a:t>
            </a:r>
            <a:r>
              <a:rPr lang="es-419">
                <a:solidFill>
                  <a:schemeClr val="lt1"/>
                </a:solidFill>
              </a:rPr>
              <a:t>: ¿Qué es versionar código?</a:t>
            </a:r>
            <a:endParaRPr>
              <a:solidFill>
                <a:schemeClr val="lt1"/>
              </a:solidFill>
            </a:endParaRPr>
          </a:p>
        </p:txBody>
      </p:sp>
      <p:sp>
        <p:nvSpPr>
          <p:cNvPr id="76" name="Google Shape;76;p15"/>
          <p:cNvSpPr txBox="1"/>
          <p:nvPr/>
        </p:nvSpPr>
        <p:spPr>
          <a:xfrm>
            <a:off x="334625" y="1177425"/>
            <a:ext cx="8520600" cy="39042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Source Sans Pro"/>
              <a:buChar char="➔"/>
            </a:pPr>
            <a:r>
              <a:rPr lang="es-419" sz="2400">
                <a:latin typeface="Source Sans Pro"/>
                <a:ea typeface="Source Sans Pro"/>
                <a:cs typeface="Source Sans Pro"/>
                <a:sym typeface="Source Sans Pro"/>
              </a:rPr>
              <a:t>El versionado almacena todas las modificaciones realizadas en el código.</a:t>
            </a:r>
            <a:endParaRPr sz="2400">
              <a:latin typeface="Source Sans Pro"/>
              <a:ea typeface="Source Sans Pro"/>
              <a:cs typeface="Source Sans Pro"/>
              <a:sym typeface="Source Sans Pro"/>
            </a:endParaRPr>
          </a:p>
          <a:p>
            <a:pPr indent="-381000" lvl="0" marL="457200" rtl="0" algn="l">
              <a:lnSpc>
                <a:spcPct val="115000"/>
              </a:lnSpc>
              <a:spcBef>
                <a:spcPts val="0"/>
              </a:spcBef>
              <a:spcAft>
                <a:spcPts val="0"/>
              </a:spcAft>
              <a:buSzPts val="2400"/>
              <a:buFont typeface="Source Sans Pro"/>
              <a:buChar char="➔"/>
            </a:pPr>
            <a:r>
              <a:rPr lang="es-419" sz="2400">
                <a:latin typeface="Source Sans Pro"/>
                <a:ea typeface="Source Sans Pro"/>
                <a:cs typeface="Source Sans Pro"/>
                <a:sym typeface="Source Sans Pro"/>
              </a:rPr>
              <a:t>Permite acceder a versiones anteriores de cualquier archivo.</a:t>
            </a:r>
            <a:endParaRPr sz="2400">
              <a:latin typeface="Source Sans Pro"/>
              <a:ea typeface="Source Sans Pro"/>
              <a:cs typeface="Source Sans Pro"/>
              <a:sym typeface="Source Sans Pro"/>
            </a:endParaRPr>
          </a:p>
          <a:p>
            <a:pPr indent="-381000" lvl="0" marL="457200" rtl="0" algn="l">
              <a:lnSpc>
                <a:spcPct val="115000"/>
              </a:lnSpc>
              <a:spcBef>
                <a:spcPts val="0"/>
              </a:spcBef>
              <a:spcAft>
                <a:spcPts val="0"/>
              </a:spcAft>
              <a:buSzPts val="2400"/>
              <a:buFont typeface="Source Sans Pro"/>
              <a:buChar char="➔"/>
            </a:pPr>
            <a:r>
              <a:rPr lang="es-419" sz="2400">
                <a:latin typeface="Source Sans Pro"/>
                <a:ea typeface="Source Sans Pro"/>
                <a:cs typeface="Source Sans Pro"/>
                <a:sym typeface="Source Sans Pro"/>
              </a:rPr>
              <a:t>Garantiza el trabajo en equipo de manera eficiente.</a:t>
            </a:r>
            <a:endParaRPr sz="2400">
              <a:latin typeface="Source Sans Pro"/>
              <a:ea typeface="Source Sans Pro"/>
              <a:cs typeface="Source Sans Pro"/>
              <a:sym typeface="Source Sans Pro"/>
            </a:endParaRPr>
          </a:p>
          <a:p>
            <a:pPr indent="-381000" lvl="0" marL="457200" rtl="0" algn="l">
              <a:lnSpc>
                <a:spcPct val="115000"/>
              </a:lnSpc>
              <a:spcBef>
                <a:spcPts val="0"/>
              </a:spcBef>
              <a:spcAft>
                <a:spcPts val="0"/>
              </a:spcAft>
              <a:buSzPts val="2400"/>
              <a:buFont typeface="Source Sans Pro"/>
              <a:buChar char="➔"/>
            </a:pPr>
            <a:r>
              <a:rPr lang="es-419" sz="2400">
                <a:latin typeface="Source Sans Pro"/>
                <a:ea typeface="Source Sans Pro"/>
                <a:cs typeface="Source Sans Pro"/>
                <a:sym typeface="Source Sans Pro"/>
              </a:rPr>
              <a:t>Acciones útiles: regresar a una versión anterior de tu proyecto, comparar cambios, ver quien </a:t>
            </a:r>
            <a:r>
              <a:rPr lang="es-419" sz="2400">
                <a:latin typeface="Source Sans Pro"/>
                <a:ea typeface="Source Sans Pro"/>
                <a:cs typeface="Source Sans Pro"/>
                <a:sym typeface="Source Sans Pro"/>
              </a:rPr>
              <a:t>realizó</a:t>
            </a:r>
            <a:r>
              <a:rPr lang="es-419" sz="2400">
                <a:latin typeface="Source Sans Pro"/>
                <a:ea typeface="Source Sans Pro"/>
                <a:cs typeface="Source Sans Pro"/>
                <a:sym typeface="Source Sans Pro"/>
              </a:rPr>
              <a:t> y para que una modificación, recuperar archivos perdidos…. Y MUCHO MAS ! </a:t>
            </a:r>
            <a:endParaRPr sz="2400">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nvSpPr>
        <p:spPr>
          <a:xfrm>
            <a:off x="184700" y="135900"/>
            <a:ext cx="4817400" cy="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latin typeface="Source Sans Pro"/>
                <a:ea typeface="Source Sans Pro"/>
                <a:cs typeface="Source Sans Pro"/>
                <a:sym typeface="Source Sans Pro"/>
              </a:rPr>
              <a:t>¿Qué vamos a ver?</a:t>
            </a:r>
            <a:endParaRPr b="1" sz="2500">
              <a:latin typeface="Source Sans Pro"/>
              <a:ea typeface="Source Sans Pro"/>
              <a:cs typeface="Source Sans Pro"/>
              <a:sym typeface="Source Sans Pro"/>
            </a:endParaRPr>
          </a:p>
        </p:txBody>
      </p:sp>
      <p:sp>
        <p:nvSpPr>
          <p:cNvPr id="82" name="Google Shape;82;p16"/>
          <p:cNvSpPr txBox="1"/>
          <p:nvPr/>
        </p:nvSpPr>
        <p:spPr>
          <a:xfrm>
            <a:off x="4023500" y="236275"/>
            <a:ext cx="4817400" cy="56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419">
                <a:latin typeface="Source Sans Pro"/>
                <a:ea typeface="Source Sans Pro"/>
                <a:cs typeface="Source Sans Pro"/>
                <a:sym typeface="Source Sans Pro"/>
              </a:rPr>
              <a:t>Control de Versiones</a:t>
            </a:r>
            <a:endParaRPr>
              <a:latin typeface="Source Sans Pro"/>
              <a:ea typeface="Source Sans Pro"/>
              <a:cs typeface="Source Sans Pro"/>
              <a:sym typeface="Source Sans Pro"/>
            </a:endParaRPr>
          </a:p>
        </p:txBody>
      </p:sp>
      <p:sp>
        <p:nvSpPr>
          <p:cNvPr id="83" name="Google Shape;83;p16"/>
          <p:cNvSpPr/>
          <p:nvPr/>
        </p:nvSpPr>
        <p:spPr>
          <a:xfrm>
            <a:off x="5196450" y="896975"/>
            <a:ext cx="1241400" cy="5619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rgbClr val="FFFFFF"/>
                </a:solidFill>
              </a:rPr>
              <a:t>Repositorio Remoto</a:t>
            </a:r>
            <a:endParaRPr>
              <a:solidFill>
                <a:srgbClr val="FFFFFF"/>
              </a:solidFill>
            </a:endParaRPr>
          </a:p>
        </p:txBody>
      </p:sp>
      <p:sp>
        <p:nvSpPr>
          <p:cNvPr id="84" name="Google Shape;84;p16"/>
          <p:cNvSpPr/>
          <p:nvPr/>
        </p:nvSpPr>
        <p:spPr>
          <a:xfrm>
            <a:off x="7673875" y="896975"/>
            <a:ext cx="1241400" cy="5619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rgbClr val="FFFFFF"/>
                </a:solidFill>
              </a:rPr>
              <a:t>GitHub</a:t>
            </a:r>
            <a:endParaRPr>
              <a:solidFill>
                <a:srgbClr val="FFFFFF"/>
              </a:solidFill>
            </a:endParaRPr>
          </a:p>
        </p:txBody>
      </p:sp>
      <p:cxnSp>
        <p:nvCxnSpPr>
          <p:cNvPr id="85" name="Google Shape;85;p16"/>
          <p:cNvCxnSpPr/>
          <p:nvPr/>
        </p:nvCxnSpPr>
        <p:spPr>
          <a:xfrm>
            <a:off x="6437850" y="1320100"/>
            <a:ext cx="1236000" cy="0"/>
          </a:xfrm>
          <a:prstGeom prst="straightConnector1">
            <a:avLst/>
          </a:prstGeom>
          <a:noFill/>
          <a:ln cap="flat" cmpd="sng" w="9525">
            <a:solidFill>
              <a:schemeClr val="dk2"/>
            </a:solidFill>
            <a:prstDash val="solid"/>
            <a:round/>
            <a:headEnd len="med" w="med" type="triangle"/>
            <a:tailEnd len="med" w="med" type="none"/>
          </a:ln>
        </p:spPr>
      </p:cxnSp>
      <p:sp>
        <p:nvSpPr>
          <p:cNvPr id="86" name="Google Shape;86;p16"/>
          <p:cNvSpPr txBox="1"/>
          <p:nvPr/>
        </p:nvSpPr>
        <p:spPr>
          <a:xfrm>
            <a:off x="6595775" y="616025"/>
            <a:ext cx="853200" cy="56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latin typeface="Source Sans Pro"/>
                <a:ea typeface="Source Sans Pro"/>
                <a:cs typeface="Source Sans Pro"/>
                <a:sym typeface="Source Sans Pro"/>
              </a:rPr>
              <a:t>Interfaz</a:t>
            </a:r>
            <a:endParaRPr>
              <a:latin typeface="Source Sans Pro"/>
              <a:ea typeface="Source Sans Pro"/>
              <a:cs typeface="Source Sans Pro"/>
              <a:sym typeface="Source Sans Pro"/>
            </a:endParaRPr>
          </a:p>
          <a:p>
            <a:pPr indent="0" lvl="0" marL="0" rtl="0" algn="ctr">
              <a:spcBef>
                <a:spcPts val="0"/>
              </a:spcBef>
              <a:spcAft>
                <a:spcPts val="0"/>
              </a:spcAft>
              <a:buNone/>
            </a:pPr>
            <a:r>
              <a:rPr lang="es-419">
                <a:latin typeface="Source Sans Pro"/>
                <a:ea typeface="Source Sans Pro"/>
                <a:cs typeface="Source Sans Pro"/>
                <a:sym typeface="Source Sans Pro"/>
              </a:rPr>
              <a:t>web</a:t>
            </a:r>
            <a:endParaRPr>
              <a:latin typeface="Source Sans Pro"/>
              <a:ea typeface="Source Sans Pro"/>
              <a:cs typeface="Source Sans Pro"/>
              <a:sym typeface="Source Sans Pro"/>
            </a:endParaRPr>
          </a:p>
        </p:txBody>
      </p:sp>
      <p:cxnSp>
        <p:nvCxnSpPr>
          <p:cNvPr id="87" name="Google Shape;87;p16"/>
          <p:cNvCxnSpPr/>
          <p:nvPr/>
        </p:nvCxnSpPr>
        <p:spPr>
          <a:xfrm>
            <a:off x="6437850" y="1177925"/>
            <a:ext cx="1236000" cy="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6"/>
          <p:cNvCxnSpPr/>
          <p:nvPr/>
        </p:nvCxnSpPr>
        <p:spPr>
          <a:xfrm>
            <a:off x="6379200" y="1440600"/>
            <a:ext cx="1221000" cy="635700"/>
          </a:xfrm>
          <a:prstGeom prst="straightConnector1">
            <a:avLst/>
          </a:prstGeom>
          <a:noFill/>
          <a:ln cap="flat" cmpd="sng" w="9525">
            <a:solidFill>
              <a:schemeClr val="dk2"/>
            </a:solidFill>
            <a:prstDash val="solid"/>
            <a:round/>
            <a:headEnd len="med" w="med" type="none"/>
            <a:tailEnd len="med" w="med" type="triangle"/>
          </a:ln>
        </p:spPr>
      </p:cxnSp>
      <p:sp>
        <p:nvSpPr>
          <p:cNvPr id="89" name="Google Shape;89;p16"/>
          <p:cNvSpPr/>
          <p:nvPr/>
        </p:nvSpPr>
        <p:spPr>
          <a:xfrm>
            <a:off x="7600200" y="2009850"/>
            <a:ext cx="1430400" cy="6357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rgbClr val="FFFFFF"/>
                </a:solidFill>
              </a:rPr>
              <a:t>Computadora de colaborador</a:t>
            </a:r>
            <a:endParaRPr>
              <a:solidFill>
                <a:srgbClr val="FFFFFF"/>
              </a:solidFill>
            </a:endParaRPr>
          </a:p>
        </p:txBody>
      </p:sp>
      <p:cxnSp>
        <p:nvCxnSpPr>
          <p:cNvPr id="90" name="Google Shape;90;p16"/>
          <p:cNvCxnSpPr/>
          <p:nvPr/>
        </p:nvCxnSpPr>
        <p:spPr>
          <a:xfrm>
            <a:off x="6245375" y="1524225"/>
            <a:ext cx="1263000" cy="652500"/>
          </a:xfrm>
          <a:prstGeom prst="straightConnector1">
            <a:avLst/>
          </a:prstGeom>
          <a:noFill/>
          <a:ln cap="flat" cmpd="sng" w="9525">
            <a:solidFill>
              <a:schemeClr val="dk2"/>
            </a:solidFill>
            <a:prstDash val="solid"/>
            <a:round/>
            <a:headEnd len="med" w="med" type="triangle"/>
            <a:tailEnd len="med" w="med" type="none"/>
          </a:ln>
        </p:spPr>
      </p:cxnSp>
      <p:sp>
        <p:nvSpPr>
          <p:cNvPr id="91" name="Google Shape;91;p16"/>
          <p:cNvSpPr txBox="1"/>
          <p:nvPr/>
        </p:nvSpPr>
        <p:spPr>
          <a:xfrm rot="1728465">
            <a:off x="6904655" y="1456492"/>
            <a:ext cx="493699" cy="39366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Source Sans Pro"/>
                <a:ea typeface="Source Sans Pro"/>
                <a:cs typeface="Source Sans Pro"/>
                <a:sym typeface="Source Sans Pro"/>
              </a:rPr>
              <a:t>pull</a:t>
            </a:r>
            <a:endParaRPr>
              <a:latin typeface="Source Sans Pro"/>
              <a:ea typeface="Source Sans Pro"/>
              <a:cs typeface="Source Sans Pro"/>
              <a:sym typeface="Source Sans Pro"/>
            </a:endParaRPr>
          </a:p>
        </p:txBody>
      </p:sp>
      <p:sp>
        <p:nvSpPr>
          <p:cNvPr id="92" name="Google Shape;92;p16"/>
          <p:cNvSpPr txBox="1"/>
          <p:nvPr/>
        </p:nvSpPr>
        <p:spPr>
          <a:xfrm rot="1727814">
            <a:off x="6653719" y="1867666"/>
            <a:ext cx="596006" cy="39366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Source Sans Pro"/>
                <a:ea typeface="Source Sans Pro"/>
                <a:cs typeface="Source Sans Pro"/>
                <a:sym typeface="Source Sans Pro"/>
              </a:rPr>
              <a:t>push</a:t>
            </a:r>
            <a:endParaRPr>
              <a:latin typeface="Source Sans Pro"/>
              <a:ea typeface="Source Sans Pro"/>
              <a:cs typeface="Source Sans Pro"/>
              <a:sym typeface="Source Sans Pro"/>
            </a:endParaRPr>
          </a:p>
        </p:txBody>
      </p:sp>
      <p:cxnSp>
        <p:nvCxnSpPr>
          <p:cNvPr id="93" name="Google Shape;93;p16"/>
          <p:cNvCxnSpPr/>
          <p:nvPr/>
        </p:nvCxnSpPr>
        <p:spPr>
          <a:xfrm flipH="1">
            <a:off x="4597700" y="1320100"/>
            <a:ext cx="568800" cy="769500"/>
          </a:xfrm>
          <a:prstGeom prst="straightConnector1">
            <a:avLst/>
          </a:prstGeom>
          <a:noFill/>
          <a:ln cap="flat" cmpd="sng" w="9525">
            <a:solidFill>
              <a:schemeClr val="dk2"/>
            </a:solidFill>
            <a:prstDash val="solid"/>
            <a:round/>
            <a:headEnd len="med" w="med" type="none"/>
            <a:tailEnd len="med" w="med" type="triangle"/>
          </a:ln>
        </p:spPr>
      </p:cxnSp>
      <p:cxnSp>
        <p:nvCxnSpPr>
          <p:cNvPr id="94" name="Google Shape;94;p16"/>
          <p:cNvCxnSpPr/>
          <p:nvPr/>
        </p:nvCxnSpPr>
        <p:spPr>
          <a:xfrm flipH="1">
            <a:off x="4815125" y="1499150"/>
            <a:ext cx="435000" cy="602100"/>
          </a:xfrm>
          <a:prstGeom prst="straightConnector1">
            <a:avLst/>
          </a:prstGeom>
          <a:noFill/>
          <a:ln cap="flat" cmpd="sng" w="9525">
            <a:solidFill>
              <a:schemeClr val="dk2"/>
            </a:solidFill>
            <a:prstDash val="solid"/>
            <a:round/>
            <a:headEnd len="med" w="med" type="triangle"/>
            <a:tailEnd len="med" w="med" type="none"/>
          </a:ln>
        </p:spPr>
      </p:cxnSp>
      <p:sp>
        <p:nvSpPr>
          <p:cNvPr id="95" name="Google Shape;95;p16"/>
          <p:cNvSpPr txBox="1"/>
          <p:nvPr/>
        </p:nvSpPr>
        <p:spPr>
          <a:xfrm rot="-3281327">
            <a:off x="4551940" y="1388010"/>
            <a:ext cx="494103" cy="3938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Source Sans Pro"/>
                <a:ea typeface="Source Sans Pro"/>
                <a:cs typeface="Source Sans Pro"/>
                <a:sym typeface="Source Sans Pro"/>
              </a:rPr>
              <a:t>pull</a:t>
            </a:r>
            <a:endParaRPr>
              <a:latin typeface="Source Sans Pro"/>
              <a:ea typeface="Source Sans Pro"/>
              <a:cs typeface="Source Sans Pro"/>
              <a:sym typeface="Source Sans Pro"/>
            </a:endParaRPr>
          </a:p>
        </p:txBody>
      </p:sp>
      <p:sp>
        <p:nvSpPr>
          <p:cNvPr id="96" name="Google Shape;96;p16"/>
          <p:cNvSpPr txBox="1"/>
          <p:nvPr/>
        </p:nvSpPr>
        <p:spPr>
          <a:xfrm rot="-3220677">
            <a:off x="4864804" y="1641403"/>
            <a:ext cx="596127" cy="39355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Source Sans Pro"/>
                <a:ea typeface="Source Sans Pro"/>
                <a:cs typeface="Source Sans Pro"/>
                <a:sym typeface="Source Sans Pro"/>
              </a:rPr>
              <a:t>push</a:t>
            </a:r>
            <a:endParaRPr>
              <a:latin typeface="Source Sans Pro"/>
              <a:ea typeface="Source Sans Pro"/>
              <a:cs typeface="Source Sans Pro"/>
              <a:sym typeface="Source Sans Pro"/>
            </a:endParaRPr>
          </a:p>
        </p:txBody>
      </p:sp>
      <p:sp>
        <p:nvSpPr>
          <p:cNvPr id="97" name="Google Shape;97;p16"/>
          <p:cNvSpPr/>
          <p:nvPr/>
        </p:nvSpPr>
        <p:spPr>
          <a:xfrm>
            <a:off x="4245650" y="2141525"/>
            <a:ext cx="1106700" cy="6357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300">
                <a:solidFill>
                  <a:srgbClr val="FFFFFF"/>
                </a:solidFill>
              </a:rPr>
              <a:t>Repositorio Local</a:t>
            </a:r>
            <a:endParaRPr sz="1300">
              <a:solidFill>
                <a:srgbClr val="FFFFFF"/>
              </a:solidFill>
            </a:endParaRPr>
          </a:p>
        </p:txBody>
      </p:sp>
      <p:sp>
        <p:nvSpPr>
          <p:cNvPr id="98" name="Google Shape;98;p16"/>
          <p:cNvSpPr/>
          <p:nvPr/>
        </p:nvSpPr>
        <p:spPr>
          <a:xfrm>
            <a:off x="2553325" y="2141525"/>
            <a:ext cx="960000" cy="6357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rgbClr val="FFFFFF"/>
                </a:solidFill>
              </a:rPr>
              <a:t>Staging area</a:t>
            </a:r>
            <a:endParaRPr>
              <a:solidFill>
                <a:srgbClr val="FFFFFF"/>
              </a:solidFill>
            </a:endParaRPr>
          </a:p>
        </p:txBody>
      </p:sp>
      <p:sp>
        <p:nvSpPr>
          <p:cNvPr id="99" name="Google Shape;99;p16"/>
          <p:cNvSpPr/>
          <p:nvPr/>
        </p:nvSpPr>
        <p:spPr>
          <a:xfrm>
            <a:off x="935525" y="2141525"/>
            <a:ext cx="1050000" cy="6357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rgbClr val="FFFFFF"/>
                </a:solidFill>
              </a:rPr>
              <a:t>Directorio de trabajo</a:t>
            </a:r>
            <a:endParaRPr sz="1200">
              <a:solidFill>
                <a:srgbClr val="FFFFFF"/>
              </a:solidFill>
            </a:endParaRPr>
          </a:p>
        </p:txBody>
      </p:sp>
      <p:cxnSp>
        <p:nvCxnSpPr>
          <p:cNvPr id="100" name="Google Shape;100;p16"/>
          <p:cNvCxnSpPr/>
          <p:nvPr/>
        </p:nvCxnSpPr>
        <p:spPr>
          <a:xfrm flipH="1" rot="10800000">
            <a:off x="3496600" y="2452525"/>
            <a:ext cx="803100" cy="8400"/>
          </a:xfrm>
          <a:prstGeom prst="straightConnector1">
            <a:avLst/>
          </a:prstGeom>
          <a:noFill/>
          <a:ln cap="flat" cmpd="sng" w="9525">
            <a:solidFill>
              <a:schemeClr val="dk2"/>
            </a:solidFill>
            <a:prstDash val="solid"/>
            <a:round/>
            <a:headEnd len="med" w="med" type="none"/>
            <a:tailEnd len="med" w="med" type="triangle"/>
          </a:ln>
        </p:spPr>
      </p:cxnSp>
      <p:sp>
        <p:nvSpPr>
          <p:cNvPr id="101" name="Google Shape;101;p16"/>
          <p:cNvSpPr txBox="1"/>
          <p:nvPr/>
        </p:nvSpPr>
        <p:spPr>
          <a:xfrm>
            <a:off x="3500450" y="2076300"/>
            <a:ext cx="756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Source Sans Pro"/>
                <a:ea typeface="Source Sans Pro"/>
                <a:cs typeface="Source Sans Pro"/>
                <a:sym typeface="Source Sans Pro"/>
              </a:rPr>
              <a:t>commit</a:t>
            </a:r>
            <a:endParaRPr>
              <a:latin typeface="Source Sans Pro"/>
              <a:ea typeface="Source Sans Pro"/>
              <a:cs typeface="Source Sans Pro"/>
              <a:sym typeface="Source Sans Pro"/>
            </a:endParaRPr>
          </a:p>
        </p:txBody>
      </p:sp>
      <p:cxnSp>
        <p:nvCxnSpPr>
          <p:cNvPr id="102" name="Google Shape;102;p16"/>
          <p:cNvCxnSpPr/>
          <p:nvPr/>
        </p:nvCxnSpPr>
        <p:spPr>
          <a:xfrm flipH="1" rot="10800000">
            <a:off x="1999550" y="2452525"/>
            <a:ext cx="547500" cy="8400"/>
          </a:xfrm>
          <a:prstGeom prst="straightConnector1">
            <a:avLst/>
          </a:prstGeom>
          <a:noFill/>
          <a:ln cap="flat" cmpd="sng" w="9525">
            <a:solidFill>
              <a:schemeClr val="dk2"/>
            </a:solidFill>
            <a:prstDash val="solid"/>
            <a:round/>
            <a:headEnd len="med" w="med" type="none"/>
            <a:tailEnd len="med" w="med" type="triangle"/>
          </a:ln>
        </p:spPr>
      </p:cxnSp>
      <p:sp>
        <p:nvSpPr>
          <p:cNvPr id="103" name="Google Shape;103;p16"/>
          <p:cNvSpPr txBox="1"/>
          <p:nvPr/>
        </p:nvSpPr>
        <p:spPr>
          <a:xfrm>
            <a:off x="1988900" y="2076300"/>
            <a:ext cx="5688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Source Sans Pro"/>
                <a:ea typeface="Source Sans Pro"/>
                <a:cs typeface="Source Sans Pro"/>
                <a:sym typeface="Source Sans Pro"/>
              </a:rPr>
              <a:t>add</a:t>
            </a:r>
            <a:endParaRPr>
              <a:latin typeface="Source Sans Pro"/>
              <a:ea typeface="Source Sans Pro"/>
              <a:cs typeface="Source Sans Pro"/>
              <a:sym typeface="Source Sans Pro"/>
            </a:endParaRPr>
          </a:p>
        </p:txBody>
      </p:sp>
      <p:sp>
        <p:nvSpPr>
          <p:cNvPr id="104" name="Google Shape;104;p16"/>
          <p:cNvSpPr/>
          <p:nvPr/>
        </p:nvSpPr>
        <p:spPr>
          <a:xfrm>
            <a:off x="795225" y="1944775"/>
            <a:ext cx="4742100" cy="1031100"/>
          </a:xfrm>
          <a:prstGeom prst="roundRect">
            <a:avLst>
              <a:gd fmla="val 16667" name="adj"/>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txBox="1"/>
          <p:nvPr/>
        </p:nvSpPr>
        <p:spPr>
          <a:xfrm>
            <a:off x="2037225" y="3052575"/>
            <a:ext cx="2258100" cy="37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latin typeface="Source Sans Pro"/>
                <a:ea typeface="Source Sans Pro"/>
                <a:cs typeface="Source Sans Pro"/>
                <a:sym typeface="Source Sans Pro"/>
              </a:rPr>
              <a:t>Directorio del proyecto</a:t>
            </a:r>
            <a:endParaRPr>
              <a:latin typeface="Source Sans Pro"/>
              <a:ea typeface="Source Sans Pro"/>
              <a:cs typeface="Source Sans Pro"/>
              <a:sym typeface="Source Sans Pro"/>
            </a:endParaRPr>
          </a:p>
        </p:txBody>
      </p:sp>
      <p:sp>
        <p:nvSpPr>
          <p:cNvPr id="106" name="Google Shape;106;p16"/>
          <p:cNvSpPr/>
          <p:nvPr/>
        </p:nvSpPr>
        <p:spPr>
          <a:xfrm>
            <a:off x="893000" y="3423675"/>
            <a:ext cx="1241400" cy="5619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rgbClr val="FFFFFF"/>
                </a:solidFill>
              </a:rPr>
              <a:t>RStudio IDE</a:t>
            </a:r>
            <a:endParaRPr>
              <a:solidFill>
                <a:srgbClr val="FFFFFF"/>
              </a:solidFill>
            </a:endParaRPr>
          </a:p>
        </p:txBody>
      </p:sp>
      <p:cxnSp>
        <p:nvCxnSpPr>
          <p:cNvPr id="107" name="Google Shape;107;p16"/>
          <p:cNvCxnSpPr>
            <a:stCxn id="106" idx="0"/>
          </p:cNvCxnSpPr>
          <p:nvPr/>
        </p:nvCxnSpPr>
        <p:spPr>
          <a:xfrm rot="10800000">
            <a:off x="1506200" y="2778675"/>
            <a:ext cx="7500" cy="645000"/>
          </a:xfrm>
          <a:prstGeom prst="straightConnector1">
            <a:avLst/>
          </a:prstGeom>
          <a:noFill/>
          <a:ln cap="flat" cmpd="sng" w="9525">
            <a:solidFill>
              <a:schemeClr val="dk2"/>
            </a:solidFill>
            <a:prstDash val="solid"/>
            <a:round/>
            <a:headEnd len="med" w="med" type="none"/>
            <a:tailEnd len="med" w="med" type="triangle"/>
          </a:ln>
        </p:spPr>
      </p:cxnSp>
      <p:sp>
        <p:nvSpPr>
          <p:cNvPr id="108" name="Google Shape;108;p16"/>
          <p:cNvSpPr txBox="1"/>
          <p:nvPr/>
        </p:nvSpPr>
        <p:spPr>
          <a:xfrm>
            <a:off x="2348225" y="4147250"/>
            <a:ext cx="1552500" cy="56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latin typeface="Source Sans Pro"/>
                <a:ea typeface="Source Sans Pro"/>
                <a:cs typeface="Source Sans Pro"/>
                <a:sym typeface="Source Sans Pro"/>
              </a:rPr>
              <a:t>Tu computadora</a:t>
            </a:r>
            <a:endParaRPr>
              <a:latin typeface="Source Sans Pro"/>
              <a:ea typeface="Source Sans Pro"/>
              <a:cs typeface="Source Sans Pro"/>
              <a:sym typeface="Source Sans Pro"/>
            </a:endParaRPr>
          </a:p>
        </p:txBody>
      </p:sp>
      <p:sp>
        <p:nvSpPr>
          <p:cNvPr id="109" name="Google Shape;109;p16"/>
          <p:cNvSpPr txBox="1"/>
          <p:nvPr/>
        </p:nvSpPr>
        <p:spPr>
          <a:xfrm>
            <a:off x="35075" y="2900175"/>
            <a:ext cx="1552500" cy="56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419">
                <a:latin typeface="Source Sans Pro"/>
                <a:ea typeface="Source Sans Pro"/>
                <a:cs typeface="Source Sans Pro"/>
                <a:sym typeface="Source Sans Pro"/>
              </a:rPr>
              <a:t>Proyecto de RStudio</a:t>
            </a:r>
            <a:endParaRPr>
              <a:latin typeface="Source Sans Pro"/>
              <a:ea typeface="Source Sans Pro"/>
              <a:cs typeface="Source Sans Pro"/>
              <a:sym typeface="Source Sans Pro"/>
            </a:endParaRPr>
          </a:p>
        </p:txBody>
      </p:sp>
      <p:sp>
        <p:nvSpPr>
          <p:cNvPr id="110" name="Google Shape;110;p16"/>
          <p:cNvSpPr/>
          <p:nvPr/>
        </p:nvSpPr>
        <p:spPr>
          <a:xfrm>
            <a:off x="531925" y="1683125"/>
            <a:ext cx="5072400" cy="2408700"/>
          </a:xfrm>
          <a:prstGeom prst="roundRect">
            <a:avLst>
              <a:gd fmla="val 16667" name="adj"/>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idx="4294967295" type="title"/>
          </p:nvPr>
        </p:nvSpPr>
        <p:spPr>
          <a:xfrm>
            <a:off x="311700" y="247850"/>
            <a:ext cx="8520600" cy="6942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¿Cómo empezamos?</a:t>
            </a:r>
            <a:endParaRPr>
              <a:solidFill>
                <a:schemeClr val="lt1"/>
              </a:solidFill>
            </a:endParaRPr>
          </a:p>
        </p:txBody>
      </p:sp>
      <p:sp>
        <p:nvSpPr>
          <p:cNvPr id="116" name="Google Shape;116;p17"/>
          <p:cNvSpPr txBox="1"/>
          <p:nvPr/>
        </p:nvSpPr>
        <p:spPr>
          <a:xfrm>
            <a:off x="311700" y="1772325"/>
            <a:ext cx="8520600" cy="29001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Source Sans Pro"/>
              <a:buChar char="➔"/>
            </a:pPr>
            <a:r>
              <a:rPr lang="es-419" sz="2400">
                <a:latin typeface="Source Sans Pro"/>
                <a:ea typeface="Source Sans Pro"/>
                <a:cs typeface="Source Sans Pro"/>
                <a:sym typeface="Source Sans Pro"/>
              </a:rPr>
              <a:t>Creamos un repositorio local y luego lo publicamos en el servidor remoto</a:t>
            </a:r>
            <a:endParaRPr sz="2400">
              <a:latin typeface="Source Sans Pro"/>
              <a:ea typeface="Source Sans Pro"/>
              <a:cs typeface="Source Sans Pro"/>
              <a:sym typeface="Source Sans Pro"/>
            </a:endParaRPr>
          </a:p>
          <a:p>
            <a:pPr indent="-381000" lvl="0" marL="457200" rtl="0" algn="l">
              <a:lnSpc>
                <a:spcPct val="115000"/>
              </a:lnSpc>
              <a:spcBef>
                <a:spcPts val="0"/>
              </a:spcBef>
              <a:spcAft>
                <a:spcPts val="0"/>
              </a:spcAft>
              <a:buSzPts val="2400"/>
              <a:buFont typeface="Source Sans Pro"/>
              <a:buChar char="➔"/>
            </a:pPr>
            <a:r>
              <a:rPr lang="es-419" sz="2400">
                <a:latin typeface="Source Sans Pro"/>
                <a:ea typeface="Source Sans Pro"/>
                <a:cs typeface="Source Sans Pro"/>
                <a:sym typeface="Source Sans Pro"/>
              </a:rPr>
              <a:t>Creamos el repositorio en el servidor remoto y luego lo descargamos en nuestro directorio local.</a:t>
            </a:r>
            <a:endParaRPr sz="2400">
              <a:latin typeface="Source Sans Pro"/>
              <a:ea typeface="Source Sans Pro"/>
              <a:cs typeface="Source Sans Pro"/>
              <a:sym typeface="Source Sans Pro"/>
            </a:endParaRPr>
          </a:p>
          <a:p>
            <a:pPr indent="-381000" lvl="0" marL="457200" rtl="0" algn="l">
              <a:lnSpc>
                <a:spcPct val="115000"/>
              </a:lnSpc>
              <a:spcBef>
                <a:spcPts val="0"/>
              </a:spcBef>
              <a:spcAft>
                <a:spcPts val="0"/>
              </a:spcAft>
              <a:buSzPts val="2400"/>
              <a:buFont typeface="Source Sans Pro"/>
              <a:buChar char="➔"/>
            </a:pPr>
            <a:r>
              <a:rPr lang="es-419" sz="2400">
                <a:latin typeface="Source Sans Pro"/>
                <a:ea typeface="Source Sans Pro"/>
                <a:cs typeface="Source Sans Pro"/>
                <a:sym typeface="Source Sans Pro"/>
              </a:rPr>
              <a:t>Bajamos un repositorio existente desde el servidor remoto, mediante el comando :  </a:t>
            </a:r>
            <a:r>
              <a:rPr b="1" lang="es-419" sz="1600">
                <a:solidFill>
                  <a:schemeClr val="dk1"/>
                </a:solidFill>
                <a:latin typeface="Courier New"/>
                <a:ea typeface="Courier New"/>
                <a:cs typeface="Courier New"/>
                <a:sym typeface="Courier New"/>
              </a:rPr>
              <a:t>git clone</a:t>
            </a:r>
            <a:r>
              <a:rPr lang="es-419" sz="2400">
                <a:latin typeface="Source Sans Pro"/>
                <a:ea typeface="Source Sans Pro"/>
                <a:cs typeface="Source Sans Pro"/>
                <a:sym typeface="Source Sans Pro"/>
              </a:rPr>
              <a:t> </a:t>
            </a:r>
            <a:r>
              <a:rPr b="1" lang="es-419" sz="1600">
                <a:solidFill>
                  <a:schemeClr val="dk1"/>
                </a:solidFill>
                <a:latin typeface="Courier New"/>
                <a:ea typeface="Courier New"/>
                <a:cs typeface="Courier New"/>
                <a:sym typeface="Courier New"/>
              </a:rPr>
              <a:t>&lt;remote&gt;</a:t>
            </a:r>
            <a:endParaRPr sz="2400">
              <a:latin typeface="Source Sans Pro"/>
              <a:ea typeface="Source Sans Pro"/>
              <a:cs typeface="Source Sans Pro"/>
              <a:sym typeface="Source Sans Pro"/>
            </a:endParaRPr>
          </a:p>
          <a:p>
            <a:pPr indent="0" lvl="0" marL="457200" rtl="0" algn="l">
              <a:spcBef>
                <a:spcPts val="0"/>
              </a:spcBef>
              <a:spcAft>
                <a:spcPts val="0"/>
              </a:spcAft>
              <a:buNone/>
            </a:pPr>
            <a:r>
              <a:t/>
            </a:r>
            <a:endParaRPr sz="2400">
              <a:latin typeface="Source Sans Pro"/>
              <a:ea typeface="Source Sans Pro"/>
              <a:cs typeface="Source Sans Pro"/>
              <a:sym typeface="Source Sans Pro"/>
            </a:endParaRPr>
          </a:p>
        </p:txBody>
      </p:sp>
      <p:sp>
        <p:nvSpPr>
          <p:cNvPr id="117" name="Google Shape;117;p17"/>
          <p:cNvSpPr txBox="1"/>
          <p:nvPr/>
        </p:nvSpPr>
        <p:spPr>
          <a:xfrm>
            <a:off x="384200" y="1041075"/>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latin typeface="Source Sans Pro"/>
                <a:ea typeface="Source Sans Pro"/>
                <a:cs typeface="Source Sans Pro"/>
                <a:sym typeface="Source Sans Pro"/>
              </a:rPr>
              <a:t>Opciones:</a:t>
            </a:r>
            <a:endParaRPr b="1" sz="2400">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247850"/>
            <a:ext cx="8520600" cy="6942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Comandos básicos: Add</a:t>
            </a:r>
            <a:endParaRPr>
              <a:solidFill>
                <a:schemeClr val="lt1"/>
              </a:solidFill>
            </a:endParaRPr>
          </a:p>
        </p:txBody>
      </p:sp>
      <p:sp>
        <p:nvSpPr>
          <p:cNvPr id="123" name="Google Shape;123;p18"/>
          <p:cNvSpPr txBox="1"/>
          <p:nvPr>
            <p:ph idx="1" type="body"/>
          </p:nvPr>
        </p:nvSpPr>
        <p:spPr>
          <a:xfrm>
            <a:off x="311700" y="1202225"/>
            <a:ext cx="8520600" cy="34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solidFill>
                  <a:srgbClr val="000000"/>
                </a:solidFill>
              </a:rPr>
              <a:t>Sinopsis </a:t>
            </a:r>
            <a:r>
              <a:rPr lang="es-419">
                <a:solidFill>
                  <a:srgbClr val="000000"/>
                </a:solidFill>
              </a:rPr>
              <a:t>: </a:t>
            </a:r>
            <a:r>
              <a:rPr i="1" lang="es-419" sz="2000">
                <a:solidFill>
                  <a:srgbClr val="000000"/>
                </a:solidFill>
              </a:rPr>
              <a:t>git add</a:t>
            </a:r>
            <a:endParaRPr i="1" sz="2000">
              <a:solidFill>
                <a:srgbClr val="000000"/>
              </a:solidFill>
            </a:endParaRPr>
          </a:p>
          <a:p>
            <a:pPr indent="0" lvl="0" marL="0" rtl="0" algn="l">
              <a:spcBef>
                <a:spcPts val="1600"/>
              </a:spcBef>
              <a:spcAft>
                <a:spcPts val="0"/>
              </a:spcAft>
              <a:buNone/>
            </a:pPr>
            <a:r>
              <a:rPr b="1" lang="es-419">
                <a:solidFill>
                  <a:srgbClr val="000000"/>
                </a:solidFill>
              </a:rPr>
              <a:t>Descripción: </a:t>
            </a:r>
            <a:endParaRPr b="1">
              <a:solidFill>
                <a:srgbClr val="000000"/>
              </a:solidFill>
            </a:endParaRPr>
          </a:p>
          <a:p>
            <a:pPr indent="0" lvl="0" marL="0" rtl="0" algn="l">
              <a:spcBef>
                <a:spcPts val="1600"/>
              </a:spcBef>
              <a:spcAft>
                <a:spcPts val="0"/>
              </a:spcAft>
              <a:buNone/>
            </a:pPr>
            <a:r>
              <a:rPr lang="es-419">
                <a:solidFill>
                  <a:srgbClr val="000000"/>
                </a:solidFill>
              </a:rPr>
              <a:t>Agrega el archivo o directorio al Staging Area.</a:t>
            </a:r>
            <a:endParaRPr>
              <a:solidFill>
                <a:srgbClr val="000000"/>
              </a:solidFill>
            </a:endParaRPr>
          </a:p>
          <a:p>
            <a:pPr indent="0" lvl="0" marL="0" rtl="0" algn="l">
              <a:spcBef>
                <a:spcPts val="1600"/>
              </a:spcBef>
              <a:spcAft>
                <a:spcPts val="0"/>
              </a:spcAft>
              <a:buNone/>
            </a:pPr>
            <a:r>
              <a:rPr b="1" lang="es-419">
                <a:solidFill>
                  <a:srgbClr val="000000"/>
                </a:solidFill>
              </a:rPr>
              <a:t>Opciones:</a:t>
            </a:r>
            <a:endParaRPr b="1">
              <a:solidFill>
                <a:srgbClr val="000000"/>
              </a:solidFill>
            </a:endParaRPr>
          </a:p>
          <a:p>
            <a:pPr indent="0" lvl="0" marL="0" rtl="0" algn="l">
              <a:lnSpc>
                <a:spcPct val="100000"/>
              </a:lnSpc>
              <a:spcBef>
                <a:spcPts val="1600"/>
              </a:spcBef>
              <a:spcAft>
                <a:spcPts val="0"/>
              </a:spcAft>
              <a:buNone/>
            </a:pPr>
            <a:r>
              <a:rPr b="1" lang="es-419" sz="1600">
                <a:solidFill>
                  <a:schemeClr val="dk1"/>
                </a:solidFill>
                <a:highlight>
                  <a:srgbClr val="FFFFFF"/>
                </a:highlight>
                <a:latin typeface="Courier New"/>
                <a:ea typeface="Courier New"/>
                <a:cs typeface="Courier New"/>
                <a:sym typeface="Courier New"/>
              </a:rPr>
              <a:t>git add &lt;file-path&gt;</a:t>
            </a:r>
            <a:endParaRPr b="1" sz="16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400"/>
              </a:spcBef>
              <a:spcAft>
                <a:spcPts val="0"/>
              </a:spcAft>
              <a:buNone/>
            </a:pPr>
            <a:r>
              <a:rPr b="1" lang="es-419" sz="1600">
                <a:solidFill>
                  <a:schemeClr val="dk1"/>
                </a:solidFill>
                <a:highlight>
                  <a:srgbClr val="FFFFFF"/>
                </a:highlight>
                <a:latin typeface="Courier New"/>
                <a:ea typeface="Courier New"/>
                <a:cs typeface="Courier New"/>
                <a:sym typeface="Courier New"/>
              </a:rPr>
              <a:t>git add -all</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400"/>
              </a:spcBef>
              <a:spcAft>
                <a:spcPts val="0"/>
              </a:spcAft>
              <a:buNone/>
            </a:pPr>
            <a:r>
              <a:rPr b="1" lang="es-419" sz="1600">
                <a:solidFill>
                  <a:schemeClr val="dk1"/>
                </a:solidFill>
                <a:highlight>
                  <a:srgbClr val="FFFFFF"/>
                </a:highlight>
                <a:latin typeface="Courier New"/>
                <a:ea typeface="Courier New"/>
                <a:cs typeface="Courier New"/>
                <a:sym typeface="Courier New"/>
              </a:rPr>
              <a:t>git add -u</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400"/>
              </a:spcBef>
              <a:spcAft>
                <a:spcPts val="0"/>
              </a:spcAft>
              <a:buNone/>
            </a:pPr>
            <a:r>
              <a:rPr b="1" lang="es-419" sz="1600">
                <a:solidFill>
                  <a:schemeClr val="dk1"/>
                </a:solidFill>
                <a:highlight>
                  <a:srgbClr val="FFFFFF"/>
                </a:highlight>
                <a:latin typeface="Courier New"/>
                <a:ea typeface="Courier New"/>
                <a:cs typeface="Courier New"/>
                <a:sym typeface="Courier New"/>
              </a:rPr>
              <a:t>git add .</a:t>
            </a:r>
            <a:endParaRPr b="1" sz="1600">
              <a:solidFill>
                <a:schemeClr val="dk1"/>
              </a:solidFill>
              <a:highlight>
                <a:srgbClr val="FFFFFF"/>
              </a:highlight>
              <a:latin typeface="Courier New"/>
              <a:ea typeface="Courier New"/>
              <a:cs typeface="Courier New"/>
              <a:sym typeface="Courier New"/>
            </a:endParaRPr>
          </a:p>
          <a:p>
            <a:pPr indent="0" lvl="0" marL="0" rtl="0" algn="l">
              <a:lnSpc>
                <a:spcPct val="120000"/>
              </a:lnSpc>
              <a:spcBef>
                <a:spcPts val="2100"/>
              </a:spcBef>
              <a:spcAft>
                <a:spcPts val="0"/>
              </a:spcAft>
              <a:buClr>
                <a:schemeClr val="dk2"/>
              </a:buClr>
              <a:buSzPts val="1100"/>
              <a:buFont typeface="Arial"/>
              <a:buNone/>
            </a:pPr>
            <a:r>
              <a:t/>
            </a:r>
            <a:endParaRPr b="1" sz="1350">
              <a:solidFill>
                <a:srgbClr val="000000"/>
              </a:solidFill>
              <a:highlight>
                <a:srgbClr val="FFFFFF"/>
              </a:highlight>
              <a:latin typeface="Courier New"/>
              <a:ea typeface="Courier New"/>
              <a:cs typeface="Courier New"/>
              <a:sym typeface="Courier New"/>
            </a:endParaRPr>
          </a:p>
          <a:p>
            <a:pPr indent="0" lvl="0" marL="0" rtl="0" algn="l">
              <a:spcBef>
                <a:spcPts val="400"/>
              </a:spcBef>
              <a:spcAft>
                <a:spcPts val="0"/>
              </a:spcAft>
              <a:buNone/>
            </a:pPr>
            <a:r>
              <a:t/>
            </a:r>
            <a:endParaRPr b="1">
              <a:solidFill>
                <a:srgbClr val="000000"/>
              </a:solidFill>
            </a:endParaRPr>
          </a:p>
          <a:p>
            <a:pPr indent="0" lvl="0" marL="0" rtl="0" algn="l">
              <a:spcBef>
                <a:spcPts val="1600"/>
              </a:spcBef>
              <a:spcAft>
                <a:spcPts val="0"/>
              </a:spcAft>
              <a:buNone/>
            </a:pPr>
            <a:r>
              <a:rPr lang="es-419">
                <a:solidFill>
                  <a:srgbClr val="000000"/>
                </a:solidFill>
              </a:rPr>
              <a:t>  </a:t>
            </a:r>
            <a:endParaRPr>
              <a:solidFill>
                <a:srgbClr val="000000"/>
              </a:solidFill>
            </a:endParaRPr>
          </a:p>
          <a:p>
            <a:pPr indent="0" lvl="0" marL="0" rtl="0" algn="l">
              <a:spcBef>
                <a:spcPts val="1600"/>
              </a:spcBef>
              <a:spcAft>
                <a:spcPts val="1600"/>
              </a:spcAft>
              <a:buNone/>
            </a:pPr>
            <a:r>
              <a:t/>
            </a:r>
            <a:endParaRPr i="1">
              <a:solidFill>
                <a:srgbClr val="000000"/>
              </a:solidFill>
            </a:endParaRPr>
          </a:p>
        </p:txBody>
      </p:sp>
      <p:sp>
        <p:nvSpPr>
          <p:cNvPr id="124" name="Google Shape;124;p18"/>
          <p:cNvSpPr/>
          <p:nvPr/>
        </p:nvSpPr>
        <p:spPr>
          <a:xfrm>
            <a:off x="7095325" y="1620975"/>
            <a:ext cx="1050000" cy="6357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rgbClr val="FFFFFF"/>
                </a:solidFill>
              </a:rPr>
              <a:t>Directorio de trabajo</a:t>
            </a:r>
            <a:endParaRPr sz="1200">
              <a:solidFill>
                <a:srgbClr val="FFFFFF"/>
              </a:solidFill>
            </a:endParaRPr>
          </a:p>
        </p:txBody>
      </p:sp>
      <p:sp>
        <p:nvSpPr>
          <p:cNvPr id="125" name="Google Shape;125;p18"/>
          <p:cNvSpPr/>
          <p:nvPr/>
        </p:nvSpPr>
        <p:spPr>
          <a:xfrm>
            <a:off x="5763350" y="2755800"/>
            <a:ext cx="960000" cy="6357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rgbClr val="FFFFFF"/>
                </a:solidFill>
              </a:rPr>
              <a:t>Staging area</a:t>
            </a:r>
            <a:endParaRPr>
              <a:solidFill>
                <a:srgbClr val="FFFFFF"/>
              </a:solidFill>
            </a:endParaRPr>
          </a:p>
        </p:txBody>
      </p:sp>
      <p:cxnSp>
        <p:nvCxnSpPr>
          <p:cNvPr id="126" name="Google Shape;126;p18"/>
          <p:cNvCxnSpPr>
            <a:stCxn id="124" idx="1"/>
          </p:cNvCxnSpPr>
          <p:nvPr/>
        </p:nvCxnSpPr>
        <p:spPr>
          <a:xfrm flipH="1">
            <a:off x="6246625" y="1938825"/>
            <a:ext cx="848700" cy="69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8"/>
          <p:cNvCxnSpPr>
            <a:endCxn id="125" idx="0"/>
          </p:cNvCxnSpPr>
          <p:nvPr/>
        </p:nvCxnSpPr>
        <p:spPr>
          <a:xfrm flipH="1">
            <a:off x="6243350" y="1945800"/>
            <a:ext cx="15600" cy="810000"/>
          </a:xfrm>
          <a:prstGeom prst="straightConnector1">
            <a:avLst/>
          </a:prstGeom>
          <a:noFill/>
          <a:ln cap="flat" cmpd="sng" w="9525">
            <a:solidFill>
              <a:schemeClr val="dk2"/>
            </a:solidFill>
            <a:prstDash val="solid"/>
            <a:round/>
            <a:headEnd len="med" w="med" type="none"/>
            <a:tailEnd len="med" w="med" type="triangle"/>
          </a:ln>
        </p:spPr>
      </p:cxnSp>
      <p:sp>
        <p:nvSpPr>
          <p:cNvPr id="128" name="Google Shape;128;p18"/>
          <p:cNvSpPr txBox="1"/>
          <p:nvPr/>
        </p:nvSpPr>
        <p:spPr>
          <a:xfrm>
            <a:off x="5639275" y="1934400"/>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Source Sans Pro"/>
                <a:ea typeface="Source Sans Pro"/>
                <a:cs typeface="Source Sans Pro"/>
                <a:sym typeface="Source Sans Pro"/>
              </a:rPr>
              <a:t>add</a:t>
            </a:r>
            <a:endParaRPr>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solidFill>
                  <a:srgbClr val="000000"/>
                </a:solidFill>
              </a:rPr>
              <a:t>Sinopsis</a:t>
            </a:r>
            <a:r>
              <a:rPr lang="es-419">
                <a:solidFill>
                  <a:srgbClr val="000000"/>
                </a:solidFill>
              </a:rPr>
              <a:t>: </a:t>
            </a:r>
            <a:r>
              <a:rPr i="1" lang="es-419" sz="2000">
                <a:solidFill>
                  <a:srgbClr val="000000"/>
                </a:solidFill>
              </a:rPr>
              <a:t>git commit </a:t>
            </a:r>
            <a:endParaRPr i="1" sz="2000">
              <a:solidFill>
                <a:srgbClr val="000000"/>
              </a:solidFill>
            </a:endParaRPr>
          </a:p>
          <a:p>
            <a:pPr indent="0" lvl="0" marL="0" rtl="0" algn="l">
              <a:spcBef>
                <a:spcPts val="1600"/>
              </a:spcBef>
              <a:spcAft>
                <a:spcPts val="0"/>
              </a:spcAft>
              <a:buNone/>
            </a:pPr>
            <a:r>
              <a:rPr b="1" lang="es-419" sz="2000">
                <a:solidFill>
                  <a:srgbClr val="000000"/>
                </a:solidFill>
              </a:rPr>
              <a:t>Descripción:  </a:t>
            </a:r>
            <a:r>
              <a:rPr b="1" lang="es-419">
                <a:solidFill>
                  <a:srgbClr val="000000"/>
                </a:solidFill>
              </a:rPr>
              <a:t> </a:t>
            </a:r>
            <a:endParaRPr b="1">
              <a:solidFill>
                <a:srgbClr val="000000"/>
              </a:solidFill>
            </a:endParaRPr>
          </a:p>
          <a:p>
            <a:pPr indent="0" lvl="0" marL="0" rtl="0" algn="l">
              <a:spcBef>
                <a:spcPts val="1600"/>
              </a:spcBef>
              <a:spcAft>
                <a:spcPts val="0"/>
              </a:spcAft>
              <a:buNone/>
            </a:pPr>
            <a:r>
              <a:rPr lang="es-419">
                <a:solidFill>
                  <a:srgbClr val="000000"/>
                </a:solidFill>
              </a:rPr>
              <a:t>Agrega/guarda los cambios al repositorio local.</a:t>
            </a:r>
            <a:endParaRPr>
              <a:solidFill>
                <a:srgbClr val="000000"/>
              </a:solidFill>
            </a:endParaRPr>
          </a:p>
          <a:p>
            <a:pPr indent="0" lvl="0" marL="0" rtl="0" algn="l">
              <a:spcBef>
                <a:spcPts val="1600"/>
              </a:spcBef>
              <a:spcAft>
                <a:spcPts val="0"/>
              </a:spcAft>
              <a:buNone/>
            </a:pPr>
            <a:r>
              <a:rPr b="1" lang="es-419">
                <a:solidFill>
                  <a:srgbClr val="000000"/>
                </a:solidFill>
              </a:rPr>
              <a:t>Opciones</a:t>
            </a:r>
            <a:r>
              <a:rPr lang="es-419">
                <a:solidFill>
                  <a:srgbClr val="000000"/>
                </a:solidFill>
              </a:rPr>
              <a:t>:  </a:t>
            </a:r>
            <a:endParaRPr>
              <a:solidFill>
                <a:srgbClr val="000000"/>
              </a:solidFill>
            </a:endParaRPr>
          </a:p>
          <a:p>
            <a:pPr indent="0" lvl="0" marL="0" rtl="0" algn="l">
              <a:spcBef>
                <a:spcPts val="1600"/>
              </a:spcBef>
              <a:spcAft>
                <a:spcPts val="0"/>
              </a:spcAft>
              <a:buNone/>
            </a:pPr>
            <a:r>
              <a:rPr b="1" lang="es-419" sz="1600">
                <a:solidFill>
                  <a:schemeClr val="dk1"/>
                </a:solidFill>
                <a:latin typeface="Courier New"/>
                <a:ea typeface="Courier New"/>
                <a:cs typeface="Courier New"/>
                <a:sym typeface="Courier New"/>
              </a:rPr>
              <a:t>git commit -m “Primer commit”</a:t>
            </a:r>
            <a:endParaRPr b="1" sz="1600">
              <a:solidFill>
                <a:schemeClr val="dk1"/>
              </a:solidFill>
              <a:latin typeface="Courier New"/>
              <a:ea typeface="Courier New"/>
              <a:cs typeface="Courier New"/>
              <a:sym typeface="Courier New"/>
            </a:endParaRPr>
          </a:p>
          <a:p>
            <a:pPr indent="0" lvl="0" marL="0" rtl="0" algn="l">
              <a:spcBef>
                <a:spcPts val="1600"/>
              </a:spcBef>
              <a:spcAft>
                <a:spcPts val="0"/>
              </a:spcAft>
              <a:buNone/>
            </a:pPr>
            <a:r>
              <a:rPr b="1" lang="es-419" sz="1600">
                <a:solidFill>
                  <a:schemeClr val="dk1"/>
                </a:solidFill>
                <a:latin typeface="Courier New"/>
                <a:ea typeface="Courier New"/>
                <a:cs typeface="Courier New"/>
                <a:sym typeface="Courier New"/>
              </a:rPr>
              <a:t>git commit -am “Primer commit”</a:t>
            </a:r>
            <a:endParaRPr b="1" sz="1600">
              <a:solidFill>
                <a:schemeClr val="dk1"/>
              </a:solidFill>
              <a:latin typeface="Courier New"/>
              <a:ea typeface="Courier New"/>
              <a:cs typeface="Courier New"/>
              <a:sym typeface="Courier New"/>
            </a:endParaRPr>
          </a:p>
          <a:p>
            <a:pPr indent="0" lvl="0" marL="0" rtl="0" algn="l">
              <a:spcBef>
                <a:spcPts val="1600"/>
              </a:spcBef>
              <a:spcAft>
                <a:spcPts val="0"/>
              </a:spcAft>
              <a:buNone/>
            </a:pPr>
            <a:r>
              <a:rPr b="1" lang="es-419" sz="1600">
                <a:solidFill>
                  <a:schemeClr val="dk1"/>
                </a:solidFill>
                <a:latin typeface="Courier New"/>
                <a:ea typeface="Courier New"/>
                <a:cs typeface="Courier New"/>
                <a:sym typeface="Courier New"/>
              </a:rPr>
              <a:t>git revert “hash_commit”</a:t>
            </a:r>
            <a:endParaRPr b="1" sz="1600">
              <a:solidFill>
                <a:schemeClr val="dk1"/>
              </a:solidFill>
              <a:latin typeface="Courier New"/>
              <a:ea typeface="Courier New"/>
              <a:cs typeface="Courier New"/>
              <a:sym typeface="Courier New"/>
            </a:endParaRPr>
          </a:p>
          <a:p>
            <a:pPr indent="0" lvl="0" marL="0" rtl="0" algn="l">
              <a:spcBef>
                <a:spcPts val="1600"/>
              </a:spcBef>
              <a:spcAft>
                <a:spcPts val="0"/>
              </a:spcAft>
              <a:buNone/>
            </a:pPr>
            <a:r>
              <a:rPr lang="es-419">
                <a:solidFill>
                  <a:srgbClr val="000000"/>
                </a:solidFill>
              </a:rPr>
              <a:t> </a:t>
            </a:r>
            <a:endParaRPr>
              <a:solidFill>
                <a:srgbClr val="000000"/>
              </a:solidFill>
            </a:endParaRPr>
          </a:p>
          <a:p>
            <a:pPr indent="0" lvl="0" marL="0" rtl="0" algn="l">
              <a:spcBef>
                <a:spcPts val="1600"/>
              </a:spcBef>
              <a:spcAft>
                <a:spcPts val="0"/>
              </a:spcAft>
              <a:buNone/>
            </a:pPr>
            <a:r>
              <a:rPr lang="es-419">
                <a:solidFill>
                  <a:srgbClr val="000000"/>
                </a:solidFill>
              </a:rPr>
              <a:t>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134" name="Google Shape;134;p19"/>
          <p:cNvSpPr/>
          <p:nvPr/>
        </p:nvSpPr>
        <p:spPr>
          <a:xfrm>
            <a:off x="7238250" y="1596200"/>
            <a:ext cx="960000" cy="6357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rgbClr val="FFFFFF"/>
                </a:solidFill>
              </a:rPr>
              <a:t>Staging area</a:t>
            </a:r>
            <a:endParaRPr>
              <a:solidFill>
                <a:srgbClr val="FFFFFF"/>
              </a:solidFill>
            </a:endParaRPr>
          </a:p>
        </p:txBody>
      </p:sp>
      <p:sp>
        <p:nvSpPr>
          <p:cNvPr id="135" name="Google Shape;135;p19"/>
          <p:cNvSpPr/>
          <p:nvPr/>
        </p:nvSpPr>
        <p:spPr>
          <a:xfrm>
            <a:off x="5906425" y="2637275"/>
            <a:ext cx="1106700" cy="6357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300">
                <a:solidFill>
                  <a:srgbClr val="FFFFFF"/>
                </a:solidFill>
              </a:rPr>
              <a:t>Repositorio Local</a:t>
            </a:r>
            <a:endParaRPr sz="1300">
              <a:solidFill>
                <a:srgbClr val="FFFFFF"/>
              </a:solidFill>
            </a:endParaRPr>
          </a:p>
        </p:txBody>
      </p:sp>
      <p:cxnSp>
        <p:nvCxnSpPr>
          <p:cNvPr id="136" name="Google Shape;136;p19"/>
          <p:cNvCxnSpPr>
            <a:stCxn id="134" idx="1"/>
          </p:cNvCxnSpPr>
          <p:nvPr/>
        </p:nvCxnSpPr>
        <p:spPr>
          <a:xfrm flipH="1">
            <a:off x="6420150" y="1914050"/>
            <a:ext cx="818100" cy="69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19"/>
          <p:cNvCxnSpPr/>
          <p:nvPr/>
        </p:nvCxnSpPr>
        <p:spPr>
          <a:xfrm>
            <a:off x="6420150" y="1920950"/>
            <a:ext cx="2400" cy="716100"/>
          </a:xfrm>
          <a:prstGeom prst="straightConnector1">
            <a:avLst/>
          </a:prstGeom>
          <a:noFill/>
          <a:ln cap="flat" cmpd="sng" w="9525">
            <a:solidFill>
              <a:schemeClr val="dk2"/>
            </a:solidFill>
            <a:prstDash val="solid"/>
            <a:round/>
            <a:headEnd len="med" w="med" type="none"/>
            <a:tailEnd len="med" w="med" type="triangle"/>
          </a:ln>
        </p:spPr>
      </p:cxnSp>
      <p:sp>
        <p:nvSpPr>
          <p:cNvPr id="138" name="Google Shape;138;p19"/>
          <p:cNvSpPr txBox="1"/>
          <p:nvPr/>
        </p:nvSpPr>
        <p:spPr>
          <a:xfrm>
            <a:off x="5465750" y="2045025"/>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Source Sans Pro"/>
                <a:ea typeface="Source Sans Pro"/>
                <a:cs typeface="Source Sans Pro"/>
                <a:sym typeface="Source Sans Pro"/>
              </a:rPr>
              <a:t>Commit</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39" name="Google Shape;139;p19"/>
          <p:cNvSpPr txBox="1"/>
          <p:nvPr>
            <p:ph type="title"/>
          </p:nvPr>
        </p:nvSpPr>
        <p:spPr>
          <a:xfrm>
            <a:off x="311700" y="247850"/>
            <a:ext cx="8520600" cy="6942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Comandos básicos: Commit</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s-419" sz="1400">
                <a:solidFill>
                  <a:schemeClr val="lt1"/>
                </a:solidFill>
                <a:latin typeface="Arial"/>
                <a:ea typeface="Arial"/>
                <a:cs typeface="Arial"/>
                <a:sym typeface="Arial"/>
              </a:rPr>
              <a:t>Comandos básicos: Add</a:t>
            </a:r>
            <a:endParaRPr b="0" sz="1400">
              <a:solidFill>
                <a:schemeClr val="lt1"/>
              </a:solidFill>
              <a:latin typeface="Arial"/>
              <a:ea typeface="Arial"/>
              <a:cs typeface="Arial"/>
              <a:sym typeface="Arial"/>
            </a:endParaRPr>
          </a:p>
          <a:p>
            <a:pPr indent="0" lvl="0" marL="0" rtl="0" algn="l">
              <a:spcBef>
                <a:spcPts val="0"/>
              </a:spcBef>
              <a:spcAft>
                <a:spcPts val="0"/>
              </a:spcAft>
              <a:buNone/>
            </a:pPr>
            <a:r>
              <a:t/>
            </a:r>
            <a:endParaRPr/>
          </a:p>
        </p:txBody>
      </p:sp>
      <p:sp>
        <p:nvSpPr>
          <p:cNvPr id="145" name="Google Shape;14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2000">
                <a:solidFill>
                  <a:schemeClr val="dk2"/>
                </a:solidFill>
              </a:rPr>
              <a:t>Sinopsis</a:t>
            </a:r>
            <a:r>
              <a:rPr lang="es-419">
                <a:solidFill>
                  <a:schemeClr val="dk2"/>
                </a:solidFill>
              </a:rPr>
              <a:t>: </a:t>
            </a:r>
            <a:r>
              <a:rPr i="1" lang="es-419" sz="2000">
                <a:solidFill>
                  <a:schemeClr val="dk2"/>
                </a:solidFill>
              </a:rPr>
              <a:t>git pull</a:t>
            </a:r>
            <a:endParaRPr i="1" sz="2000">
              <a:solidFill>
                <a:schemeClr val="dk2"/>
              </a:solidFill>
            </a:endParaRPr>
          </a:p>
          <a:p>
            <a:pPr indent="0" lvl="0" marL="0" rtl="0" algn="l">
              <a:spcBef>
                <a:spcPts val="1600"/>
              </a:spcBef>
              <a:spcAft>
                <a:spcPts val="0"/>
              </a:spcAft>
              <a:buNone/>
            </a:pPr>
            <a:r>
              <a:rPr b="1" lang="es-419" sz="2000">
                <a:solidFill>
                  <a:schemeClr val="dk2"/>
                </a:solidFill>
              </a:rPr>
              <a:t>Descripción:</a:t>
            </a:r>
            <a:r>
              <a:rPr b="1" lang="es-419">
                <a:solidFill>
                  <a:schemeClr val="dk2"/>
                </a:solidFill>
              </a:rPr>
              <a:t> </a:t>
            </a:r>
            <a:endParaRPr b="1">
              <a:solidFill>
                <a:schemeClr val="dk2"/>
              </a:solidFill>
            </a:endParaRPr>
          </a:p>
          <a:p>
            <a:pPr indent="0" lvl="0" marL="0" rtl="0" algn="l">
              <a:spcBef>
                <a:spcPts val="1600"/>
              </a:spcBef>
              <a:spcAft>
                <a:spcPts val="0"/>
              </a:spcAft>
              <a:buNone/>
            </a:pPr>
            <a:r>
              <a:rPr lang="es-419">
                <a:solidFill>
                  <a:schemeClr val="dk2"/>
                </a:solidFill>
              </a:rPr>
              <a:t>Actualiza el repositorio local con el repositorio remoto.</a:t>
            </a:r>
            <a:endParaRPr>
              <a:solidFill>
                <a:schemeClr val="dk2"/>
              </a:solidFill>
            </a:endParaRPr>
          </a:p>
          <a:p>
            <a:pPr indent="0" lvl="0" marL="0" rtl="0" algn="l">
              <a:spcBef>
                <a:spcPts val="1600"/>
              </a:spcBef>
              <a:spcAft>
                <a:spcPts val="0"/>
              </a:spcAft>
              <a:buNone/>
            </a:pPr>
            <a:r>
              <a:rPr lang="es-419" sz="2000">
                <a:solidFill>
                  <a:schemeClr val="dk2"/>
                </a:solidFill>
              </a:rPr>
              <a:t> </a:t>
            </a:r>
            <a:r>
              <a:rPr b="1" lang="es-419" sz="2000">
                <a:solidFill>
                  <a:schemeClr val="dk2"/>
                </a:solidFill>
              </a:rPr>
              <a:t>Opciones: </a:t>
            </a:r>
            <a:endParaRPr b="1" sz="2000">
              <a:solidFill>
                <a:schemeClr val="dk2"/>
              </a:solidFill>
            </a:endParaRPr>
          </a:p>
          <a:p>
            <a:pPr indent="0" lvl="0" marL="0" rtl="0" algn="l">
              <a:spcBef>
                <a:spcPts val="1600"/>
              </a:spcBef>
              <a:spcAft>
                <a:spcPts val="0"/>
              </a:spcAft>
              <a:buNone/>
            </a:pPr>
            <a:r>
              <a:rPr b="1" lang="es-419" sz="1600">
                <a:solidFill>
                  <a:schemeClr val="dk1"/>
                </a:solidFill>
                <a:latin typeface="Courier New"/>
                <a:ea typeface="Courier New"/>
                <a:cs typeface="Courier New"/>
                <a:sym typeface="Courier New"/>
              </a:rPr>
              <a:t>  git pull &lt;remote&gt;</a:t>
            </a:r>
            <a:endParaRPr b="1" sz="1600">
              <a:solidFill>
                <a:schemeClr val="dk1"/>
              </a:solidFill>
              <a:latin typeface="Courier New"/>
              <a:ea typeface="Courier New"/>
              <a:cs typeface="Courier New"/>
              <a:sym typeface="Courier New"/>
            </a:endParaRPr>
          </a:p>
          <a:p>
            <a:pPr indent="0" lvl="0" marL="0" rtl="0" algn="l">
              <a:spcBef>
                <a:spcPts val="1600"/>
              </a:spcBef>
              <a:spcAft>
                <a:spcPts val="0"/>
              </a:spcAft>
              <a:buNone/>
            </a:pPr>
            <a:r>
              <a:t/>
            </a:r>
            <a:endParaRPr b="1" sz="1600">
              <a:solidFill>
                <a:schemeClr val="dk1"/>
              </a:solidFill>
              <a:latin typeface="Courier New"/>
              <a:ea typeface="Courier New"/>
              <a:cs typeface="Courier New"/>
              <a:sym typeface="Courier New"/>
            </a:endParaRPr>
          </a:p>
          <a:p>
            <a:pPr indent="0" lvl="0" marL="0" rtl="0" algn="l">
              <a:spcBef>
                <a:spcPts val="1600"/>
              </a:spcBef>
              <a:spcAft>
                <a:spcPts val="0"/>
              </a:spcAft>
              <a:buNone/>
            </a:pPr>
            <a:r>
              <a:t/>
            </a:r>
            <a:endParaRPr b="1" sz="1600">
              <a:solidFill>
                <a:schemeClr val="dk1"/>
              </a:solidFill>
              <a:latin typeface="Courier New"/>
              <a:ea typeface="Courier New"/>
              <a:cs typeface="Courier New"/>
              <a:sym typeface="Courier New"/>
            </a:endParaRPr>
          </a:p>
          <a:p>
            <a:pPr indent="0" lvl="0" marL="0" rtl="0" algn="l">
              <a:spcBef>
                <a:spcPts val="1600"/>
              </a:spcBef>
              <a:spcAft>
                <a:spcPts val="0"/>
              </a:spcAft>
              <a:buNone/>
            </a:pPr>
            <a:r>
              <a:t/>
            </a:r>
            <a:endParaRPr sz="2000">
              <a:solidFill>
                <a:schemeClr val="dk2"/>
              </a:solidFill>
            </a:endParaRPr>
          </a:p>
          <a:p>
            <a:pPr indent="0" lvl="0" marL="0" rtl="0" algn="l">
              <a:spcBef>
                <a:spcPts val="1600"/>
              </a:spcBef>
              <a:spcAft>
                <a:spcPts val="0"/>
              </a:spcAft>
              <a:buNone/>
            </a:pPr>
            <a:r>
              <a:t/>
            </a:r>
            <a:endParaRPr sz="2000">
              <a:solidFill>
                <a:schemeClr val="dk2"/>
              </a:solidFill>
            </a:endParaRPr>
          </a:p>
          <a:p>
            <a:pPr indent="0" lvl="0" marL="0" rtl="0" algn="l">
              <a:spcBef>
                <a:spcPts val="1600"/>
              </a:spcBef>
              <a:spcAft>
                <a:spcPts val="1600"/>
              </a:spcAft>
              <a:buClr>
                <a:schemeClr val="dk2"/>
              </a:buClr>
              <a:buSzPts val="1100"/>
              <a:buFont typeface="Arial"/>
              <a:buNone/>
            </a:pPr>
            <a:r>
              <a:t/>
            </a:r>
            <a:endParaRPr b="1" sz="2000">
              <a:solidFill>
                <a:schemeClr val="dk2"/>
              </a:solidFill>
            </a:endParaRPr>
          </a:p>
        </p:txBody>
      </p:sp>
      <p:sp>
        <p:nvSpPr>
          <p:cNvPr id="146" name="Google Shape;146;p20"/>
          <p:cNvSpPr txBox="1"/>
          <p:nvPr>
            <p:ph type="title"/>
          </p:nvPr>
        </p:nvSpPr>
        <p:spPr>
          <a:xfrm>
            <a:off x="311700" y="324050"/>
            <a:ext cx="8520600" cy="6942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Comandos básicos: Pull</a:t>
            </a:r>
            <a:endParaRPr>
              <a:solidFill>
                <a:schemeClr val="lt1"/>
              </a:solidFill>
            </a:endParaRPr>
          </a:p>
        </p:txBody>
      </p:sp>
      <p:sp>
        <p:nvSpPr>
          <p:cNvPr id="147" name="Google Shape;147;p20"/>
          <p:cNvSpPr/>
          <p:nvPr/>
        </p:nvSpPr>
        <p:spPr>
          <a:xfrm>
            <a:off x="7198650" y="1484200"/>
            <a:ext cx="1241400" cy="5619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rgbClr val="FFFFFF"/>
                </a:solidFill>
              </a:rPr>
              <a:t>Repositorio Remoto</a:t>
            </a:r>
            <a:endParaRPr>
              <a:solidFill>
                <a:srgbClr val="FFFFFF"/>
              </a:solidFill>
            </a:endParaRPr>
          </a:p>
        </p:txBody>
      </p:sp>
      <p:sp>
        <p:nvSpPr>
          <p:cNvPr id="148" name="Google Shape;148;p20"/>
          <p:cNvSpPr/>
          <p:nvPr/>
        </p:nvSpPr>
        <p:spPr>
          <a:xfrm>
            <a:off x="5906425" y="2637275"/>
            <a:ext cx="1106700" cy="6357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300">
                <a:solidFill>
                  <a:srgbClr val="FFFFFF"/>
                </a:solidFill>
              </a:rPr>
              <a:t>Repositorio Local</a:t>
            </a:r>
            <a:endParaRPr sz="1300">
              <a:solidFill>
                <a:srgbClr val="FFFFFF"/>
              </a:solidFill>
            </a:endParaRPr>
          </a:p>
        </p:txBody>
      </p:sp>
      <p:cxnSp>
        <p:nvCxnSpPr>
          <p:cNvPr id="149" name="Google Shape;149;p20"/>
          <p:cNvCxnSpPr>
            <a:stCxn id="147" idx="1"/>
            <a:endCxn id="148" idx="0"/>
          </p:cNvCxnSpPr>
          <p:nvPr/>
        </p:nvCxnSpPr>
        <p:spPr>
          <a:xfrm flipH="1">
            <a:off x="6459750" y="1765150"/>
            <a:ext cx="738900" cy="872100"/>
          </a:xfrm>
          <a:prstGeom prst="bentConnector2">
            <a:avLst/>
          </a:prstGeom>
          <a:noFill/>
          <a:ln cap="flat" cmpd="sng" w="9525">
            <a:solidFill>
              <a:schemeClr val="dk2"/>
            </a:solidFill>
            <a:prstDash val="solid"/>
            <a:round/>
            <a:headEnd len="med" w="med" type="none"/>
            <a:tailEnd len="med" w="med" type="none"/>
          </a:ln>
        </p:spPr>
      </p:cxnSp>
      <p:sp>
        <p:nvSpPr>
          <p:cNvPr id="150" name="Google Shape;150;p20"/>
          <p:cNvSpPr txBox="1"/>
          <p:nvPr/>
        </p:nvSpPr>
        <p:spPr>
          <a:xfrm>
            <a:off x="5726025" y="1821925"/>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600">
                <a:latin typeface="Source Sans Pro"/>
                <a:ea typeface="Source Sans Pro"/>
                <a:cs typeface="Source Sans Pro"/>
                <a:sym typeface="Source Sans Pro"/>
              </a:rPr>
              <a:t>pull</a:t>
            </a:r>
            <a:endParaRPr b="1" sz="1600">
              <a:latin typeface="Source Sans Pro"/>
              <a:ea typeface="Source Sans Pro"/>
              <a:cs typeface="Source Sans Pro"/>
              <a:sym typeface="Source Sans Pro"/>
            </a:endParaRPr>
          </a:p>
        </p:txBody>
      </p:sp>
      <p:cxnSp>
        <p:nvCxnSpPr>
          <p:cNvPr id="151" name="Google Shape;151;p20"/>
          <p:cNvCxnSpPr/>
          <p:nvPr/>
        </p:nvCxnSpPr>
        <p:spPr>
          <a:xfrm>
            <a:off x="6459775" y="1779850"/>
            <a:ext cx="0" cy="842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s-419" sz="1400">
                <a:solidFill>
                  <a:schemeClr val="lt1"/>
                </a:solidFill>
                <a:latin typeface="Arial"/>
                <a:ea typeface="Arial"/>
                <a:cs typeface="Arial"/>
                <a:sym typeface="Arial"/>
              </a:rPr>
              <a:t>Comandos básicos: Pull</a:t>
            </a:r>
            <a:endParaRPr b="0" sz="1400">
              <a:solidFill>
                <a:schemeClr val="lt1"/>
              </a:solidFill>
              <a:latin typeface="Arial"/>
              <a:ea typeface="Arial"/>
              <a:cs typeface="Arial"/>
              <a:sym typeface="Arial"/>
            </a:endParaRPr>
          </a:p>
          <a:p>
            <a:pPr indent="0" lvl="0" marL="0" rtl="0" algn="l">
              <a:spcBef>
                <a:spcPts val="0"/>
              </a:spcBef>
              <a:spcAft>
                <a:spcPts val="0"/>
              </a:spcAft>
              <a:buNone/>
            </a:pPr>
            <a:r>
              <a:t/>
            </a:r>
            <a:endParaRPr/>
          </a:p>
        </p:txBody>
      </p:sp>
      <p:sp>
        <p:nvSpPr>
          <p:cNvPr id="157" name="Google Shape;157;p21"/>
          <p:cNvSpPr txBox="1"/>
          <p:nvPr>
            <p:ph idx="1" type="body"/>
          </p:nvPr>
        </p:nvSpPr>
        <p:spPr>
          <a:xfrm>
            <a:off x="472825" y="1114475"/>
            <a:ext cx="8520600" cy="36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2000">
                <a:solidFill>
                  <a:schemeClr val="dk2"/>
                </a:solidFill>
              </a:rPr>
              <a:t>Sinopsis</a:t>
            </a:r>
            <a:r>
              <a:rPr lang="es-419">
                <a:solidFill>
                  <a:schemeClr val="dk2"/>
                </a:solidFill>
              </a:rPr>
              <a:t>: </a:t>
            </a:r>
            <a:r>
              <a:rPr i="1" lang="es-419" sz="2000">
                <a:solidFill>
                  <a:schemeClr val="dk2"/>
                </a:solidFill>
              </a:rPr>
              <a:t>git push</a:t>
            </a:r>
            <a:endParaRPr i="1" sz="2000">
              <a:solidFill>
                <a:schemeClr val="dk2"/>
              </a:solidFill>
            </a:endParaRPr>
          </a:p>
          <a:p>
            <a:pPr indent="0" lvl="0" marL="0" rtl="0" algn="l">
              <a:spcBef>
                <a:spcPts val="1600"/>
              </a:spcBef>
              <a:spcAft>
                <a:spcPts val="0"/>
              </a:spcAft>
              <a:buNone/>
            </a:pPr>
            <a:r>
              <a:rPr b="1" lang="es-419" sz="2000">
                <a:solidFill>
                  <a:schemeClr val="dk2"/>
                </a:solidFill>
              </a:rPr>
              <a:t>Descripción:</a:t>
            </a:r>
            <a:r>
              <a:rPr b="1" lang="es-419">
                <a:solidFill>
                  <a:schemeClr val="dk2"/>
                </a:solidFill>
              </a:rPr>
              <a:t> </a:t>
            </a:r>
            <a:endParaRPr b="1">
              <a:solidFill>
                <a:schemeClr val="dk2"/>
              </a:solidFill>
            </a:endParaRPr>
          </a:p>
          <a:p>
            <a:pPr indent="0" lvl="0" marL="0" rtl="0" algn="l">
              <a:spcBef>
                <a:spcPts val="1600"/>
              </a:spcBef>
              <a:spcAft>
                <a:spcPts val="0"/>
              </a:spcAft>
              <a:buNone/>
            </a:pPr>
            <a:r>
              <a:rPr lang="es-419">
                <a:solidFill>
                  <a:schemeClr val="dk2"/>
                </a:solidFill>
              </a:rPr>
              <a:t>Envía los cambios desde el repositorio local al repositorio </a:t>
            </a:r>
            <a:endParaRPr>
              <a:solidFill>
                <a:schemeClr val="dk2"/>
              </a:solidFill>
            </a:endParaRPr>
          </a:p>
          <a:p>
            <a:pPr indent="0" lvl="0" marL="0" rtl="0" algn="l">
              <a:spcBef>
                <a:spcPts val="1600"/>
              </a:spcBef>
              <a:spcAft>
                <a:spcPts val="0"/>
              </a:spcAft>
              <a:buNone/>
            </a:pPr>
            <a:r>
              <a:rPr lang="es-419">
                <a:solidFill>
                  <a:schemeClr val="dk2"/>
                </a:solidFill>
              </a:rPr>
              <a:t>remoto</a:t>
            </a:r>
            <a:endParaRPr sz="2000">
              <a:solidFill>
                <a:schemeClr val="dk2"/>
              </a:solidFill>
            </a:endParaRPr>
          </a:p>
          <a:p>
            <a:pPr indent="0" lvl="0" marL="0" rtl="0" algn="l">
              <a:spcBef>
                <a:spcPts val="1600"/>
              </a:spcBef>
              <a:spcAft>
                <a:spcPts val="0"/>
              </a:spcAft>
              <a:buNone/>
            </a:pPr>
            <a:r>
              <a:rPr b="1" lang="es-419" sz="2000">
                <a:solidFill>
                  <a:schemeClr val="dk2"/>
                </a:solidFill>
              </a:rPr>
              <a:t>Opciones:</a:t>
            </a:r>
            <a:endParaRPr b="1" sz="2000">
              <a:solidFill>
                <a:schemeClr val="dk2"/>
              </a:solidFill>
            </a:endParaRPr>
          </a:p>
          <a:p>
            <a:pPr indent="0" lvl="0" marL="0" rtl="0" algn="l">
              <a:spcBef>
                <a:spcPts val="1600"/>
              </a:spcBef>
              <a:spcAft>
                <a:spcPts val="0"/>
              </a:spcAft>
              <a:buNone/>
            </a:pPr>
            <a:r>
              <a:rPr b="1" lang="es-419" sz="1600">
                <a:solidFill>
                  <a:schemeClr val="dk1"/>
                </a:solidFill>
                <a:latin typeface="Courier New"/>
                <a:ea typeface="Courier New"/>
                <a:cs typeface="Courier New"/>
                <a:sym typeface="Courier New"/>
              </a:rPr>
              <a:t>git push </a:t>
            </a:r>
            <a:endParaRPr b="1" sz="1600">
              <a:solidFill>
                <a:schemeClr val="dk1"/>
              </a:solidFill>
              <a:latin typeface="Courier New"/>
              <a:ea typeface="Courier New"/>
              <a:cs typeface="Courier New"/>
              <a:sym typeface="Courier New"/>
            </a:endParaRPr>
          </a:p>
          <a:p>
            <a:pPr indent="0" lvl="0" marL="0" rtl="0" algn="l">
              <a:spcBef>
                <a:spcPts val="1600"/>
              </a:spcBef>
              <a:spcAft>
                <a:spcPts val="0"/>
              </a:spcAft>
              <a:buNone/>
            </a:pPr>
            <a:r>
              <a:rPr b="1" lang="es-419" sz="1600">
                <a:solidFill>
                  <a:schemeClr val="dk1"/>
                </a:solidFill>
                <a:latin typeface="Courier New"/>
                <a:ea typeface="Courier New"/>
                <a:cs typeface="Courier New"/>
                <a:sym typeface="Courier New"/>
              </a:rPr>
              <a:t>git push -- force</a:t>
            </a:r>
            <a:endParaRPr b="1" sz="1600">
              <a:solidFill>
                <a:schemeClr val="dk1"/>
              </a:solidFill>
              <a:latin typeface="Courier New"/>
              <a:ea typeface="Courier New"/>
              <a:cs typeface="Courier New"/>
              <a:sym typeface="Courier New"/>
            </a:endParaRPr>
          </a:p>
          <a:p>
            <a:pPr indent="0" lvl="0" marL="0" rtl="0" algn="l">
              <a:spcBef>
                <a:spcPts val="1600"/>
              </a:spcBef>
              <a:spcAft>
                <a:spcPts val="1600"/>
              </a:spcAft>
              <a:buNone/>
            </a:pPr>
            <a:r>
              <a:rPr lang="es-419">
                <a:solidFill>
                  <a:schemeClr val="dk2"/>
                </a:solidFill>
              </a:rPr>
              <a:t> </a:t>
            </a:r>
            <a:endParaRPr>
              <a:solidFill>
                <a:schemeClr val="dk2"/>
              </a:solidFill>
            </a:endParaRPr>
          </a:p>
        </p:txBody>
      </p:sp>
      <p:sp>
        <p:nvSpPr>
          <p:cNvPr id="158" name="Google Shape;158;p21"/>
          <p:cNvSpPr txBox="1"/>
          <p:nvPr>
            <p:ph type="title"/>
          </p:nvPr>
        </p:nvSpPr>
        <p:spPr>
          <a:xfrm>
            <a:off x="311700" y="324050"/>
            <a:ext cx="8520600" cy="6942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Comandos básicos: Push</a:t>
            </a:r>
            <a:endParaRPr>
              <a:solidFill>
                <a:schemeClr val="lt1"/>
              </a:solidFill>
            </a:endParaRPr>
          </a:p>
        </p:txBody>
      </p:sp>
      <p:sp>
        <p:nvSpPr>
          <p:cNvPr id="159" name="Google Shape;159;p21"/>
          <p:cNvSpPr/>
          <p:nvPr/>
        </p:nvSpPr>
        <p:spPr>
          <a:xfrm>
            <a:off x="5906425" y="2637275"/>
            <a:ext cx="1106700" cy="6357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300">
                <a:solidFill>
                  <a:srgbClr val="FFFFFF"/>
                </a:solidFill>
              </a:rPr>
              <a:t>Repositorio Local</a:t>
            </a:r>
            <a:endParaRPr sz="1300">
              <a:solidFill>
                <a:srgbClr val="FFFFFF"/>
              </a:solidFill>
            </a:endParaRPr>
          </a:p>
        </p:txBody>
      </p:sp>
      <p:sp>
        <p:nvSpPr>
          <p:cNvPr id="160" name="Google Shape;160;p21"/>
          <p:cNvSpPr/>
          <p:nvPr/>
        </p:nvSpPr>
        <p:spPr>
          <a:xfrm>
            <a:off x="7198650" y="1484200"/>
            <a:ext cx="1241400" cy="5619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rgbClr val="FFFFFF"/>
                </a:solidFill>
              </a:rPr>
              <a:t>Repositorio Remoto</a:t>
            </a:r>
            <a:endParaRPr>
              <a:solidFill>
                <a:srgbClr val="FFFFFF"/>
              </a:solidFill>
            </a:endParaRPr>
          </a:p>
        </p:txBody>
      </p:sp>
      <p:cxnSp>
        <p:nvCxnSpPr>
          <p:cNvPr id="161" name="Google Shape;161;p21"/>
          <p:cNvCxnSpPr/>
          <p:nvPr/>
        </p:nvCxnSpPr>
        <p:spPr>
          <a:xfrm flipH="1">
            <a:off x="6459750" y="1765150"/>
            <a:ext cx="738900" cy="872100"/>
          </a:xfrm>
          <a:prstGeom prst="bentConnector2">
            <a:avLst/>
          </a:prstGeom>
          <a:noFill/>
          <a:ln cap="flat" cmpd="sng" w="9525">
            <a:solidFill>
              <a:schemeClr val="dk2"/>
            </a:solidFill>
            <a:prstDash val="solid"/>
            <a:round/>
            <a:headEnd len="med" w="med" type="none"/>
            <a:tailEnd len="med" w="med" type="none"/>
          </a:ln>
        </p:spPr>
      </p:cxnSp>
      <p:sp>
        <p:nvSpPr>
          <p:cNvPr id="162" name="Google Shape;162;p21"/>
          <p:cNvSpPr txBox="1"/>
          <p:nvPr/>
        </p:nvSpPr>
        <p:spPr>
          <a:xfrm>
            <a:off x="5775600" y="1958250"/>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600">
                <a:latin typeface="Source Sans Pro"/>
                <a:ea typeface="Source Sans Pro"/>
                <a:cs typeface="Source Sans Pro"/>
                <a:sym typeface="Source Sans Pro"/>
              </a:rPr>
              <a:t>push</a:t>
            </a:r>
            <a:endParaRPr b="1" sz="1600">
              <a:latin typeface="Source Sans Pro"/>
              <a:ea typeface="Source Sans Pro"/>
              <a:cs typeface="Source Sans Pro"/>
              <a:sym typeface="Source Sans Pro"/>
            </a:endParaRPr>
          </a:p>
        </p:txBody>
      </p:sp>
      <p:cxnSp>
        <p:nvCxnSpPr>
          <p:cNvPr id="163" name="Google Shape;163;p21"/>
          <p:cNvCxnSpPr>
            <a:endCxn id="160" idx="1"/>
          </p:cNvCxnSpPr>
          <p:nvPr/>
        </p:nvCxnSpPr>
        <p:spPr>
          <a:xfrm flipH="1" rot="10800000">
            <a:off x="6481950" y="1765150"/>
            <a:ext cx="716700" cy="7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