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C1497E-0E06-4842-8D72-ED2512266F17}">
  <a:tblStyle styleId="{00C1497E-0E06-4842-8D72-ED2512266F1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164" d="100"/>
          <a:sy n="164" d="100"/>
        </p:scale>
        <p:origin x="12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alpha val="40000"/>
              </a:srgbClr>
            </a:gs>
            <a:gs pos="100000">
              <a:srgbClr val="BFBFBF"/>
            </a:gs>
          </a:gsLst>
          <a:lin ang="135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35WT67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6343724"/>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3"/>
          <p:cNvSpPr txBox="1"/>
          <p:nvPr/>
        </p:nvSpPr>
        <p:spPr>
          <a:xfrm>
            <a:off x="5863533" y="6477000"/>
            <a:ext cx="6201508" cy="36929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dirty="0">
                <a:solidFill>
                  <a:schemeClr val="lt1"/>
                </a:solidFill>
                <a:latin typeface="Century Gothic"/>
                <a:sym typeface="Century Gothic"/>
              </a:rPr>
              <a:t>PROJECT MANAGEMENT PIPELINE TEMPLATE</a:t>
            </a:r>
            <a:endParaRPr dirty="0"/>
          </a:p>
        </p:txBody>
      </p:sp>
      <p:pic>
        <p:nvPicPr>
          <p:cNvPr id="91" name="Google Shape;91;p13">
            <a:hlinkClick r:id="rId3"/>
          </p:cNvPr>
          <p:cNvPicPr preferRelativeResize="0"/>
          <p:nvPr/>
        </p:nvPicPr>
        <p:blipFill rotWithShape="1">
          <a:blip r:embed="rId4">
            <a:alphaModFix/>
          </a:blip>
          <a:srcRect/>
          <a:stretch/>
        </p:blipFill>
        <p:spPr>
          <a:xfrm>
            <a:off x="8299865" y="307317"/>
            <a:ext cx="3657600" cy="507585"/>
          </a:xfrm>
          <a:prstGeom prst="rect">
            <a:avLst/>
          </a:prstGeom>
          <a:noFill/>
          <a:ln>
            <a:noFill/>
          </a:ln>
        </p:spPr>
      </p:pic>
      <p:sp>
        <p:nvSpPr>
          <p:cNvPr id="92" name="Google Shape;92;p13"/>
          <p:cNvSpPr txBox="1"/>
          <p:nvPr/>
        </p:nvSpPr>
        <p:spPr>
          <a:xfrm>
            <a:off x="552992" y="926287"/>
            <a:ext cx="11221474"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0" i="0" u="none" strike="noStrike" cap="none" dirty="0">
                <a:solidFill>
                  <a:schemeClr val="dk1"/>
                </a:solidFill>
                <a:latin typeface="Century Gothic"/>
                <a:ea typeface="Century Gothic"/>
                <a:cs typeface="Century Gothic"/>
                <a:sym typeface="Century Gothic"/>
              </a:rPr>
              <a:t>PROJECT MANAGEMENT PIPELINE </a:t>
            </a:r>
            <a:endParaRPr dirty="0"/>
          </a:p>
        </p:txBody>
      </p:sp>
      <p:sp>
        <p:nvSpPr>
          <p:cNvPr id="93" name="Google Shape;93;p13"/>
          <p:cNvSpPr txBox="1"/>
          <p:nvPr/>
        </p:nvSpPr>
        <p:spPr>
          <a:xfrm>
            <a:off x="552992" y="2347150"/>
            <a:ext cx="8138087"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222A35"/>
                </a:solidFill>
                <a:latin typeface="Century Gothic"/>
                <a:ea typeface="Century Gothic"/>
                <a:cs typeface="Century Gothic"/>
                <a:sym typeface="Century Gothic"/>
              </a:rPr>
              <a:t>COMPANY NAME</a:t>
            </a:r>
            <a:endParaRPr/>
          </a:p>
          <a:p>
            <a:pPr marL="0" marR="0" lvl="0" indent="0" algn="l" rtl="0">
              <a:spcBef>
                <a:spcPts val="0"/>
              </a:spcBef>
              <a:spcAft>
                <a:spcPts val="0"/>
              </a:spcAft>
              <a:buNone/>
            </a:pPr>
            <a:r>
              <a:rPr lang="en-US" sz="2000">
                <a:solidFill>
                  <a:schemeClr val="dk2"/>
                </a:solidFill>
                <a:latin typeface="Century Gothic"/>
                <a:ea typeface="Century Gothic"/>
                <a:cs typeface="Century Gothic"/>
                <a:sym typeface="Century Gothic"/>
              </a:rPr>
              <a:t> </a:t>
            </a:r>
            <a:endParaRPr/>
          </a:p>
          <a:p>
            <a:pPr marL="0" marR="0" lvl="0" indent="0" algn="l" rtl="0">
              <a:spcBef>
                <a:spcPts val="0"/>
              </a:spcBef>
              <a:spcAft>
                <a:spcPts val="0"/>
              </a:spcAft>
              <a:buNone/>
            </a:pPr>
            <a:r>
              <a:rPr lang="en-US" sz="1400">
                <a:solidFill>
                  <a:schemeClr val="dk2"/>
                </a:solidFill>
                <a:latin typeface="Century Gothic"/>
                <a:ea typeface="Century Gothic"/>
                <a:cs typeface="Century Gothic"/>
                <a:sym typeface="Century Gothic"/>
              </a:rPr>
              <a:t>00/00/0000</a:t>
            </a:r>
            <a:endParaRPr/>
          </a:p>
          <a:p>
            <a:pPr marL="0" marR="0" lvl="0" indent="0" algn="l" rtl="0">
              <a:spcBef>
                <a:spcPts val="0"/>
              </a:spcBef>
              <a:spcAft>
                <a:spcPts val="0"/>
              </a:spcAft>
              <a:buNone/>
            </a:pPr>
            <a:r>
              <a:rPr lang="en-US" sz="1400">
                <a:solidFill>
                  <a:schemeClr val="dk2"/>
                </a:solidFill>
                <a:latin typeface="Century Gothic"/>
                <a:ea typeface="Century Gothic"/>
                <a:cs typeface="Century Gothic"/>
                <a:sym typeface="Century Gothic"/>
              </a:rPr>
              <a:t> </a:t>
            </a:r>
            <a:endParaRPr/>
          </a:p>
          <a:p>
            <a:pPr marL="0" marR="0" lvl="0" indent="0" algn="l" rtl="0">
              <a:spcBef>
                <a:spcPts val="0"/>
              </a:spcBef>
              <a:spcAft>
                <a:spcPts val="0"/>
              </a:spcAft>
              <a:buNone/>
            </a:pPr>
            <a:r>
              <a:rPr lang="en-US" sz="1400">
                <a:solidFill>
                  <a:schemeClr val="dk2"/>
                </a:solidFill>
                <a:latin typeface="Century Gothic"/>
                <a:ea typeface="Century Gothic"/>
                <a:cs typeface="Century Gothic"/>
                <a:sym typeface="Century Gothic"/>
              </a:rPr>
              <a:t>Address</a:t>
            </a:r>
            <a:endParaRPr/>
          </a:p>
          <a:p>
            <a:pPr marL="0" marR="0" lvl="0" indent="0" algn="l" rtl="0">
              <a:spcBef>
                <a:spcPts val="0"/>
              </a:spcBef>
              <a:spcAft>
                <a:spcPts val="0"/>
              </a:spcAft>
              <a:buNone/>
            </a:pPr>
            <a:r>
              <a:rPr lang="en-US" sz="1400">
                <a:solidFill>
                  <a:schemeClr val="dk2"/>
                </a:solidFill>
                <a:latin typeface="Century Gothic"/>
                <a:ea typeface="Century Gothic"/>
                <a:cs typeface="Century Gothic"/>
                <a:sym typeface="Century Gothic"/>
              </a:rPr>
              <a:t>Contact Phone</a:t>
            </a:r>
            <a:endParaRPr/>
          </a:p>
          <a:p>
            <a:pPr marL="0" marR="0" lvl="0" indent="0" algn="l" rtl="0">
              <a:spcBef>
                <a:spcPts val="0"/>
              </a:spcBef>
              <a:spcAft>
                <a:spcPts val="0"/>
              </a:spcAft>
              <a:buNone/>
            </a:pPr>
            <a:r>
              <a:rPr lang="en-US" sz="1400">
                <a:solidFill>
                  <a:schemeClr val="dk2"/>
                </a:solidFill>
                <a:latin typeface="Century Gothic"/>
                <a:ea typeface="Century Gothic"/>
                <a:cs typeface="Century Gothic"/>
                <a:sym typeface="Century Gothic"/>
              </a:rPr>
              <a:t>Web Address</a:t>
            </a:r>
            <a:endParaRPr/>
          </a:p>
          <a:p>
            <a:pPr marL="0" marR="0" lvl="0" indent="0" algn="l" rtl="0">
              <a:spcBef>
                <a:spcPts val="0"/>
              </a:spcBef>
              <a:spcAft>
                <a:spcPts val="0"/>
              </a:spcAft>
              <a:buNone/>
            </a:pPr>
            <a:r>
              <a:rPr lang="en-US" sz="1400">
                <a:solidFill>
                  <a:schemeClr val="dk2"/>
                </a:solidFill>
                <a:latin typeface="Century Gothic"/>
                <a:ea typeface="Century Gothic"/>
                <a:cs typeface="Century Gothic"/>
                <a:sym typeface="Century Gothic"/>
              </a:rPr>
              <a:t>Email Address</a:t>
            </a:r>
            <a:endParaRPr/>
          </a:p>
        </p:txBody>
      </p:sp>
      <p:cxnSp>
        <p:nvCxnSpPr>
          <p:cNvPr id="94" name="Google Shape;94;p13"/>
          <p:cNvCxnSpPr/>
          <p:nvPr/>
        </p:nvCxnSpPr>
        <p:spPr>
          <a:xfrm>
            <a:off x="552992" y="1995592"/>
            <a:ext cx="11070972" cy="0"/>
          </a:xfrm>
          <a:prstGeom prst="straightConnector1">
            <a:avLst/>
          </a:prstGeom>
          <a:noFill/>
          <a:ln w="9525" cap="flat" cmpd="sng">
            <a:solidFill>
              <a:schemeClr val="dk1"/>
            </a:solidFill>
            <a:prstDash val="solid"/>
            <a:miter lim="800000"/>
            <a:headEnd type="none" w="sm" len="sm"/>
            <a:tailEnd type="none" w="sm" len="sm"/>
          </a:ln>
        </p:spPr>
      </p:cxnSp>
      <p:grpSp>
        <p:nvGrpSpPr>
          <p:cNvPr id="95" name="Google Shape;95;p13"/>
          <p:cNvGrpSpPr/>
          <p:nvPr/>
        </p:nvGrpSpPr>
        <p:grpSpPr>
          <a:xfrm>
            <a:off x="8691080" y="2406242"/>
            <a:ext cx="2932884" cy="2890404"/>
            <a:chOff x="415636" y="923060"/>
            <a:chExt cx="2932884" cy="2890404"/>
          </a:xfrm>
        </p:grpSpPr>
        <p:sp>
          <p:nvSpPr>
            <p:cNvPr id="96" name="Google Shape;96;p13"/>
            <p:cNvSpPr/>
            <p:nvPr/>
          </p:nvSpPr>
          <p:spPr>
            <a:xfrm>
              <a:off x="415636" y="923060"/>
              <a:ext cx="2932884" cy="289040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3"/>
            <p:cNvSpPr/>
            <p:nvPr/>
          </p:nvSpPr>
          <p:spPr>
            <a:xfrm>
              <a:off x="666342" y="1048616"/>
              <a:ext cx="2431473" cy="2431473"/>
            </a:xfrm>
            <a:prstGeom prst="star5">
              <a:avLst>
                <a:gd name="adj" fmla="val 19098"/>
                <a:gd name="hf" fmla="val 105146"/>
                <a:gd name="vf" fmla="val 110557"/>
              </a:avLst>
            </a:prstGeom>
            <a:solidFill>
              <a:srgbClr val="8296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3"/>
            <p:cNvSpPr txBox="1"/>
            <p:nvPr/>
          </p:nvSpPr>
          <p:spPr>
            <a:xfrm>
              <a:off x="666341" y="1644986"/>
              <a:ext cx="2431473"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lt1"/>
                  </a:solidFill>
                  <a:latin typeface="Century Gothic"/>
                  <a:ea typeface="Century Gothic"/>
                  <a:cs typeface="Century Gothic"/>
                  <a:sym typeface="Century Gothic"/>
                </a:rPr>
                <a:t>YOUR</a:t>
              </a:r>
              <a:endParaRPr/>
            </a:p>
            <a:p>
              <a:pPr marL="0" marR="0" lvl="0" indent="0" algn="ctr" rtl="0">
                <a:spcBef>
                  <a:spcPts val="0"/>
                </a:spcBef>
                <a:spcAft>
                  <a:spcPts val="0"/>
                </a:spcAft>
                <a:buNone/>
              </a:pPr>
              <a:r>
                <a:rPr lang="en-US" sz="4400" b="1">
                  <a:solidFill>
                    <a:schemeClr val="lt1"/>
                  </a:solidFill>
                  <a:latin typeface="Century Gothic"/>
                  <a:ea typeface="Century Gothic"/>
                  <a:cs typeface="Century Gothic"/>
                  <a:sym typeface="Century Gothic"/>
                </a:rPr>
                <a:t>LOGO</a:t>
              </a:r>
              <a:endParaRPr/>
            </a:p>
          </p:txBody>
        </p:sp>
      </p:grpSp>
      <p:graphicFrame>
        <p:nvGraphicFramePr>
          <p:cNvPr id="99" name="Google Shape;99;p13"/>
          <p:cNvGraphicFramePr/>
          <p:nvPr/>
        </p:nvGraphicFramePr>
        <p:xfrm>
          <a:off x="552992" y="5571765"/>
          <a:ext cx="7746875" cy="548650"/>
        </p:xfrm>
        <a:graphic>
          <a:graphicData uri="http://schemas.openxmlformats.org/drawingml/2006/table">
            <a:tbl>
              <a:tblPr firstRow="1" firstCol="1" bandRow="1">
                <a:noFill/>
                <a:tableStyleId>{00C1497E-0E06-4842-8D72-ED2512266F17}</a:tableStyleId>
              </a:tblPr>
              <a:tblGrid>
                <a:gridCol w="966800">
                  <a:extLst>
                    <a:ext uri="{9D8B030D-6E8A-4147-A177-3AD203B41FA5}">
                      <a16:colId xmlns:a16="http://schemas.microsoft.com/office/drawing/2014/main" val="20000"/>
                    </a:ext>
                  </a:extLst>
                </a:gridCol>
                <a:gridCol w="2008000">
                  <a:extLst>
                    <a:ext uri="{9D8B030D-6E8A-4147-A177-3AD203B41FA5}">
                      <a16:colId xmlns:a16="http://schemas.microsoft.com/office/drawing/2014/main" val="20001"/>
                    </a:ext>
                  </a:extLst>
                </a:gridCol>
                <a:gridCol w="452425">
                  <a:extLst>
                    <a:ext uri="{9D8B030D-6E8A-4147-A177-3AD203B41FA5}">
                      <a16:colId xmlns:a16="http://schemas.microsoft.com/office/drawing/2014/main" val="20002"/>
                    </a:ext>
                  </a:extLst>
                </a:gridCol>
                <a:gridCol w="2585900">
                  <a:extLst>
                    <a:ext uri="{9D8B030D-6E8A-4147-A177-3AD203B41FA5}">
                      <a16:colId xmlns:a16="http://schemas.microsoft.com/office/drawing/2014/main" val="20003"/>
                    </a:ext>
                  </a:extLst>
                </a:gridCol>
                <a:gridCol w="517500">
                  <a:extLst>
                    <a:ext uri="{9D8B030D-6E8A-4147-A177-3AD203B41FA5}">
                      <a16:colId xmlns:a16="http://schemas.microsoft.com/office/drawing/2014/main" val="20004"/>
                    </a:ext>
                  </a:extLst>
                </a:gridCol>
                <a:gridCol w="1216250">
                  <a:extLst>
                    <a:ext uri="{9D8B030D-6E8A-4147-A177-3AD203B41FA5}">
                      <a16:colId xmlns:a16="http://schemas.microsoft.com/office/drawing/2014/main" val="20005"/>
                    </a:ext>
                  </a:extLst>
                </a:gridCol>
              </a:tblGrid>
              <a:tr h="274325">
                <a:tc>
                  <a:txBody>
                    <a:bodyPr/>
                    <a:lstStyle/>
                    <a:p>
                      <a:pPr marL="0" marR="0" lvl="0" indent="0" algn="l" rtl="0">
                        <a:lnSpc>
                          <a:spcPct val="107000"/>
                        </a:lnSpc>
                        <a:spcBef>
                          <a:spcPts val="0"/>
                        </a:spcBef>
                        <a:spcAft>
                          <a:spcPts val="0"/>
                        </a:spcAft>
                        <a:buNone/>
                      </a:pPr>
                      <a:r>
                        <a:rPr lang="en-US" sz="800" u="none" strike="noStrike" cap="none">
                          <a:solidFill>
                            <a:srgbClr val="000000"/>
                          </a:solidFill>
                          <a:latin typeface="Century Gothic"/>
                          <a:ea typeface="Century Gothic"/>
                          <a:cs typeface="Century Gothic"/>
                          <a:sym typeface="Century Gothic"/>
                        </a:rPr>
                        <a:t>PREPARED BY</a:t>
                      </a:r>
                      <a:endParaRPr sz="100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5DBE5"/>
                    </a:solidFill>
                  </a:tcPr>
                </a:tc>
                <a:tc>
                  <a:txBody>
                    <a:bodyPr/>
                    <a:lstStyle/>
                    <a:p>
                      <a:pPr marL="0" marR="0" lvl="0" indent="0" algn="l" rtl="0">
                        <a:lnSpc>
                          <a:spcPct val="107000"/>
                        </a:lnSpc>
                        <a:spcBef>
                          <a:spcPts val="0"/>
                        </a:spcBef>
                        <a:spcAft>
                          <a:spcPts val="0"/>
                        </a:spcAft>
                        <a:buNone/>
                      </a:pPr>
                      <a:r>
                        <a:rPr lang="en-US" sz="1000" b="0" u="none" strike="noStrike" cap="none">
                          <a:solidFill>
                            <a:srgbClr val="000000"/>
                          </a:solidFill>
                          <a:latin typeface="Century Gothic"/>
                          <a:ea typeface="Century Gothic"/>
                          <a:cs typeface="Century Gothic"/>
                          <a:sym typeface="Century Gothic"/>
                        </a:rPr>
                        <a:t> </a:t>
                      </a:r>
                      <a:endParaRPr sz="1000" b="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7000"/>
                        </a:lnSpc>
                        <a:spcBef>
                          <a:spcPts val="0"/>
                        </a:spcBef>
                        <a:spcAft>
                          <a:spcPts val="0"/>
                        </a:spcAft>
                        <a:buNone/>
                      </a:pPr>
                      <a:r>
                        <a:rPr lang="en-US" sz="800" b="1" u="none" strike="noStrike" cap="none">
                          <a:solidFill>
                            <a:srgbClr val="000000"/>
                          </a:solidFill>
                          <a:latin typeface="Century Gothic"/>
                          <a:ea typeface="Century Gothic"/>
                          <a:cs typeface="Century Gothic"/>
                          <a:sym typeface="Century Gothic"/>
                        </a:rPr>
                        <a:t>TITLE</a:t>
                      </a:r>
                      <a:endParaRPr sz="1000" b="1"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5DBE5"/>
                    </a:solidFill>
                  </a:tcPr>
                </a:tc>
                <a:tc>
                  <a:txBody>
                    <a:bodyPr/>
                    <a:lstStyle/>
                    <a:p>
                      <a:pPr marL="0" marR="0" lvl="0" indent="0" algn="l" rtl="0">
                        <a:lnSpc>
                          <a:spcPct val="107000"/>
                        </a:lnSpc>
                        <a:spcBef>
                          <a:spcPts val="0"/>
                        </a:spcBef>
                        <a:spcAft>
                          <a:spcPts val="0"/>
                        </a:spcAft>
                        <a:buNone/>
                      </a:pPr>
                      <a:r>
                        <a:rPr lang="en-US" sz="1000" u="none" strike="noStrike" cap="none">
                          <a:solidFill>
                            <a:srgbClr val="000000"/>
                          </a:solidFill>
                          <a:latin typeface="Century Gothic"/>
                          <a:ea typeface="Century Gothic"/>
                          <a:cs typeface="Century Gothic"/>
                          <a:sym typeface="Century Gothic"/>
                        </a:rPr>
                        <a:t> </a:t>
                      </a:r>
                      <a:endParaRPr sz="100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7000"/>
                        </a:lnSpc>
                        <a:spcBef>
                          <a:spcPts val="0"/>
                        </a:spcBef>
                        <a:spcAft>
                          <a:spcPts val="0"/>
                        </a:spcAft>
                        <a:buNone/>
                      </a:pPr>
                      <a:r>
                        <a:rPr lang="en-US" sz="800" b="1" u="none" strike="noStrike" cap="none">
                          <a:solidFill>
                            <a:srgbClr val="000000"/>
                          </a:solidFill>
                          <a:latin typeface="Century Gothic"/>
                          <a:ea typeface="Century Gothic"/>
                          <a:cs typeface="Century Gothic"/>
                          <a:sym typeface="Century Gothic"/>
                        </a:rPr>
                        <a:t>DATE</a:t>
                      </a:r>
                      <a:endParaRPr sz="1000" b="1"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5DBE5"/>
                    </a:solidFill>
                  </a:tcPr>
                </a:tc>
                <a:tc>
                  <a:txBody>
                    <a:bodyPr/>
                    <a:lstStyle/>
                    <a:p>
                      <a:pPr marL="0" marR="0" lvl="0" indent="0" algn="l" rtl="0">
                        <a:lnSpc>
                          <a:spcPct val="107000"/>
                        </a:lnSpc>
                        <a:spcBef>
                          <a:spcPts val="0"/>
                        </a:spcBef>
                        <a:spcAft>
                          <a:spcPts val="0"/>
                        </a:spcAft>
                        <a:buNone/>
                      </a:pPr>
                      <a:r>
                        <a:rPr lang="en-US" sz="1000" u="none" strike="noStrike" cap="none">
                          <a:solidFill>
                            <a:srgbClr val="000000"/>
                          </a:solidFill>
                          <a:latin typeface="Century Gothic"/>
                          <a:ea typeface="Century Gothic"/>
                          <a:cs typeface="Century Gothic"/>
                          <a:sym typeface="Century Gothic"/>
                        </a:rPr>
                        <a:t> </a:t>
                      </a:r>
                      <a:endParaRPr sz="100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4325">
                <a:tc>
                  <a:txBody>
                    <a:bodyPr/>
                    <a:lstStyle/>
                    <a:p>
                      <a:pPr marL="0" marR="0" lvl="0" indent="0" algn="l" rtl="0">
                        <a:lnSpc>
                          <a:spcPct val="107000"/>
                        </a:lnSpc>
                        <a:spcBef>
                          <a:spcPts val="0"/>
                        </a:spcBef>
                        <a:spcAft>
                          <a:spcPts val="0"/>
                        </a:spcAft>
                        <a:buNone/>
                      </a:pPr>
                      <a:r>
                        <a:rPr lang="en-US" sz="800" u="none" strike="noStrike" cap="none">
                          <a:solidFill>
                            <a:srgbClr val="000000"/>
                          </a:solidFill>
                          <a:latin typeface="Century Gothic"/>
                          <a:ea typeface="Century Gothic"/>
                          <a:cs typeface="Century Gothic"/>
                          <a:sym typeface="Century Gothic"/>
                        </a:rPr>
                        <a:t>APPROVED BY</a:t>
                      </a:r>
                      <a:endParaRPr sz="100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8D8D8"/>
                    </a:solidFill>
                  </a:tcPr>
                </a:tc>
                <a:tc>
                  <a:txBody>
                    <a:bodyPr/>
                    <a:lstStyle/>
                    <a:p>
                      <a:pPr marL="0" marR="0" lvl="0" indent="0" algn="l" rtl="0">
                        <a:lnSpc>
                          <a:spcPct val="107000"/>
                        </a:lnSpc>
                        <a:spcBef>
                          <a:spcPts val="0"/>
                        </a:spcBef>
                        <a:spcAft>
                          <a:spcPts val="0"/>
                        </a:spcAft>
                        <a:buNone/>
                      </a:pPr>
                      <a:r>
                        <a:rPr lang="en-US" sz="1000" b="0" u="none" strike="noStrike" cap="none">
                          <a:solidFill>
                            <a:srgbClr val="000000"/>
                          </a:solidFill>
                          <a:latin typeface="Century Gothic"/>
                          <a:ea typeface="Century Gothic"/>
                          <a:cs typeface="Century Gothic"/>
                          <a:sym typeface="Century Gothic"/>
                        </a:rPr>
                        <a:t> </a:t>
                      </a:r>
                      <a:endParaRPr sz="1000" b="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7000"/>
                        </a:lnSpc>
                        <a:spcBef>
                          <a:spcPts val="0"/>
                        </a:spcBef>
                        <a:spcAft>
                          <a:spcPts val="0"/>
                        </a:spcAft>
                        <a:buNone/>
                      </a:pPr>
                      <a:r>
                        <a:rPr lang="en-US" sz="800" b="1" u="none" strike="noStrike" cap="none">
                          <a:solidFill>
                            <a:srgbClr val="000000"/>
                          </a:solidFill>
                          <a:latin typeface="Century Gothic"/>
                          <a:ea typeface="Century Gothic"/>
                          <a:cs typeface="Century Gothic"/>
                          <a:sym typeface="Century Gothic"/>
                        </a:rPr>
                        <a:t>TITLE</a:t>
                      </a:r>
                      <a:endParaRPr sz="1000" b="1"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8D8D8"/>
                    </a:solidFill>
                  </a:tcPr>
                </a:tc>
                <a:tc>
                  <a:txBody>
                    <a:bodyPr/>
                    <a:lstStyle/>
                    <a:p>
                      <a:pPr marL="0" marR="0" lvl="0" indent="0" algn="l" rtl="0">
                        <a:lnSpc>
                          <a:spcPct val="107000"/>
                        </a:lnSpc>
                        <a:spcBef>
                          <a:spcPts val="0"/>
                        </a:spcBef>
                        <a:spcAft>
                          <a:spcPts val="0"/>
                        </a:spcAft>
                        <a:buNone/>
                      </a:pPr>
                      <a:r>
                        <a:rPr lang="en-US" sz="1000" u="none" strike="noStrike" cap="none">
                          <a:solidFill>
                            <a:srgbClr val="000000"/>
                          </a:solidFill>
                          <a:latin typeface="Century Gothic"/>
                          <a:ea typeface="Century Gothic"/>
                          <a:cs typeface="Century Gothic"/>
                          <a:sym typeface="Century Gothic"/>
                        </a:rPr>
                        <a:t> </a:t>
                      </a:r>
                      <a:endParaRPr sz="100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7000"/>
                        </a:lnSpc>
                        <a:spcBef>
                          <a:spcPts val="0"/>
                        </a:spcBef>
                        <a:spcAft>
                          <a:spcPts val="0"/>
                        </a:spcAft>
                        <a:buNone/>
                      </a:pPr>
                      <a:r>
                        <a:rPr lang="en-US" sz="800" b="1" u="none" strike="noStrike" cap="none">
                          <a:solidFill>
                            <a:srgbClr val="000000"/>
                          </a:solidFill>
                          <a:latin typeface="Century Gothic"/>
                          <a:ea typeface="Century Gothic"/>
                          <a:cs typeface="Century Gothic"/>
                          <a:sym typeface="Century Gothic"/>
                        </a:rPr>
                        <a:t>DATE</a:t>
                      </a:r>
                      <a:endParaRPr sz="1000" b="1"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8D8D8"/>
                    </a:solidFill>
                  </a:tcPr>
                </a:tc>
                <a:tc>
                  <a:txBody>
                    <a:bodyPr/>
                    <a:lstStyle/>
                    <a:p>
                      <a:pPr marL="0" marR="0" lvl="0" indent="0" algn="l" rtl="0">
                        <a:lnSpc>
                          <a:spcPct val="107000"/>
                        </a:lnSpc>
                        <a:spcBef>
                          <a:spcPts val="0"/>
                        </a:spcBef>
                        <a:spcAft>
                          <a:spcPts val="0"/>
                        </a:spcAft>
                        <a:buNone/>
                      </a:pPr>
                      <a:r>
                        <a:rPr lang="en-US" sz="1000" u="none" strike="noStrike" cap="none">
                          <a:solidFill>
                            <a:srgbClr val="000000"/>
                          </a:solidFill>
                          <a:latin typeface="Century Gothic"/>
                          <a:ea typeface="Century Gothic"/>
                          <a:cs typeface="Century Gothic"/>
                          <a:sym typeface="Century Gothic"/>
                        </a:rPr>
                        <a:t> </a:t>
                      </a:r>
                      <a:endParaRPr sz="1000" u="none" strike="noStrike" cap="none">
                        <a:solidFill>
                          <a:srgbClr val="000000"/>
                        </a:solidFill>
                        <a:latin typeface="Century Gothic"/>
                        <a:ea typeface="Century Gothic"/>
                        <a:cs typeface="Century Gothic"/>
                        <a:sym typeface="Century Gothic"/>
                      </a:endParaRPr>
                    </a:p>
                  </a:txBody>
                  <a:tcPr marL="68575" marR="68575"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22"/>
          <p:cNvGraphicFramePr/>
          <p:nvPr/>
        </p:nvGraphicFramePr>
        <p:xfrm>
          <a:off x="787790" y="1050352"/>
          <a:ext cx="10227225" cy="2468350"/>
        </p:xfrm>
        <a:graphic>
          <a:graphicData uri="http://schemas.openxmlformats.org/drawingml/2006/table">
            <a:tbl>
              <a:tblPr firstRow="1" firstCol="1" bandRow="1">
                <a:noFill/>
                <a:tableStyleId>{00C1497E-0E06-4842-8D72-ED2512266F17}</a:tableStyleId>
              </a:tblPr>
              <a:tblGrid>
                <a:gridCol w="10227225">
                  <a:extLst>
                    <a:ext uri="{9D8B030D-6E8A-4147-A177-3AD203B41FA5}">
                      <a16:colId xmlns:a16="http://schemas.microsoft.com/office/drawing/2014/main" val="20000"/>
                    </a:ext>
                  </a:extLst>
                </a:gridCol>
              </a:tblGrid>
              <a:tr h="2468350">
                <a:tc>
                  <a:txBody>
                    <a:bodyPr/>
                    <a:lstStyle/>
                    <a:p>
                      <a:pPr marL="0" marR="0" lvl="0" indent="0" algn="ctr" rtl="0">
                        <a:spcBef>
                          <a:spcPts val="0"/>
                        </a:spcBef>
                        <a:spcAft>
                          <a:spcPts val="0"/>
                        </a:spcAft>
                        <a:buNone/>
                      </a:pPr>
                      <a:r>
                        <a:rPr lang="en-US" sz="1600" b="1">
                          <a:solidFill>
                            <a:schemeClr val="dk1"/>
                          </a:solidFill>
                          <a:latin typeface="Century Gothic"/>
                          <a:ea typeface="Century Gothic"/>
                          <a:cs typeface="Century Gothic"/>
                          <a:sym typeface="Century Gothic"/>
                        </a:rPr>
                        <a:t>DISCLAIMER</a:t>
                      </a:r>
                      <a:endParaRPr sz="12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200" b="0">
                          <a:solidFill>
                            <a:schemeClr val="dk1"/>
                          </a:solidFill>
                          <a:latin typeface="Century Gothic"/>
                          <a:ea typeface="Century Gothic"/>
                          <a:cs typeface="Century Gothic"/>
                          <a:sym typeface="Century Gothic"/>
                        </a:rPr>
                        <a:t> </a:t>
                      </a:r>
                      <a:endParaRPr/>
                    </a:p>
                    <a:p>
                      <a:pPr marL="0" marR="0" lvl="0" indent="0" algn="l" rtl="0">
                        <a:spcBef>
                          <a:spcPts val="0"/>
                        </a:spcBef>
                        <a:spcAft>
                          <a:spcPts val="0"/>
                        </a:spcAft>
                        <a:buNone/>
                      </a:pPr>
                      <a:r>
                        <a:rPr lang="en-US" sz="1400" b="0">
                          <a:solidFill>
                            <a:schemeClr val="dk1"/>
                          </a:solidFill>
                          <a:latin typeface="Century Gothic"/>
                          <a:ea typeface="Century Gothic"/>
                          <a:cs typeface="Century Gothic"/>
                          <a:sym typeface="Century Gothic"/>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sz="1400" b="0">
                        <a:solidFill>
                          <a:schemeClr val="dk1"/>
                        </a:solidFill>
                        <a:latin typeface="Century Gothic"/>
                        <a:ea typeface="Century Gothic"/>
                        <a:cs typeface="Century Gothic"/>
                        <a:sym typeface="Century Gothic"/>
                      </a:endParaRPr>
                    </a:p>
                  </a:txBody>
                  <a:tcPr marL="228600" marR="73025" marT="0" marB="0" anchor="ctr">
                    <a:lnL w="762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05" name="Google Shape;105;p14"/>
          <p:cNvGraphicFramePr/>
          <p:nvPr/>
        </p:nvGraphicFramePr>
        <p:xfrm>
          <a:off x="725214" y="228600"/>
          <a:ext cx="10941275" cy="5543550"/>
        </p:xfrm>
        <a:graphic>
          <a:graphicData uri="http://schemas.openxmlformats.org/drawingml/2006/table">
            <a:tbl>
              <a:tblPr>
                <a:noFill/>
                <a:tableStyleId>{00C1497E-0E06-4842-8D72-ED2512266F17}</a:tableStyleId>
              </a:tblPr>
              <a:tblGrid>
                <a:gridCol w="1464575">
                  <a:extLst>
                    <a:ext uri="{9D8B030D-6E8A-4147-A177-3AD203B41FA5}">
                      <a16:colId xmlns:a16="http://schemas.microsoft.com/office/drawing/2014/main" val="20000"/>
                    </a:ext>
                  </a:extLst>
                </a:gridCol>
                <a:gridCol w="9476700">
                  <a:extLst>
                    <a:ext uri="{9D8B030D-6E8A-4147-A177-3AD203B41FA5}">
                      <a16:colId xmlns:a16="http://schemas.microsoft.com/office/drawing/2014/main" val="20001"/>
                    </a:ext>
                  </a:extLst>
                </a:gridCol>
              </a:tblGrid>
              <a:tr h="5543550">
                <a:tc>
                  <a:txBody>
                    <a:bodyPr/>
                    <a:lstStyle/>
                    <a:p>
                      <a:pPr marL="0" marR="0" lvl="0" indent="0" algn="l" rtl="0">
                        <a:spcBef>
                          <a:spcPts val="0"/>
                        </a:spcBef>
                        <a:spcAft>
                          <a:spcPts val="0"/>
                        </a:spcAft>
                        <a:buNone/>
                      </a:pPr>
                      <a:r>
                        <a:rPr lang="en-US" sz="1400" b="1" u="none" strike="noStrike" cap="none">
                          <a:solidFill>
                            <a:schemeClr val="lt1"/>
                          </a:solidFill>
                          <a:latin typeface="Century Gothic"/>
                          <a:ea typeface="Century Gothic"/>
                          <a:cs typeface="Century Gothic"/>
                          <a:sym typeface="Century Gothic"/>
                        </a:rPr>
                        <a:t>TABLE</a:t>
                      </a:r>
                      <a:endParaRPr/>
                    </a:p>
                    <a:p>
                      <a:pPr marL="0" marR="0" lvl="0" indent="0" algn="l" rtl="0">
                        <a:spcBef>
                          <a:spcPts val="0"/>
                        </a:spcBef>
                        <a:spcAft>
                          <a:spcPts val="0"/>
                        </a:spcAft>
                        <a:buNone/>
                      </a:pPr>
                      <a:r>
                        <a:rPr lang="en-US" sz="1400" b="1" i="0" u="none" strike="noStrike" cap="none">
                          <a:solidFill>
                            <a:schemeClr val="lt1"/>
                          </a:solidFill>
                          <a:latin typeface="Century Gothic"/>
                          <a:ea typeface="Century Gothic"/>
                          <a:cs typeface="Century Gothic"/>
                          <a:sym typeface="Century Gothic"/>
                        </a:rPr>
                        <a:t>OF</a:t>
                      </a:r>
                      <a:endParaRPr/>
                    </a:p>
                    <a:p>
                      <a:pPr marL="0" marR="0" lvl="0" indent="0" algn="l" rtl="0">
                        <a:spcBef>
                          <a:spcPts val="0"/>
                        </a:spcBef>
                        <a:spcAft>
                          <a:spcPts val="0"/>
                        </a:spcAft>
                        <a:buNone/>
                      </a:pPr>
                      <a:r>
                        <a:rPr lang="en-US" sz="1400" b="1" i="0" u="none" strike="noStrike" cap="none">
                          <a:solidFill>
                            <a:schemeClr val="lt1"/>
                          </a:solidFill>
                          <a:latin typeface="Century Gothic"/>
                          <a:ea typeface="Century Gothic"/>
                          <a:cs typeface="Century Gothic"/>
                          <a:sym typeface="Century Gothic"/>
                        </a:rPr>
                        <a:t>CONTENTS</a:t>
                      </a:r>
                      <a:endParaRPr/>
                    </a:p>
                  </a:txBody>
                  <a:tcPr marL="137150" marR="137150" marT="137150" marB="13715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222A35"/>
                    </a:solidFill>
                  </a:tcPr>
                </a:tc>
                <a:tc>
                  <a:txBody>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171450" marR="0" lvl="0" indent="-63500" algn="l" rtl="0">
                        <a:lnSpc>
                          <a:spcPct val="150000"/>
                        </a:lnSpc>
                        <a:spcBef>
                          <a:spcPts val="0"/>
                        </a:spcBef>
                        <a:spcAft>
                          <a:spcPts val="0"/>
                        </a:spcAft>
                        <a:buClr>
                          <a:srgbClr val="8296B0"/>
                        </a:buClr>
                        <a:buSzPts val="1700"/>
                        <a:buFont typeface="Arimo"/>
                        <a:buNone/>
                      </a:pPr>
                      <a:endParaRPr sz="1700" b="0" i="0" u="none" strike="noStrike">
                        <a:solidFill>
                          <a:srgbClr val="222A35"/>
                        </a:solidFill>
                        <a:latin typeface="Century Gothic"/>
                        <a:ea typeface="Century Gothic"/>
                        <a:cs typeface="Century Gothic"/>
                        <a:sym typeface="Century Gothic"/>
                      </a:endParaRPr>
                    </a:p>
                  </a:txBody>
                  <a:tcPr marL="365750" marR="137150" marT="137150" marB="13715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06" name="Google Shape;106;p14"/>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7" name="Google Shape;107;p14"/>
          <p:cNvSpPr txBox="1"/>
          <p:nvPr/>
        </p:nvSpPr>
        <p:spPr>
          <a:xfrm>
            <a:off x="-126959" y="6477000"/>
            <a:ext cx="12192000" cy="369291"/>
          </a:xfrm>
          <a:prstGeom prst="rect">
            <a:avLst/>
          </a:prstGeom>
          <a:noFill/>
          <a:ln>
            <a:noFill/>
          </a:ln>
        </p:spPr>
        <p:txBody>
          <a:bodyPr spcFirstLastPara="1" wrap="square" lIns="91425" tIns="45700" rIns="91425" bIns="45700" anchor="t" anchorCtr="0">
            <a:spAutoFit/>
          </a:bodyPr>
          <a:lstStyle/>
          <a:p>
            <a:pPr algn="r"/>
            <a:r>
              <a:rPr lang="en-US" sz="1800" b="1" dirty="0">
                <a:solidFill>
                  <a:schemeClr val="lt1"/>
                </a:solidFill>
                <a:latin typeface="Century Gothic"/>
                <a:sym typeface="Century Gothic"/>
              </a:rPr>
              <a:t>PROJECT MANAGEMENT PIPELINE </a:t>
            </a:r>
            <a:r>
              <a:rPr lang="en-US" sz="1800" b="1" dirty="0">
                <a:solidFill>
                  <a:schemeClr val="lt1"/>
                </a:solidFill>
                <a:latin typeface="Century Gothic"/>
                <a:ea typeface="Century Gothic"/>
                <a:cs typeface="Century Gothic"/>
                <a:sym typeface="Century Gothic"/>
              </a:rPr>
              <a:t>| TABLE OF CONTENTS</a:t>
            </a:r>
            <a:endParaRPr dirty="0"/>
          </a:p>
        </p:txBody>
      </p:sp>
      <p:sp>
        <p:nvSpPr>
          <p:cNvPr id="108" name="Google Shape;108;p14"/>
          <p:cNvSpPr txBox="1"/>
          <p:nvPr/>
        </p:nvSpPr>
        <p:spPr>
          <a:xfrm>
            <a:off x="2426231" y="905987"/>
            <a:ext cx="8363952" cy="372711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Delivery Timeline</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Days per Project </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Resource Allocation</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Project Financials</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Risk Analysis &amp; Risk Total</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Open &amp; Pending Actions</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Project Report</a:t>
            </a:r>
            <a:endParaRPr/>
          </a:p>
          <a:p>
            <a:pPr marL="342900" marR="0" lvl="0" indent="-215900" algn="l" rtl="0">
              <a:lnSpc>
                <a:spcPct val="150000"/>
              </a:lnSpc>
              <a:spcBef>
                <a:spcPts val="0"/>
              </a:spcBef>
              <a:spcAft>
                <a:spcPts val="0"/>
              </a:spcAft>
              <a:buClr>
                <a:schemeClr val="dk1"/>
              </a:buClr>
              <a:buSzPts val="2000"/>
              <a:buFont typeface="Arial"/>
              <a:buNone/>
            </a:pP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5" name="Google Shape;115;p15"/>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DELIVERY TIMELINE</a:t>
            </a:r>
            <a:endParaRPr/>
          </a:p>
        </p:txBody>
      </p:sp>
      <p:pic>
        <p:nvPicPr>
          <p:cNvPr id="116" name="Google Shape;116;p15"/>
          <p:cNvPicPr preferRelativeResize="0"/>
          <p:nvPr/>
        </p:nvPicPr>
        <p:blipFill rotWithShape="1">
          <a:blip r:embed="rId3">
            <a:alphaModFix/>
          </a:blip>
          <a:srcRect/>
          <a:stretch/>
        </p:blipFill>
        <p:spPr>
          <a:xfrm>
            <a:off x="320842" y="368969"/>
            <a:ext cx="11325726" cy="57109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3" name="Google Shape;123;p16"/>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DAYS PER PROJECT</a:t>
            </a:r>
            <a:endParaRPr/>
          </a:p>
        </p:txBody>
      </p:sp>
      <p:pic>
        <p:nvPicPr>
          <p:cNvPr id="124" name="Google Shape;124;p16"/>
          <p:cNvPicPr preferRelativeResize="0"/>
          <p:nvPr/>
        </p:nvPicPr>
        <p:blipFill rotWithShape="1">
          <a:blip r:embed="rId3">
            <a:alphaModFix/>
          </a:blip>
          <a:srcRect/>
          <a:stretch/>
        </p:blipFill>
        <p:spPr>
          <a:xfrm>
            <a:off x="417095" y="208548"/>
            <a:ext cx="11309683" cy="59297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31" name="Google Shape;131;p17"/>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RESOURCE ALLOCATION</a:t>
            </a:r>
            <a:endParaRPr/>
          </a:p>
        </p:txBody>
      </p:sp>
      <p:pic>
        <p:nvPicPr>
          <p:cNvPr id="132" name="Google Shape;132;p17"/>
          <p:cNvPicPr preferRelativeResize="0"/>
          <p:nvPr/>
        </p:nvPicPr>
        <p:blipFill rotWithShape="1">
          <a:blip r:embed="rId3">
            <a:alphaModFix/>
          </a:blip>
          <a:srcRect/>
          <a:stretch/>
        </p:blipFill>
        <p:spPr>
          <a:xfrm>
            <a:off x="657726" y="208548"/>
            <a:ext cx="10956758" cy="59297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39" name="Google Shape;139;p18"/>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PROJECT FINANCIALS</a:t>
            </a:r>
            <a:endParaRPr/>
          </a:p>
        </p:txBody>
      </p:sp>
      <p:pic>
        <p:nvPicPr>
          <p:cNvPr id="140" name="Google Shape;140;p18"/>
          <p:cNvPicPr preferRelativeResize="0"/>
          <p:nvPr/>
        </p:nvPicPr>
        <p:blipFill rotWithShape="1">
          <a:blip r:embed="rId3">
            <a:alphaModFix/>
          </a:blip>
          <a:srcRect/>
          <a:stretch/>
        </p:blipFill>
        <p:spPr>
          <a:xfrm>
            <a:off x="304801" y="288758"/>
            <a:ext cx="11454062" cy="584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7" name="Google Shape;147;p19"/>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RISK ANALYSIS &amp; RISK TOTAL</a:t>
            </a:r>
            <a:endParaRPr/>
          </a:p>
        </p:txBody>
      </p:sp>
      <p:pic>
        <p:nvPicPr>
          <p:cNvPr id="148" name="Google Shape;148;p19"/>
          <p:cNvPicPr preferRelativeResize="0"/>
          <p:nvPr/>
        </p:nvPicPr>
        <p:blipFill rotWithShape="1">
          <a:blip r:embed="rId3">
            <a:alphaModFix/>
          </a:blip>
          <a:srcRect/>
          <a:stretch/>
        </p:blipFill>
        <p:spPr>
          <a:xfrm>
            <a:off x="304799" y="336884"/>
            <a:ext cx="11502189" cy="2662991"/>
          </a:xfrm>
          <a:prstGeom prst="rect">
            <a:avLst/>
          </a:prstGeom>
          <a:noFill/>
          <a:ln>
            <a:noFill/>
          </a:ln>
        </p:spPr>
      </p:pic>
      <p:pic>
        <p:nvPicPr>
          <p:cNvPr id="149" name="Google Shape;149;p19"/>
          <p:cNvPicPr preferRelativeResize="0"/>
          <p:nvPr/>
        </p:nvPicPr>
        <p:blipFill rotWithShape="1">
          <a:blip r:embed="rId4">
            <a:alphaModFix/>
          </a:blip>
          <a:srcRect/>
          <a:stretch/>
        </p:blipFill>
        <p:spPr>
          <a:xfrm>
            <a:off x="304798" y="3429000"/>
            <a:ext cx="11502189" cy="2662991"/>
          </a:xfrm>
          <a:prstGeom prst="rect">
            <a:avLst/>
          </a:prstGeom>
          <a:noFill/>
          <a:ln>
            <a:noFill/>
          </a:ln>
        </p:spPr>
      </p:pic>
      <p:sp>
        <p:nvSpPr>
          <p:cNvPr id="150" name="Google Shape;150;p19"/>
          <p:cNvSpPr txBox="1"/>
          <p:nvPr/>
        </p:nvSpPr>
        <p:spPr>
          <a:xfrm>
            <a:off x="304799" y="3048001"/>
            <a:ext cx="149752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entury Gothic"/>
                <a:ea typeface="Century Gothic"/>
                <a:cs typeface="Century Gothic"/>
                <a:sym typeface="Century Gothic"/>
              </a:rPr>
              <a:t>RISK TOTAL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20"/>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OPEN &amp; PENDING ACTIONS</a:t>
            </a:r>
            <a:endParaRPr/>
          </a:p>
        </p:txBody>
      </p:sp>
      <p:pic>
        <p:nvPicPr>
          <p:cNvPr id="158" name="Google Shape;158;p20"/>
          <p:cNvPicPr preferRelativeResize="0"/>
          <p:nvPr/>
        </p:nvPicPr>
        <p:blipFill rotWithShape="1">
          <a:blip r:embed="rId3">
            <a:alphaModFix/>
          </a:blip>
          <a:srcRect/>
          <a:stretch/>
        </p:blipFill>
        <p:spPr>
          <a:xfrm>
            <a:off x="304799" y="336884"/>
            <a:ext cx="11502189" cy="2662991"/>
          </a:xfrm>
          <a:prstGeom prst="rect">
            <a:avLst/>
          </a:prstGeom>
          <a:noFill/>
          <a:ln>
            <a:noFill/>
          </a:ln>
        </p:spPr>
      </p:pic>
      <p:pic>
        <p:nvPicPr>
          <p:cNvPr id="159" name="Google Shape;159;p20"/>
          <p:cNvPicPr preferRelativeResize="0"/>
          <p:nvPr/>
        </p:nvPicPr>
        <p:blipFill rotWithShape="1">
          <a:blip r:embed="rId4">
            <a:alphaModFix/>
          </a:blip>
          <a:srcRect/>
          <a:stretch/>
        </p:blipFill>
        <p:spPr>
          <a:xfrm>
            <a:off x="304798" y="3429000"/>
            <a:ext cx="11502189" cy="2662991"/>
          </a:xfrm>
          <a:prstGeom prst="rect">
            <a:avLst/>
          </a:prstGeom>
          <a:noFill/>
          <a:ln>
            <a:noFill/>
          </a:ln>
        </p:spPr>
      </p:pic>
      <p:sp>
        <p:nvSpPr>
          <p:cNvPr id="160" name="Google Shape;160;p20"/>
          <p:cNvSpPr txBox="1"/>
          <p:nvPr/>
        </p:nvSpPr>
        <p:spPr>
          <a:xfrm>
            <a:off x="304799" y="3048001"/>
            <a:ext cx="19800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entury Gothic"/>
                <a:ea typeface="Century Gothic"/>
                <a:cs typeface="Century Gothic"/>
                <a:sym typeface="Century Gothic"/>
              </a:rPr>
              <a:t>ACTION TOTAL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166" name="Google Shape;166;p21"/>
          <p:cNvGraphicFramePr/>
          <p:nvPr/>
        </p:nvGraphicFramePr>
        <p:xfrm>
          <a:off x="473710" y="497305"/>
          <a:ext cx="11230575" cy="5343375"/>
        </p:xfrm>
        <a:graphic>
          <a:graphicData uri="http://schemas.openxmlformats.org/drawingml/2006/table">
            <a:tbl>
              <a:tblPr>
                <a:noFill/>
                <a:tableStyleId>{00C1497E-0E06-4842-8D72-ED2512266F17}</a:tableStyleId>
              </a:tblPr>
              <a:tblGrid>
                <a:gridCol w="1884925">
                  <a:extLst>
                    <a:ext uri="{9D8B030D-6E8A-4147-A177-3AD203B41FA5}">
                      <a16:colId xmlns:a16="http://schemas.microsoft.com/office/drawing/2014/main" val="20000"/>
                    </a:ext>
                  </a:extLst>
                </a:gridCol>
                <a:gridCol w="981975">
                  <a:extLst>
                    <a:ext uri="{9D8B030D-6E8A-4147-A177-3AD203B41FA5}">
                      <a16:colId xmlns:a16="http://schemas.microsoft.com/office/drawing/2014/main" val="20001"/>
                    </a:ext>
                  </a:extLst>
                </a:gridCol>
                <a:gridCol w="1083550">
                  <a:extLst>
                    <a:ext uri="{9D8B030D-6E8A-4147-A177-3AD203B41FA5}">
                      <a16:colId xmlns:a16="http://schemas.microsoft.com/office/drawing/2014/main" val="20002"/>
                    </a:ext>
                  </a:extLst>
                </a:gridCol>
                <a:gridCol w="1083550">
                  <a:extLst>
                    <a:ext uri="{9D8B030D-6E8A-4147-A177-3AD203B41FA5}">
                      <a16:colId xmlns:a16="http://schemas.microsoft.com/office/drawing/2014/main" val="20003"/>
                    </a:ext>
                  </a:extLst>
                </a:gridCol>
                <a:gridCol w="1083550">
                  <a:extLst>
                    <a:ext uri="{9D8B030D-6E8A-4147-A177-3AD203B41FA5}">
                      <a16:colId xmlns:a16="http://schemas.microsoft.com/office/drawing/2014/main" val="20004"/>
                    </a:ext>
                  </a:extLst>
                </a:gridCol>
                <a:gridCol w="1083550">
                  <a:extLst>
                    <a:ext uri="{9D8B030D-6E8A-4147-A177-3AD203B41FA5}">
                      <a16:colId xmlns:a16="http://schemas.microsoft.com/office/drawing/2014/main" val="20005"/>
                    </a:ext>
                  </a:extLst>
                </a:gridCol>
                <a:gridCol w="4029475">
                  <a:extLst>
                    <a:ext uri="{9D8B030D-6E8A-4147-A177-3AD203B41FA5}">
                      <a16:colId xmlns:a16="http://schemas.microsoft.com/office/drawing/2014/main" val="20006"/>
                    </a:ext>
                  </a:extLst>
                </a:gridCol>
              </a:tblGrid>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NAME</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tc>
                  <a:txBody>
                    <a:bodyPr/>
                    <a:lstStyle/>
                    <a:p>
                      <a:pPr marL="0" marR="0" lvl="0" indent="0" algn="ctr" rtl="0">
                        <a:spcBef>
                          <a:spcPts val="0"/>
                        </a:spcBef>
                        <a:spcAft>
                          <a:spcPts val="0"/>
                        </a:spcAft>
                        <a:buNone/>
                      </a:pPr>
                      <a:r>
                        <a:rPr lang="en-US" sz="1100" u="none" strike="noStrike">
                          <a:latin typeface="Century Gothic"/>
                          <a:ea typeface="Century Gothic"/>
                          <a:cs typeface="Century Gothic"/>
                          <a:sym typeface="Century Gothic"/>
                        </a:rPr>
                        <a:t>SCHEDULE</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tc>
                  <a:txBody>
                    <a:bodyPr/>
                    <a:lstStyle/>
                    <a:p>
                      <a:pPr marL="0" marR="0" lvl="0" indent="0" algn="ctr" rtl="0">
                        <a:spcBef>
                          <a:spcPts val="0"/>
                        </a:spcBef>
                        <a:spcAft>
                          <a:spcPts val="0"/>
                        </a:spcAft>
                        <a:buNone/>
                      </a:pPr>
                      <a:r>
                        <a:rPr lang="en-US" sz="1100" u="none" strike="noStrike">
                          <a:latin typeface="Century Gothic"/>
                          <a:ea typeface="Century Gothic"/>
                          <a:cs typeface="Century Gothic"/>
                          <a:sym typeface="Century Gothic"/>
                        </a:rPr>
                        <a:t>BUDGET</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tc>
                  <a:txBody>
                    <a:bodyPr/>
                    <a:lstStyle/>
                    <a:p>
                      <a:pPr marL="0" marR="0" lvl="0" indent="0" algn="ctr" rtl="0">
                        <a:spcBef>
                          <a:spcPts val="0"/>
                        </a:spcBef>
                        <a:spcAft>
                          <a:spcPts val="0"/>
                        </a:spcAft>
                        <a:buNone/>
                      </a:pPr>
                      <a:r>
                        <a:rPr lang="en-US" sz="1100" u="none" strike="noStrike">
                          <a:latin typeface="Century Gothic"/>
                          <a:ea typeface="Century Gothic"/>
                          <a:cs typeface="Century Gothic"/>
                          <a:sym typeface="Century Gothic"/>
                        </a:rPr>
                        <a:t>RESOURCES</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tc>
                  <a:txBody>
                    <a:bodyPr/>
                    <a:lstStyle/>
                    <a:p>
                      <a:pPr marL="0" marR="0" lvl="0" indent="0" algn="ctr" rtl="0">
                        <a:spcBef>
                          <a:spcPts val="0"/>
                        </a:spcBef>
                        <a:spcAft>
                          <a:spcPts val="0"/>
                        </a:spcAft>
                        <a:buNone/>
                      </a:pPr>
                      <a:r>
                        <a:rPr lang="en-US" sz="1100" u="none" strike="noStrike">
                          <a:latin typeface="Century Gothic"/>
                          <a:ea typeface="Century Gothic"/>
                          <a:cs typeface="Century Gothic"/>
                          <a:sym typeface="Century Gothic"/>
                        </a:rPr>
                        <a:t>RISKS</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tc>
                  <a:txBody>
                    <a:bodyPr/>
                    <a:lstStyle/>
                    <a:p>
                      <a:pPr marL="0" marR="0" lvl="0" indent="0" algn="ctr" rtl="0">
                        <a:spcBef>
                          <a:spcPts val="0"/>
                        </a:spcBef>
                        <a:spcAft>
                          <a:spcPts val="0"/>
                        </a:spcAft>
                        <a:buNone/>
                      </a:pPr>
                      <a:r>
                        <a:rPr lang="en-US" sz="1100" u="none" strike="noStrike">
                          <a:latin typeface="Century Gothic"/>
                          <a:ea typeface="Century Gothic"/>
                          <a:cs typeface="Century Gothic"/>
                          <a:sym typeface="Century Gothic"/>
                        </a:rPr>
                        <a:t>ISSUES</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tc>
                  <a:txBody>
                    <a:bodyPr/>
                    <a:lstStyle/>
                    <a:p>
                      <a:pPr marL="0" marR="0" lvl="0" indent="0" algn="ctr" rtl="0">
                        <a:spcBef>
                          <a:spcPts val="0"/>
                        </a:spcBef>
                        <a:spcAft>
                          <a:spcPts val="0"/>
                        </a:spcAft>
                        <a:buNone/>
                      </a:pPr>
                      <a:r>
                        <a:rPr lang="en-US" sz="1100" u="none" strike="noStrike">
                          <a:latin typeface="Century Gothic"/>
                          <a:ea typeface="Century Gothic"/>
                          <a:cs typeface="Century Gothic"/>
                          <a:sym typeface="Century Gothic"/>
                        </a:rPr>
                        <a:t>COMMENTS</a:t>
                      </a:r>
                      <a:endParaRPr sz="1100" b="1" i="0" u="none" strike="noStrike">
                        <a:solidFill>
                          <a:srgbClr val="FFFFFF"/>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AEEF3"/>
                    </a:solidFill>
                  </a:tcPr>
                </a:tc>
                <a:extLst>
                  <a:ext uri="{0D108BD9-81ED-4DB2-BD59-A6C34878D82A}">
                    <a16:rowId xmlns:a16="http://schemas.microsoft.com/office/drawing/2014/main" val="10000"/>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A</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B</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C</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D</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E</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F</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G</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H</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J</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K</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L</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M</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N</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356225">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Project P</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u="none" strike="noStrike">
                          <a:latin typeface="Century Gothic"/>
                          <a:ea typeface="Century Gothic"/>
                          <a:cs typeface="Century Gothic"/>
                          <a:sym typeface="Century Gothic"/>
                        </a:rPr>
                        <a:t> </a:t>
                      </a:r>
                      <a:endParaRPr sz="1100" b="0" i="0" u="none" strike="noStrike">
                        <a:solidFill>
                          <a:srgbClr val="000000"/>
                        </a:solidFill>
                        <a:latin typeface="Century Gothic"/>
                        <a:ea typeface="Century Gothic"/>
                        <a:cs typeface="Century Gothic"/>
                        <a:sym typeface="Century Gothic"/>
                      </a:endParaRPr>
                    </a:p>
                  </a:txBody>
                  <a:tcPr marL="91450" marR="91450" marT="0" marB="0"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bl>
          </a:graphicData>
        </a:graphic>
      </p:graphicFrame>
      <p:sp>
        <p:nvSpPr>
          <p:cNvPr id="167" name="Google Shape;167;p21"/>
          <p:cNvSpPr/>
          <p:nvPr/>
        </p:nvSpPr>
        <p:spPr>
          <a:xfrm>
            <a:off x="0" y="6333892"/>
            <a:ext cx="12192000" cy="524107"/>
          </a:xfrm>
          <a:custGeom>
            <a:avLst/>
            <a:gdLst/>
            <a:ahLst/>
            <a:cxnLst/>
            <a:rect l="l" t="t" r="r" b="b"/>
            <a:pathLst>
              <a:path w="12192000" h="524107" extrusionOk="0">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21"/>
          <p:cNvSpPr txBox="1"/>
          <p:nvPr/>
        </p:nvSpPr>
        <p:spPr>
          <a:xfrm>
            <a:off x="3781586" y="6477000"/>
            <a:ext cx="828345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lt1"/>
                </a:solidFill>
                <a:latin typeface="Century Gothic"/>
                <a:ea typeface="Century Gothic"/>
                <a:cs typeface="Century Gothic"/>
                <a:sym typeface="Century Gothic"/>
              </a:rPr>
              <a:t>PROJECT REPORT</a:t>
            </a:r>
            <a:endParaRPr/>
          </a:p>
        </p:txBody>
      </p:sp>
    </p:spTree>
  </p:cSld>
  <p:clrMapOvr>
    <a:masterClrMapping/>
  </p:clrMapOvr>
</p:sld>
</file>

<file path=ppt/theme/theme1.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C-Project-Management-Pipeline_PowerPoint" id="{C5EF7A46-CA04-3A41-9AE6-2F502361BD2F}" vid="{45D0F49C-8682-3F42-A238-E38C54678A3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IC-Project-Management-Pipeline_PowerPoint</Template>
  <TotalTime>0</TotalTime>
  <Words>314</Words>
  <Application>Microsoft Office PowerPoint</Application>
  <PresentationFormat>Widescreen</PresentationFormat>
  <Paragraphs>162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Century Gothic</vt:lpstr>
      <vt:lpstr>Arimo</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Ragazhinskaya</dc:creator>
  <cp:lastModifiedBy>Alexandra Ragazhinskaya</cp:lastModifiedBy>
  <cp:revision>1</cp:revision>
  <dcterms:created xsi:type="dcterms:W3CDTF">2021-06-27T21:42:35Z</dcterms:created>
  <dcterms:modified xsi:type="dcterms:W3CDTF">2021-06-27T21:43:29Z</dcterms:modified>
</cp:coreProperties>
</file>