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7" r:id="rId9"/>
    <p:sldId id="312" r:id="rId10"/>
    <p:sldId id="315" r:id="rId11"/>
    <p:sldId id="313" r:id="rId12"/>
    <p:sldId id="316" r:id="rId13"/>
    <p:sldId id="314" r:id="rId14"/>
    <p:sldId id="319" r:id="rId15"/>
    <p:sldId id="3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sdot.wa.gov/" TargetMode="External"/><Relationship Id="rId2" Type="http://schemas.openxmlformats.org/officeDocument/2006/relationships/hyperlink" Target="https://www.who.int/news-room/fact-sheets/detail/road-traffic-injuri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6600" dirty="0"/>
              <a:t>Predicting the severity of car accident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a:t>Abiola Adeyinka</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7684-2292-49C8-AB70-44EFCE1B2549}"/>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08A76B94-D90D-41E4-8755-F7D1845CA7AF}"/>
              </a:ext>
            </a:extLst>
          </p:cNvPr>
          <p:cNvSpPr>
            <a:spLocks noGrp="1"/>
          </p:cNvSpPr>
          <p:nvPr>
            <p:ph idx="1"/>
          </p:nvPr>
        </p:nvSpPr>
        <p:spPr/>
        <p:txBody>
          <a:bodyPr/>
          <a:lstStyle/>
          <a:p>
            <a:pPr>
              <a:buFont typeface="Wingdings" panose="05000000000000000000" pitchFamily="2" charset="2"/>
              <a:buChar char="v"/>
            </a:pPr>
            <a:r>
              <a:rPr lang="en-US" dirty="0"/>
              <a:t>Useful models were built to predict the severity based on few factors</a:t>
            </a:r>
          </a:p>
          <a:p>
            <a:pPr>
              <a:buFont typeface="Wingdings" panose="05000000000000000000" pitchFamily="2" charset="2"/>
              <a:buChar char="v"/>
            </a:pPr>
            <a:r>
              <a:rPr lang="en-US" dirty="0"/>
              <a:t>The models can be improved upon by performing more pre-processing method to the data.</a:t>
            </a:r>
          </a:p>
          <a:p>
            <a:pPr>
              <a:buFont typeface="Wingdings" panose="05000000000000000000" pitchFamily="2" charset="2"/>
              <a:buChar char="v"/>
            </a:pPr>
            <a:r>
              <a:rPr lang="en-US" dirty="0"/>
              <a:t>Based on the above report, Decision tree is the best model to predict car accident severity.</a:t>
            </a:r>
          </a:p>
          <a:p>
            <a:pPr>
              <a:buFont typeface="Wingdings" panose="05000000000000000000" pitchFamily="2" charset="2"/>
              <a:buChar char="v"/>
            </a:pPr>
            <a:r>
              <a:rPr lang="en-US" dirty="0"/>
              <a:t>Based on the dataset, weather, road, and light conditions pointing to certain classes, have a somewhat impact on whether or not travel could result in property damage (class 1) or injury (class 2).</a:t>
            </a:r>
          </a:p>
          <a:p>
            <a:endParaRPr lang="en-US" dirty="0"/>
          </a:p>
        </p:txBody>
      </p:sp>
    </p:spTree>
    <p:extLst>
      <p:ext uri="{BB962C8B-B14F-4D97-AF65-F5344CB8AC3E}">
        <p14:creationId xmlns:p14="http://schemas.microsoft.com/office/powerpoint/2010/main" val="172093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363A-E3CC-462A-B9A1-E09C73C61D67}"/>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6DC2ED9-6AC0-4EA9-BF4C-12CE1A084AB3}"/>
              </a:ext>
            </a:extLst>
          </p:cNvPr>
          <p:cNvSpPr>
            <a:spLocks noGrp="1"/>
          </p:cNvSpPr>
          <p:nvPr>
            <p:ph idx="1"/>
          </p:nvPr>
        </p:nvSpPr>
        <p:spPr/>
        <p:txBody>
          <a:bodyPr/>
          <a:lstStyle/>
          <a:p>
            <a:pPr>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Calibri" panose="020F0502020204030204" pitchFamily="34" charset="0"/>
              </a:rPr>
              <a:t>The car drivers could use the data to assess when to take extra precautions on the road under the given circumstances of light condition, weather condition, road condition in order to avoid severe accident.</a:t>
            </a:r>
          </a:p>
          <a:p>
            <a:pPr>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Calibri" panose="020F0502020204030204" pitchFamily="34" charset="0"/>
              </a:rPr>
              <a:t> Also, the government could use the data to launch development projects in areas were accidents have been recurring due to the road and lighting conditions by trying to minimize the effects.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7334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C46E-3B8E-49C0-BE8B-108F776D28F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9D4583F-C7D4-4B2C-9D03-70F7D810324B}"/>
              </a:ext>
            </a:extLst>
          </p:cNvPr>
          <p:cNvSpPr>
            <a:spLocks noGrp="1"/>
          </p:cNvSpPr>
          <p:nvPr>
            <p:ph idx="1"/>
          </p:nvPr>
        </p:nvSpPr>
        <p:spPr/>
        <p:txBody>
          <a:bodyPr/>
          <a:lstStyle/>
          <a:p>
            <a:pPr marL="342900" marR="0" lvl="0" indent="-342900">
              <a:lnSpc>
                <a:spcPct val="150000"/>
              </a:lnSpc>
              <a:spcBef>
                <a:spcPts val="1200"/>
              </a:spcBef>
              <a:spcAft>
                <a:spcPts val="0"/>
              </a:spcAft>
              <a:buFont typeface="+mj-lt"/>
              <a:buAutoNum type="arabicPeriod"/>
            </a:pPr>
            <a:r>
              <a:rPr lang="en-US" sz="18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2"/>
              </a:rPr>
              <a:t>https://www.who.int/news-room/fact-sheets/detail/road-traffic-injuries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1200"/>
              </a:spcBef>
              <a:spcAft>
                <a:spcPts val="800"/>
              </a:spcAft>
              <a:buFont typeface="+mj-lt"/>
              <a:buAutoNum type="arabicPeriod"/>
            </a:pPr>
            <a:r>
              <a:rPr lang="en-US" sz="18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3"/>
              </a:rPr>
              <a:t>https://wsdot.wa.gov/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7242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EBFB-B1BB-4915-98DB-CA914E59E557}"/>
              </a:ext>
            </a:extLst>
          </p:cNvPr>
          <p:cNvSpPr>
            <a:spLocks noGrp="1"/>
          </p:cNvSpPr>
          <p:nvPr>
            <p:ph type="title"/>
          </p:nvPr>
        </p:nvSpPr>
        <p:spPr/>
        <p:txBody>
          <a:bodyPr/>
          <a:lstStyle/>
          <a:p>
            <a:r>
              <a:rPr lang="en-US" dirty="0"/>
              <a:t>Predicting severity of car accident</a:t>
            </a:r>
          </a:p>
        </p:txBody>
      </p:sp>
      <p:sp>
        <p:nvSpPr>
          <p:cNvPr id="3" name="Content Placeholder 2">
            <a:extLst>
              <a:ext uri="{FF2B5EF4-FFF2-40B4-BE49-F238E27FC236}">
                <a16:creationId xmlns:a16="http://schemas.microsoft.com/office/drawing/2014/main" id="{5344B5D2-FC99-4D53-AA84-C30DB5F8F9BC}"/>
              </a:ext>
            </a:extLst>
          </p:cNvPr>
          <p:cNvSpPr>
            <a:spLocks noGrp="1"/>
          </p:cNvSpPr>
          <p:nvPr>
            <p:ph idx="1"/>
          </p:nvPr>
        </p:nvSpPr>
        <p:spPr/>
        <p:txBody>
          <a:bodyPr/>
          <a:lstStyle/>
          <a:p>
            <a:pPr>
              <a:buFont typeface="Wingdings" panose="05000000000000000000" pitchFamily="2" charset="2"/>
              <a:buChar char="v"/>
            </a:pPr>
            <a:r>
              <a:rPr lang="en-US" dirty="0"/>
              <a:t>Accidents are major concerns for most countries.</a:t>
            </a:r>
          </a:p>
          <a:p>
            <a:pPr>
              <a:buFont typeface="Wingdings" panose="05000000000000000000" pitchFamily="2" charset="2"/>
              <a:buChar char="v"/>
            </a:pPr>
            <a:r>
              <a:rPr lang="en-US" dirty="0"/>
              <a:t>Approximately, 1.25 million people die from road accidents in a year (WHO)</a:t>
            </a:r>
          </a:p>
          <a:p>
            <a:pPr>
              <a:buFont typeface="Wingdings" panose="05000000000000000000" pitchFamily="2" charset="2"/>
              <a:buChar char="v"/>
            </a:pPr>
            <a:r>
              <a:rPr lang="en-US" dirty="0"/>
              <a:t>Objective: predict how severity of accidents can be reduced based on few factors.</a:t>
            </a:r>
          </a:p>
          <a:p>
            <a:pPr>
              <a:buFont typeface="Wingdings" panose="05000000000000000000" pitchFamily="2" charset="2"/>
              <a:buChar char="v"/>
            </a:pPr>
            <a:r>
              <a:rPr lang="en-US" dirty="0"/>
              <a:t>Generally, prediction in severity of accidents can help car drivers in taking precautions to reduce the severity of accidents.</a:t>
            </a:r>
          </a:p>
          <a:p>
            <a:pPr>
              <a:buFont typeface="Wingdings" panose="05000000000000000000" pitchFamily="2" charset="2"/>
              <a:buChar char="v"/>
            </a:pPr>
            <a:r>
              <a:rPr lang="en-US" dirty="0"/>
              <a:t>It can also be beneficial to the government in working towards improving infrastructures to will minimize car accidents.</a:t>
            </a:r>
          </a:p>
        </p:txBody>
      </p:sp>
    </p:spTree>
    <p:extLst>
      <p:ext uri="{BB962C8B-B14F-4D97-AF65-F5344CB8AC3E}">
        <p14:creationId xmlns:p14="http://schemas.microsoft.com/office/powerpoint/2010/main" val="424747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2C77-9545-4A78-B8F3-0790EC3F30A2}"/>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106EB8A1-56AE-41BD-886B-E1F7C5D23CB2}"/>
              </a:ext>
            </a:extLst>
          </p:cNvPr>
          <p:cNvSpPr>
            <a:spLocks noGrp="1"/>
          </p:cNvSpPr>
          <p:nvPr>
            <p:ph idx="1"/>
          </p:nvPr>
        </p:nvSpPr>
        <p:spPr/>
        <p:txBody>
          <a:bodyPr/>
          <a:lstStyle/>
          <a:p>
            <a:pPr>
              <a:buFont typeface="Wingdings" panose="05000000000000000000" pitchFamily="2" charset="2"/>
              <a:buChar char="v"/>
            </a:pPr>
            <a:r>
              <a:rPr lang="en-US" dirty="0"/>
              <a:t>Accident severity data (2004 – present) from Seattle Police Department and recorded by Traffic records groups.</a:t>
            </a:r>
          </a:p>
          <a:p>
            <a:pPr>
              <a:buFont typeface="Wingdings" panose="05000000000000000000" pitchFamily="2" charset="2"/>
              <a:buChar char="v"/>
            </a:pPr>
            <a:r>
              <a:rPr lang="en-US" dirty="0"/>
              <a:t>The dataset consists of 194,673 rows and 37 columns. </a:t>
            </a:r>
          </a:p>
          <a:p>
            <a:pPr>
              <a:buFont typeface="Wingdings" panose="05000000000000000000" pitchFamily="2" charset="2"/>
              <a:buChar char="v"/>
            </a:pPr>
            <a:r>
              <a:rPr lang="en-US" dirty="0"/>
              <a:t>The target variable is SEVERITYCODE with class of 1 and 2.</a:t>
            </a:r>
          </a:p>
          <a:p>
            <a:pPr>
              <a:buFont typeface="Wingdings" panose="05000000000000000000" pitchFamily="2" charset="2"/>
              <a:buChar char="v"/>
            </a:pPr>
            <a:r>
              <a:rPr lang="en-US" dirty="0"/>
              <a:t>Categorical data were converted to numerical data, missing data, highly correlated features were dropped..</a:t>
            </a:r>
          </a:p>
          <a:p>
            <a:endParaRPr lang="en-US" dirty="0"/>
          </a:p>
        </p:txBody>
      </p:sp>
    </p:spTree>
    <p:extLst>
      <p:ext uri="{BB962C8B-B14F-4D97-AF65-F5344CB8AC3E}">
        <p14:creationId xmlns:p14="http://schemas.microsoft.com/office/powerpoint/2010/main" val="232531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1216-363C-4007-B6C8-DBCE7136DDE8}"/>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12818246-00E8-43B6-9FB6-5720E1063693}"/>
              </a:ext>
            </a:extLst>
          </p:cNvPr>
          <p:cNvSpPr>
            <a:spLocks noGrp="1"/>
          </p:cNvSpPr>
          <p:nvPr>
            <p:ph idx="1"/>
          </p:nvPr>
        </p:nvSpPr>
        <p:spPr/>
        <p:txBody>
          <a:bodyPr/>
          <a:lstStyle/>
          <a:p>
            <a:pPr>
              <a:buFont typeface="Wingdings" panose="05000000000000000000" pitchFamily="2" charset="2"/>
              <a:buChar char="v"/>
            </a:pPr>
            <a:r>
              <a:rPr lang="en-US" dirty="0"/>
              <a:t>Categorical data were converted to numerical data.</a:t>
            </a:r>
          </a:p>
          <a:p>
            <a:pPr>
              <a:buFont typeface="Wingdings" panose="05000000000000000000" pitchFamily="2" charset="2"/>
              <a:buChar char="v"/>
            </a:pPr>
            <a:r>
              <a:rPr lang="en-US" dirty="0"/>
              <a:t> missing data are dropped </a:t>
            </a:r>
          </a:p>
          <a:p>
            <a:pPr>
              <a:buFont typeface="Wingdings" panose="05000000000000000000" pitchFamily="2" charset="2"/>
              <a:buChar char="v"/>
            </a:pPr>
            <a:r>
              <a:rPr lang="en-US" dirty="0"/>
              <a:t> highly correlated features were dropped..</a:t>
            </a:r>
          </a:p>
          <a:p>
            <a:pPr>
              <a:buFont typeface="Wingdings" panose="05000000000000000000" pitchFamily="2" charset="2"/>
              <a:buChar char="v"/>
            </a:pPr>
            <a:r>
              <a:rPr lang="en-US" dirty="0"/>
              <a:t>The target variable was label encoded</a:t>
            </a:r>
          </a:p>
          <a:p>
            <a:endParaRPr lang="en-US" dirty="0"/>
          </a:p>
          <a:p>
            <a:endParaRPr lang="en-US" dirty="0"/>
          </a:p>
        </p:txBody>
      </p:sp>
    </p:spTree>
    <p:extLst>
      <p:ext uri="{BB962C8B-B14F-4D97-AF65-F5344CB8AC3E}">
        <p14:creationId xmlns:p14="http://schemas.microsoft.com/office/powerpoint/2010/main" val="1713682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4A4A6-147C-473C-B4E2-4B8B364E5C13}"/>
              </a:ext>
            </a:extLst>
          </p:cNvPr>
          <p:cNvSpPr>
            <a:spLocks noGrp="1"/>
          </p:cNvSpPr>
          <p:nvPr>
            <p:ph type="title"/>
          </p:nvPr>
        </p:nvSpPr>
        <p:spPr/>
        <p:txBody>
          <a:bodyPr/>
          <a:lstStyle/>
          <a:p>
            <a:r>
              <a:rPr lang="en-US" dirty="0"/>
              <a:t>Feature selection</a:t>
            </a:r>
          </a:p>
        </p:txBody>
      </p:sp>
      <p:graphicFrame>
        <p:nvGraphicFramePr>
          <p:cNvPr id="4" name="Content Placeholder 3">
            <a:extLst>
              <a:ext uri="{FF2B5EF4-FFF2-40B4-BE49-F238E27FC236}">
                <a16:creationId xmlns:a16="http://schemas.microsoft.com/office/drawing/2014/main" id="{44500506-23C1-4D36-B637-DB692EA58557}"/>
              </a:ext>
            </a:extLst>
          </p:cNvPr>
          <p:cNvGraphicFramePr>
            <a:graphicFrameLocks noGrp="1"/>
          </p:cNvGraphicFramePr>
          <p:nvPr>
            <p:ph idx="1"/>
            <p:extLst>
              <p:ext uri="{D42A27DB-BD31-4B8C-83A1-F6EECF244321}">
                <p14:modId xmlns:p14="http://schemas.microsoft.com/office/powerpoint/2010/main" val="1216356956"/>
              </p:ext>
            </p:extLst>
          </p:nvPr>
        </p:nvGraphicFramePr>
        <p:xfrm>
          <a:off x="2168434" y="2455817"/>
          <a:ext cx="7915458" cy="3065554"/>
        </p:xfrm>
        <a:graphic>
          <a:graphicData uri="http://schemas.openxmlformats.org/drawingml/2006/table">
            <a:tbl>
              <a:tblPr firstRow="1" firstCol="1" bandRow="1">
                <a:tableStyleId>{5C22544A-7EE6-4342-B048-85BDC9FD1C3A}</a:tableStyleId>
              </a:tblPr>
              <a:tblGrid>
                <a:gridCol w="3957729">
                  <a:extLst>
                    <a:ext uri="{9D8B030D-6E8A-4147-A177-3AD203B41FA5}">
                      <a16:colId xmlns:a16="http://schemas.microsoft.com/office/drawing/2014/main" val="2301827453"/>
                    </a:ext>
                  </a:extLst>
                </a:gridCol>
                <a:gridCol w="3957729">
                  <a:extLst>
                    <a:ext uri="{9D8B030D-6E8A-4147-A177-3AD203B41FA5}">
                      <a16:colId xmlns:a16="http://schemas.microsoft.com/office/drawing/2014/main" val="2009698869"/>
                    </a:ext>
                  </a:extLst>
                </a:gridCol>
              </a:tblGrid>
              <a:tr h="578977">
                <a:tc>
                  <a:txBody>
                    <a:bodyPr/>
                    <a:lstStyle/>
                    <a:p>
                      <a:pPr marL="0" marR="0">
                        <a:lnSpc>
                          <a:spcPct val="150000"/>
                        </a:lnSpc>
                        <a:spcBef>
                          <a:spcPts val="1200"/>
                        </a:spcBef>
                        <a:spcAft>
                          <a:spcPts val="0"/>
                        </a:spcAft>
                      </a:pPr>
                      <a:r>
                        <a:rPr lang="en-US" sz="1200">
                          <a:effectLst/>
                        </a:rPr>
                        <a:t>Feature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0476582"/>
                  </a:ext>
                </a:extLst>
              </a:tr>
              <a:tr h="578977">
                <a:tc>
                  <a:txBody>
                    <a:bodyPr/>
                    <a:lstStyle/>
                    <a:p>
                      <a:pPr marL="0" marR="0">
                        <a:lnSpc>
                          <a:spcPct val="150000"/>
                        </a:lnSpc>
                        <a:spcBef>
                          <a:spcPts val="1200"/>
                        </a:spcBef>
                        <a:spcAft>
                          <a:spcPts val="0"/>
                        </a:spcAft>
                      </a:pPr>
                      <a:r>
                        <a:rPr lang="en-US" sz="1200">
                          <a:effectLst/>
                        </a:rPr>
                        <a:t>ROADCOND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a:effectLst/>
                        </a:rPr>
                        <a:t>Road condition during collision (wet, dry)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7561175"/>
                  </a:ext>
                </a:extLst>
              </a:tr>
              <a:tr h="953800">
                <a:tc>
                  <a:txBody>
                    <a:bodyPr/>
                    <a:lstStyle/>
                    <a:p>
                      <a:pPr marL="0" marR="0">
                        <a:lnSpc>
                          <a:spcPct val="150000"/>
                        </a:lnSpc>
                        <a:spcBef>
                          <a:spcPts val="1200"/>
                        </a:spcBef>
                        <a:spcAft>
                          <a:spcPts val="0"/>
                        </a:spcAft>
                      </a:pPr>
                      <a:r>
                        <a:rPr lang="en-US" sz="1200" dirty="0">
                          <a:effectLst/>
                        </a:rPr>
                        <a:t>LIGHTCOND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a:effectLst/>
                        </a:rPr>
                        <a:t>Light condition during collision (light on, dark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1592026"/>
                  </a:ext>
                </a:extLst>
              </a:tr>
              <a:tr h="953800">
                <a:tc>
                  <a:txBody>
                    <a:bodyPr/>
                    <a:lstStyle/>
                    <a:p>
                      <a:pPr marL="0" marR="0">
                        <a:lnSpc>
                          <a:spcPct val="150000"/>
                        </a:lnSpc>
                        <a:spcBef>
                          <a:spcPts val="1200"/>
                        </a:spcBef>
                        <a:spcAft>
                          <a:spcPts val="0"/>
                        </a:spcAft>
                      </a:pPr>
                      <a:r>
                        <a:rPr lang="en-US" sz="1200">
                          <a:effectLst/>
                        </a:rPr>
                        <a:t>WEATHER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dirty="0">
                          <a:effectLst/>
                        </a:rPr>
                        <a:t>Weather condition during collision (clear, rain, overcast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2906740"/>
                  </a:ext>
                </a:extLst>
              </a:tr>
            </a:tbl>
          </a:graphicData>
        </a:graphic>
      </p:graphicFrame>
    </p:spTree>
    <p:extLst>
      <p:ext uri="{BB962C8B-B14F-4D97-AF65-F5344CB8AC3E}">
        <p14:creationId xmlns:p14="http://schemas.microsoft.com/office/powerpoint/2010/main" val="2424191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6173-7BA6-4AC9-A35E-F6AFCFCC68E1}"/>
              </a:ext>
            </a:extLst>
          </p:cNvPr>
          <p:cNvSpPr>
            <a:spLocks noGrp="1"/>
          </p:cNvSpPr>
          <p:nvPr>
            <p:ph type="title"/>
          </p:nvPr>
        </p:nvSpPr>
        <p:spPr/>
        <p:txBody>
          <a:bodyPr/>
          <a:lstStyle/>
          <a:p>
            <a:r>
              <a:rPr lang="en-US" dirty="0"/>
              <a:t>Data Visualization</a:t>
            </a:r>
          </a:p>
        </p:txBody>
      </p:sp>
      <p:pic>
        <p:nvPicPr>
          <p:cNvPr id="4" name="Content Placeholder 3">
            <a:extLst>
              <a:ext uri="{FF2B5EF4-FFF2-40B4-BE49-F238E27FC236}">
                <a16:creationId xmlns:a16="http://schemas.microsoft.com/office/drawing/2014/main" id="{6EE982CC-0011-4000-ACDC-471214AD5B0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41659" y="2108200"/>
            <a:ext cx="6569007" cy="3760788"/>
          </a:xfrm>
          <a:prstGeom prst="rect">
            <a:avLst/>
          </a:prstGeom>
        </p:spPr>
      </p:pic>
    </p:spTree>
    <p:extLst>
      <p:ext uri="{BB962C8B-B14F-4D97-AF65-F5344CB8AC3E}">
        <p14:creationId xmlns:p14="http://schemas.microsoft.com/office/powerpoint/2010/main" val="230772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9DE8-358D-48F2-B5FA-559120A37AF5}"/>
              </a:ext>
            </a:extLst>
          </p:cNvPr>
          <p:cNvSpPr>
            <a:spLocks noGrp="1"/>
          </p:cNvSpPr>
          <p:nvPr>
            <p:ph type="title"/>
          </p:nvPr>
        </p:nvSpPr>
        <p:spPr/>
        <p:txBody>
          <a:bodyPr/>
          <a:lstStyle/>
          <a:p>
            <a:r>
              <a:rPr lang="en-US" dirty="0"/>
              <a:t>Handling Imbalanced sample</a:t>
            </a:r>
          </a:p>
        </p:txBody>
      </p:sp>
      <p:sp>
        <p:nvSpPr>
          <p:cNvPr id="3" name="Content Placeholder 2">
            <a:extLst>
              <a:ext uri="{FF2B5EF4-FFF2-40B4-BE49-F238E27FC236}">
                <a16:creationId xmlns:a16="http://schemas.microsoft.com/office/drawing/2014/main" id="{9818BA0F-6F7E-4204-A0D4-C6492D711F22}"/>
              </a:ext>
            </a:extLst>
          </p:cNvPr>
          <p:cNvSpPr>
            <a:spLocks noGrp="1"/>
          </p:cNvSpPr>
          <p:nvPr>
            <p:ph idx="1"/>
          </p:nvPr>
        </p:nvSpPr>
        <p:spPr/>
        <p:txBody>
          <a:bodyPr/>
          <a:lstStyle/>
          <a:p>
            <a:pPr>
              <a:buFont typeface="Wingdings" panose="05000000000000000000" pitchFamily="2" charset="2"/>
              <a:buChar char="v"/>
            </a:pPr>
            <a:r>
              <a:rPr lang="en-US" dirty="0"/>
              <a:t>Under sampling using </a:t>
            </a:r>
            <a:r>
              <a:rPr lang="en-US" dirty="0" err="1"/>
              <a:t>sklearn</a:t>
            </a:r>
            <a:r>
              <a:rPr lang="en-US" dirty="0"/>
              <a:t> resample library</a:t>
            </a:r>
          </a:p>
          <a:p>
            <a:pPr>
              <a:buFont typeface="Wingdings" panose="05000000000000000000" pitchFamily="2" charset="2"/>
              <a:buChar char="v"/>
            </a:pPr>
            <a:r>
              <a:rPr lang="en-US" dirty="0"/>
              <a:t>The severity code classes were highly imbalanced with a 2:1 ratio.</a:t>
            </a:r>
          </a:p>
          <a:p>
            <a:pPr>
              <a:buFont typeface="Wingdings" panose="05000000000000000000" pitchFamily="2" charset="2"/>
              <a:buChar char="v"/>
            </a:pPr>
            <a:r>
              <a:rPr lang="en-US" dirty="0"/>
              <a:t>Most of the algorithms are biased towards most frequent classes. However, efficient pre-processing and corresponding imbalanced data technique should give optimal results</a:t>
            </a:r>
          </a:p>
        </p:txBody>
      </p:sp>
    </p:spTree>
    <p:extLst>
      <p:ext uri="{BB962C8B-B14F-4D97-AF65-F5344CB8AC3E}">
        <p14:creationId xmlns:p14="http://schemas.microsoft.com/office/powerpoint/2010/main" val="397287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A984-9EE0-4E1C-9029-9DF8F1CADC1D}"/>
              </a:ext>
            </a:extLst>
          </p:cNvPr>
          <p:cNvSpPr>
            <a:spLocks noGrp="1"/>
          </p:cNvSpPr>
          <p:nvPr>
            <p:ph type="title"/>
          </p:nvPr>
        </p:nvSpPr>
        <p:spPr/>
        <p:txBody>
          <a:bodyPr/>
          <a:lstStyle/>
          <a:p>
            <a:r>
              <a:rPr lang="en-US" dirty="0"/>
              <a:t>Algorithms used</a:t>
            </a:r>
          </a:p>
        </p:txBody>
      </p:sp>
      <p:sp>
        <p:nvSpPr>
          <p:cNvPr id="3" name="Content Placeholder 2">
            <a:extLst>
              <a:ext uri="{FF2B5EF4-FFF2-40B4-BE49-F238E27FC236}">
                <a16:creationId xmlns:a16="http://schemas.microsoft.com/office/drawing/2014/main" id="{46DB96D0-9250-4DA3-AD0A-F6F79606F0B2}"/>
              </a:ext>
            </a:extLst>
          </p:cNvPr>
          <p:cNvSpPr>
            <a:spLocks noGrp="1"/>
          </p:cNvSpPr>
          <p:nvPr>
            <p:ph idx="1"/>
          </p:nvPr>
        </p:nvSpPr>
        <p:spPr/>
        <p:txBody>
          <a:bodyPr/>
          <a:lstStyle/>
          <a:p>
            <a:pPr>
              <a:buFont typeface="Wingdings" panose="05000000000000000000" pitchFamily="2" charset="2"/>
              <a:buChar char="v"/>
            </a:pPr>
            <a:r>
              <a:rPr lang="en-US" dirty="0"/>
              <a:t>Decision Tree Classifier with max depth = 7</a:t>
            </a:r>
          </a:p>
          <a:p>
            <a:pPr>
              <a:buFont typeface="Wingdings" panose="05000000000000000000" pitchFamily="2" charset="2"/>
              <a:buChar char="v"/>
            </a:pPr>
            <a:r>
              <a:rPr lang="en-US" dirty="0"/>
              <a:t>K-Nearest Neighbor Classifier with k = 21</a:t>
            </a:r>
          </a:p>
          <a:p>
            <a:pPr>
              <a:buFont typeface="Wingdings" panose="05000000000000000000" pitchFamily="2" charset="2"/>
              <a:buChar char="v"/>
            </a:pPr>
            <a:r>
              <a:rPr lang="en-US" dirty="0"/>
              <a:t>Logistic regression classifier with C = 6</a:t>
            </a:r>
          </a:p>
        </p:txBody>
      </p:sp>
    </p:spTree>
    <p:extLst>
      <p:ext uri="{BB962C8B-B14F-4D97-AF65-F5344CB8AC3E}">
        <p14:creationId xmlns:p14="http://schemas.microsoft.com/office/powerpoint/2010/main" val="355758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501204-0BE2-4F4E-9DCF-BC6DC3AAED4A}"/>
              </a:ext>
            </a:extLst>
          </p:cNvPr>
          <p:cNvSpPr>
            <a:spLocks noGrp="1"/>
          </p:cNvSpPr>
          <p:nvPr>
            <p:ph type="title"/>
          </p:nvPr>
        </p:nvSpPr>
        <p:spPr/>
        <p:txBody>
          <a:bodyPr/>
          <a:lstStyle/>
          <a:p>
            <a:r>
              <a:rPr lang="en-US" dirty="0"/>
              <a:t>Model Evaluation</a:t>
            </a:r>
          </a:p>
        </p:txBody>
      </p:sp>
      <p:graphicFrame>
        <p:nvGraphicFramePr>
          <p:cNvPr id="6" name="Content Placeholder 5">
            <a:extLst>
              <a:ext uri="{FF2B5EF4-FFF2-40B4-BE49-F238E27FC236}">
                <a16:creationId xmlns:a16="http://schemas.microsoft.com/office/drawing/2014/main" id="{6A1ADF97-98BB-4E29-8AA8-D0CC627DB275}"/>
              </a:ext>
            </a:extLst>
          </p:cNvPr>
          <p:cNvGraphicFramePr>
            <a:graphicFrameLocks noGrp="1"/>
          </p:cNvGraphicFramePr>
          <p:nvPr>
            <p:ph idx="1"/>
            <p:extLst>
              <p:ext uri="{D42A27DB-BD31-4B8C-83A1-F6EECF244321}">
                <p14:modId xmlns:p14="http://schemas.microsoft.com/office/powerpoint/2010/main" val="2092930509"/>
              </p:ext>
            </p:extLst>
          </p:nvPr>
        </p:nvGraphicFramePr>
        <p:xfrm>
          <a:off x="1846217" y="2481943"/>
          <a:ext cx="8559892" cy="3011780"/>
        </p:xfrm>
        <a:graphic>
          <a:graphicData uri="http://schemas.openxmlformats.org/drawingml/2006/table">
            <a:tbl>
              <a:tblPr firstRow="1" firstCol="1" bandRow="1">
                <a:tableStyleId>{5C22544A-7EE6-4342-B048-85BDC9FD1C3A}</a:tableStyleId>
              </a:tblPr>
              <a:tblGrid>
                <a:gridCol w="2139515">
                  <a:extLst>
                    <a:ext uri="{9D8B030D-6E8A-4147-A177-3AD203B41FA5}">
                      <a16:colId xmlns:a16="http://schemas.microsoft.com/office/drawing/2014/main" val="3535777275"/>
                    </a:ext>
                  </a:extLst>
                </a:gridCol>
                <a:gridCol w="2139515">
                  <a:extLst>
                    <a:ext uri="{9D8B030D-6E8A-4147-A177-3AD203B41FA5}">
                      <a16:colId xmlns:a16="http://schemas.microsoft.com/office/drawing/2014/main" val="2403840277"/>
                    </a:ext>
                  </a:extLst>
                </a:gridCol>
                <a:gridCol w="2140431">
                  <a:extLst>
                    <a:ext uri="{9D8B030D-6E8A-4147-A177-3AD203B41FA5}">
                      <a16:colId xmlns:a16="http://schemas.microsoft.com/office/drawing/2014/main" val="3701945214"/>
                    </a:ext>
                  </a:extLst>
                </a:gridCol>
                <a:gridCol w="2140431">
                  <a:extLst>
                    <a:ext uri="{9D8B030D-6E8A-4147-A177-3AD203B41FA5}">
                      <a16:colId xmlns:a16="http://schemas.microsoft.com/office/drawing/2014/main" val="1117972923"/>
                    </a:ext>
                  </a:extLst>
                </a:gridCol>
              </a:tblGrid>
              <a:tr h="752945">
                <a:tc>
                  <a:txBody>
                    <a:bodyPr/>
                    <a:lstStyle/>
                    <a:p>
                      <a:pPr marL="0" marR="0">
                        <a:lnSpc>
                          <a:spcPct val="150000"/>
                        </a:lnSpc>
                        <a:spcBef>
                          <a:spcPts val="1200"/>
                        </a:spcBef>
                        <a:spcAft>
                          <a:spcPts val="0"/>
                        </a:spcAft>
                      </a:pPr>
                      <a:r>
                        <a:rPr lang="en-US" sz="1200">
                          <a:effectLst/>
                        </a:rPr>
                        <a:t>Algorithm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a:effectLst/>
                        </a:rPr>
                        <a:t>Jaccard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a:effectLst/>
                        </a:rPr>
                        <a:t>F1-score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a:effectLst/>
                        </a:rPr>
                        <a:t>Log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2622200"/>
                  </a:ext>
                </a:extLst>
              </a:tr>
              <a:tr h="752945">
                <a:tc>
                  <a:txBody>
                    <a:bodyPr/>
                    <a:lstStyle/>
                    <a:p>
                      <a:pPr marL="0" marR="0">
                        <a:lnSpc>
                          <a:spcPct val="150000"/>
                        </a:lnSpc>
                        <a:spcBef>
                          <a:spcPts val="1200"/>
                        </a:spcBef>
                        <a:spcAft>
                          <a:spcPts val="0"/>
                        </a:spcAft>
                      </a:pPr>
                      <a:r>
                        <a:rPr lang="en-US" sz="1200" dirty="0">
                          <a:effectLst/>
                        </a:rPr>
                        <a:t>K-Nearest Neighbor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a:effectLst/>
                        </a:rPr>
                        <a:t>0.564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a:effectLst/>
                        </a:rPr>
                        <a:t>0.540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0067983"/>
                  </a:ext>
                </a:extLst>
              </a:tr>
              <a:tr h="752945">
                <a:tc>
                  <a:txBody>
                    <a:bodyPr/>
                    <a:lstStyle/>
                    <a:p>
                      <a:pPr marL="0" marR="0">
                        <a:lnSpc>
                          <a:spcPct val="150000"/>
                        </a:lnSpc>
                        <a:spcBef>
                          <a:spcPts val="1200"/>
                        </a:spcBef>
                        <a:spcAft>
                          <a:spcPts val="0"/>
                        </a:spcAft>
                      </a:pPr>
                      <a:r>
                        <a:rPr lang="en-US" sz="1200">
                          <a:effectLst/>
                        </a:rPr>
                        <a:t>Decision Tree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a:effectLst/>
                        </a:rPr>
                        <a:t>0.566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a:effectLst/>
                        </a:rPr>
                        <a:t>0.545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7107406"/>
                  </a:ext>
                </a:extLst>
              </a:tr>
              <a:tr h="752945">
                <a:tc>
                  <a:txBody>
                    <a:bodyPr/>
                    <a:lstStyle/>
                    <a:p>
                      <a:pPr marL="0" marR="0">
                        <a:lnSpc>
                          <a:spcPct val="150000"/>
                        </a:lnSpc>
                        <a:spcBef>
                          <a:spcPts val="1200"/>
                        </a:spcBef>
                        <a:spcAft>
                          <a:spcPts val="0"/>
                        </a:spcAft>
                      </a:pPr>
                      <a:r>
                        <a:rPr lang="en-US" sz="1200">
                          <a:effectLst/>
                        </a:rPr>
                        <a:t>Logistic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a:effectLst/>
                        </a:rPr>
                        <a:t>0.526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a:effectLst/>
                        </a:rPr>
                        <a:t>0.511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1200"/>
                        </a:spcBef>
                        <a:spcAft>
                          <a:spcPts val="0"/>
                        </a:spcAft>
                      </a:pPr>
                      <a:r>
                        <a:rPr lang="en-US" sz="1200" dirty="0">
                          <a:effectLst/>
                        </a:rPr>
                        <a:t>0.684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110465"/>
                  </a:ext>
                </a:extLst>
              </a:tr>
            </a:tbl>
          </a:graphicData>
        </a:graphic>
      </p:graphicFrame>
    </p:spTree>
    <p:extLst>
      <p:ext uri="{BB962C8B-B14F-4D97-AF65-F5344CB8AC3E}">
        <p14:creationId xmlns:p14="http://schemas.microsoft.com/office/powerpoint/2010/main" val="124048717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{D4C19A2E-5FE5-4208-8D7E-FDCF99A5DBC7}tf11437505_win32</Template>
  <TotalTime>53</TotalTime>
  <Words>492</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Georgia Pro Cond Light</vt:lpstr>
      <vt:lpstr>Speak Pro</vt:lpstr>
      <vt:lpstr>Wingdings</vt:lpstr>
      <vt:lpstr>RetrospectVTI</vt:lpstr>
      <vt:lpstr>Predicting the severity of car accident</vt:lpstr>
      <vt:lpstr>Predicting severity of car accident</vt:lpstr>
      <vt:lpstr>Data Acquisition</vt:lpstr>
      <vt:lpstr>Data Preprocessing</vt:lpstr>
      <vt:lpstr>Feature selection</vt:lpstr>
      <vt:lpstr>Data Visualization</vt:lpstr>
      <vt:lpstr>Handling Imbalanced sample</vt:lpstr>
      <vt:lpstr>Algorithms used</vt:lpstr>
      <vt:lpstr>Model Evaluation</vt:lpstr>
      <vt:lpstr>Conclusions </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severity of car accident</dc:title>
  <dc:creator>yinka abiola</dc:creator>
  <cp:lastModifiedBy>yinka abiola</cp:lastModifiedBy>
  <cp:revision>6</cp:revision>
  <dcterms:created xsi:type="dcterms:W3CDTF">2020-09-30T23:18:03Z</dcterms:created>
  <dcterms:modified xsi:type="dcterms:W3CDTF">2020-10-01T00:11:12Z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