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8" r:id="rId3"/>
    <p:sldId id="272" r:id="rId4"/>
    <p:sldId id="259" r:id="rId5"/>
    <p:sldId id="260" r:id="rId6"/>
    <p:sldId id="279" r:id="rId7"/>
    <p:sldId id="261" r:id="rId8"/>
    <p:sldId id="262" r:id="rId9"/>
    <p:sldId id="265" r:id="rId10"/>
    <p:sldId id="263" r:id="rId11"/>
    <p:sldId id="266" r:id="rId12"/>
    <p:sldId id="267" r:id="rId13"/>
    <p:sldId id="264" r:id="rId14"/>
    <p:sldId id="273" r:id="rId15"/>
    <p:sldId id="278" r:id="rId16"/>
  </p:sldIdLst>
  <p:sldSz cx="9144000" cy="5143500" type="screen16x9"/>
  <p:notesSz cx="6858000" cy="9144000"/>
  <p:embeddedFontLst>
    <p:embeddedFont>
      <p:font typeface="Barlow" panose="020B0604020202020204" charset="0"/>
      <p:regular r:id="rId18"/>
      <p:bold r:id="rId19"/>
      <p:italic r:id="rId20"/>
      <p:boldItalic r:id="rId21"/>
    </p:embeddedFont>
    <p:embeddedFont>
      <p:font typeface="Barlow Light" panose="020B060402020202020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Raleway" panose="020B0604020202020204" charset="0"/>
      <p:regular r:id="rId30"/>
      <p:bold r:id="rId31"/>
      <p:italic r:id="rId32"/>
      <p:boldItalic r:id="rId33"/>
    </p:embeddedFont>
    <p:embeddedFont>
      <p:font typeface="Raleway Thin"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4CFC77-888C-4508-A53A-ACCC69AC6EAB}">
  <a:tblStyle styleId="{604CFC77-888C-4508-A53A-ACCC69AC6EA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6"/>
        <p:cNvGrpSpPr/>
        <p:nvPr/>
      </p:nvGrpSpPr>
      <p:grpSpPr>
        <a:xfrm>
          <a:off x="0" y="0"/>
          <a:ext cx="0" cy="0"/>
          <a:chOff x="0" y="0"/>
          <a:chExt cx="0" cy="0"/>
        </a:xfrm>
      </p:grpSpPr>
      <p:sp>
        <p:nvSpPr>
          <p:cNvPr id="1697" name="Google Shape;169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8" name="Google Shape;169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1692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EMPLOYEE ATTRITION PROBLEM</a:t>
            </a:r>
            <a:endParaRPr dirty="0"/>
          </a:p>
        </p:txBody>
      </p:sp>
      <p:sp>
        <p:nvSpPr>
          <p:cNvPr id="2" name="Subtitle 1">
            <a:extLst>
              <a:ext uri="{FF2B5EF4-FFF2-40B4-BE49-F238E27FC236}">
                <a16:creationId xmlns:a16="http://schemas.microsoft.com/office/drawing/2014/main" id="{D0A089B7-15FE-4A94-8192-63101AA5275D}"/>
              </a:ext>
            </a:extLst>
          </p:cNvPr>
          <p:cNvSpPr>
            <a:spLocks noGrp="1"/>
          </p:cNvSpPr>
          <p:nvPr>
            <p:ph type="subTitle" idx="1"/>
          </p:nvPr>
        </p:nvSpPr>
        <p:spPr>
          <a:xfrm>
            <a:off x="1085850" y="3929895"/>
            <a:ext cx="4676700" cy="383700"/>
          </a:xfrm>
        </p:spPr>
        <p:txBody>
          <a:bodyPr/>
          <a:lstStyle/>
          <a:p>
            <a:r>
              <a:rPr lang="en-US" dirty="0"/>
              <a:t>Hash Analytics Internship </a:t>
            </a:r>
          </a:p>
          <a:p>
            <a:r>
              <a:rPr lang="en-US" dirty="0"/>
              <a:t>Proof of Concept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pic>
        <p:nvPicPr>
          <p:cNvPr id="5" name="Picture 4">
            <a:extLst>
              <a:ext uri="{FF2B5EF4-FFF2-40B4-BE49-F238E27FC236}">
                <a16:creationId xmlns:a16="http://schemas.microsoft.com/office/drawing/2014/main" id="{A669AE82-A102-4864-B1F2-24641EECDB13}"/>
              </a:ext>
            </a:extLst>
          </p:cNvPr>
          <p:cNvPicPr>
            <a:picLocks noChangeAspect="1"/>
          </p:cNvPicPr>
          <p:nvPr/>
        </p:nvPicPr>
        <p:blipFill>
          <a:blip r:embed="rId3"/>
          <a:stretch>
            <a:fillRect/>
          </a:stretch>
        </p:blipFill>
        <p:spPr>
          <a:xfrm>
            <a:off x="111429" y="1740604"/>
            <a:ext cx="7210750" cy="3189292"/>
          </a:xfrm>
          <a:prstGeom prst="rect">
            <a:avLst/>
          </a:prstGeom>
        </p:spPr>
      </p:pic>
      <p:sp>
        <p:nvSpPr>
          <p:cNvPr id="858" name="Google Shape;858;p19"/>
          <p:cNvSpPr txBox="1">
            <a:spLocks noGrp="1"/>
          </p:cNvSpPr>
          <p:nvPr>
            <p:ph type="title"/>
          </p:nvPr>
        </p:nvSpPr>
        <p:spPr>
          <a:xfrm>
            <a:off x="457200" y="605600"/>
            <a:ext cx="5640900" cy="57404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Explorative Analysis</a:t>
            </a:r>
            <a:endParaRPr dirty="0"/>
          </a:p>
        </p:txBody>
      </p:sp>
      <p:sp>
        <p:nvSpPr>
          <p:cNvPr id="13" name="Text Placeholder 12">
            <a:extLst>
              <a:ext uri="{FF2B5EF4-FFF2-40B4-BE49-F238E27FC236}">
                <a16:creationId xmlns:a16="http://schemas.microsoft.com/office/drawing/2014/main" id="{C0FE2D7B-5E5B-4630-BFFA-F49FED5662E4}"/>
              </a:ext>
            </a:extLst>
          </p:cNvPr>
          <p:cNvSpPr>
            <a:spLocks noGrp="1"/>
          </p:cNvSpPr>
          <p:nvPr>
            <p:ph type="body" idx="1"/>
          </p:nvPr>
        </p:nvSpPr>
        <p:spPr>
          <a:xfrm>
            <a:off x="7322179" y="1740604"/>
            <a:ext cx="1783745" cy="2998920"/>
          </a:xfrm>
        </p:spPr>
        <p:txBody>
          <a:bodyPr/>
          <a:lstStyle/>
          <a:p>
            <a:pPr marL="114300" indent="0">
              <a:buNone/>
            </a:pPr>
            <a:r>
              <a:rPr lang="en-US" sz="1200" u="sng" dirty="0"/>
              <a:t>Observations</a:t>
            </a:r>
          </a:p>
          <a:p>
            <a:r>
              <a:rPr lang="en-US" sz="1200" dirty="0"/>
              <a:t>Employees leaving the most have 2,6,7 projects.</a:t>
            </a:r>
          </a:p>
          <a:p>
            <a:r>
              <a:rPr lang="en-US" sz="1200" dirty="0"/>
              <a:t>All employees that have 7 projects left. </a:t>
            </a:r>
          </a:p>
          <a:p>
            <a:r>
              <a:rPr lang="en-US" sz="1200" dirty="0"/>
              <a:t>Are they overworked? </a:t>
            </a:r>
          </a:p>
          <a:p>
            <a:r>
              <a:rPr lang="en-US" sz="1200" dirty="0"/>
              <a:t>Employees with 3,4,5 projects looks comfortable.</a:t>
            </a:r>
          </a:p>
        </p:txBody>
      </p:sp>
      <p:sp>
        <p:nvSpPr>
          <p:cNvPr id="860" name="Google Shape;860;p19"/>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013"/>
        <p:cNvGrpSpPr/>
        <p:nvPr/>
      </p:nvGrpSpPr>
      <p:grpSpPr>
        <a:xfrm>
          <a:off x="0" y="0"/>
          <a:ext cx="0" cy="0"/>
          <a:chOff x="0" y="0"/>
          <a:chExt cx="0" cy="0"/>
        </a:xfrm>
      </p:grpSpPr>
      <p:sp>
        <p:nvSpPr>
          <p:cNvPr id="1015" name="Google Shape;1015;p22"/>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accent2"/>
                </a:solidFill>
              </a:rPr>
              <a:t>11</a:t>
            </a:fld>
            <a:endParaRPr>
              <a:solidFill>
                <a:schemeClr val="accent2"/>
              </a:solidFill>
            </a:endParaRPr>
          </a:p>
        </p:txBody>
      </p:sp>
      <p:sp>
        <p:nvSpPr>
          <p:cNvPr id="1014" name="Google Shape;1014;p22"/>
          <p:cNvSpPr txBox="1">
            <a:spLocks noGrp="1"/>
          </p:cNvSpPr>
          <p:nvPr>
            <p:ph type="title" idx="4294967295"/>
          </p:nvPr>
        </p:nvSpPr>
        <p:spPr>
          <a:xfrm>
            <a:off x="104702" y="59913"/>
            <a:ext cx="8229600" cy="1012825"/>
          </a:xfrm>
          <a:prstGeom prst="rect">
            <a:avLst/>
          </a:prstGeom>
          <a:ln>
            <a:solidFill>
              <a:schemeClr val="bg1"/>
            </a:solid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US" sz="3000" dirty="0">
                <a:solidFill>
                  <a:schemeClr val="lt1"/>
                </a:solidFill>
                <a:highlight>
                  <a:schemeClr val="accent1"/>
                </a:highlight>
              </a:rPr>
              <a:t>Explorative Analysis of Employees Projects and Average Monthly Hours </a:t>
            </a:r>
            <a:endParaRPr sz="3000" dirty="0">
              <a:solidFill>
                <a:schemeClr val="accent1">
                  <a:lumMod val="60000"/>
                  <a:lumOff val="40000"/>
                </a:schemeClr>
              </a:solidFill>
              <a:highlight>
                <a:schemeClr val="accent2"/>
              </a:highlight>
            </a:endParaRPr>
          </a:p>
        </p:txBody>
      </p:sp>
      <p:pic>
        <p:nvPicPr>
          <p:cNvPr id="3" name="Picture 2">
            <a:extLst>
              <a:ext uri="{FF2B5EF4-FFF2-40B4-BE49-F238E27FC236}">
                <a16:creationId xmlns:a16="http://schemas.microsoft.com/office/drawing/2014/main" id="{1039EA60-3586-410A-9E4C-E2D1F040C9BC}"/>
              </a:ext>
            </a:extLst>
          </p:cNvPr>
          <p:cNvPicPr>
            <a:picLocks noChangeAspect="1"/>
          </p:cNvPicPr>
          <p:nvPr/>
        </p:nvPicPr>
        <p:blipFill>
          <a:blip r:embed="rId3"/>
          <a:stretch>
            <a:fillRect/>
          </a:stretch>
        </p:blipFill>
        <p:spPr>
          <a:xfrm>
            <a:off x="0" y="1121175"/>
            <a:ext cx="9144000" cy="3224686"/>
          </a:xfrm>
          <a:prstGeom prst="rect">
            <a:avLst/>
          </a:prstGeom>
        </p:spPr>
      </p:pic>
      <p:sp>
        <p:nvSpPr>
          <p:cNvPr id="5" name="TextBox 4">
            <a:extLst>
              <a:ext uri="{FF2B5EF4-FFF2-40B4-BE49-F238E27FC236}">
                <a16:creationId xmlns:a16="http://schemas.microsoft.com/office/drawing/2014/main" id="{28FBA3C5-5827-4752-8649-84195AEF76E6}"/>
              </a:ext>
            </a:extLst>
          </p:cNvPr>
          <p:cNvSpPr txBox="1"/>
          <p:nvPr/>
        </p:nvSpPr>
        <p:spPr>
          <a:xfrm>
            <a:off x="38075" y="4371283"/>
            <a:ext cx="8801125" cy="738664"/>
          </a:xfrm>
          <a:prstGeom prst="rect">
            <a:avLst/>
          </a:prstGeom>
          <a:noFill/>
        </p:spPr>
        <p:txBody>
          <a:bodyPr wrap="square" rtlCol="0">
            <a:spAutoFit/>
          </a:bodyPr>
          <a:lstStyle/>
          <a:p>
            <a:r>
              <a:rPr lang="en-US" dirty="0"/>
              <a:t>Employees that left have higher average monthly hour per projects than their counterparts that stayed.</a:t>
            </a:r>
          </a:p>
          <a:p>
            <a:r>
              <a:rPr lang="en-US" dirty="0"/>
              <a:t>Employees that left has number of projects increased so does the average monthly hour but this is not same for those that have not left?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pic>
        <p:nvPicPr>
          <p:cNvPr id="6" name="Picture 5">
            <a:extLst>
              <a:ext uri="{FF2B5EF4-FFF2-40B4-BE49-F238E27FC236}">
                <a16:creationId xmlns:a16="http://schemas.microsoft.com/office/drawing/2014/main" id="{610ECB15-9C70-4244-BDC1-22C2BDA7BB1A}"/>
              </a:ext>
            </a:extLst>
          </p:cNvPr>
          <p:cNvPicPr>
            <a:picLocks noChangeAspect="1"/>
          </p:cNvPicPr>
          <p:nvPr/>
        </p:nvPicPr>
        <p:blipFill>
          <a:blip r:embed="rId3"/>
          <a:stretch>
            <a:fillRect/>
          </a:stretch>
        </p:blipFill>
        <p:spPr>
          <a:xfrm>
            <a:off x="0" y="0"/>
            <a:ext cx="6239782" cy="5143500"/>
          </a:xfrm>
          <a:prstGeom prst="rect">
            <a:avLst/>
          </a:prstGeom>
        </p:spPr>
      </p:pic>
      <p:sp>
        <p:nvSpPr>
          <p:cNvPr id="1020" name="Google Shape;1020;p23"/>
          <p:cNvSpPr txBox="1">
            <a:spLocks noGrp="1"/>
          </p:cNvSpPr>
          <p:nvPr>
            <p:ph type="title"/>
          </p:nvPr>
        </p:nvSpPr>
        <p:spPr>
          <a:xfrm>
            <a:off x="6303078" y="151890"/>
            <a:ext cx="2715279"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a:t>Evaluation of employees based on Avg Montly hours</a:t>
            </a:r>
            <a:endParaRPr sz="2400" dirty="0"/>
          </a:p>
        </p:txBody>
      </p:sp>
      <p:sp>
        <p:nvSpPr>
          <p:cNvPr id="7" name="Text Placeholder 6">
            <a:extLst>
              <a:ext uri="{FF2B5EF4-FFF2-40B4-BE49-F238E27FC236}">
                <a16:creationId xmlns:a16="http://schemas.microsoft.com/office/drawing/2014/main" id="{0666A057-75B0-4380-9FCD-E48E392CEE43}"/>
              </a:ext>
            </a:extLst>
          </p:cNvPr>
          <p:cNvSpPr>
            <a:spLocks noGrp="1"/>
          </p:cNvSpPr>
          <p:nvPr>
            <p:ph type="body" idx="1"/>
          </p:nvPr>
        </p:nvSpPr>
        <p:spPr>
          <a:xfrm>
            <a:off x="6303078" y="1437911"/>
            <a:ext cx="2645478" cy="3198739"/>
          </a:xfrm>
        </p:spPr>
        <p:txBody>
          <a:bodyPr/>
          <a:lstStyle/>
          <a:p>
            <a:r>
              <a:rPr lang="en-US" dirty="0"/>
              <a:t>Employees with lower average monthly hours were evaluated less </a:t>
            </a:r>
          </a:p>
          <a:p>
            <a:r>
              <a:rPr lang="en-US" dirty="0"/>
              <a:t>Employees with higher monthly hours were evaluated more.</a:t>
            </a:r>
          </a:p>
          <a:p>
            <a:pPr marL="114300" indent="0">
              <a:buNone/>
            </a:pPr>
            <a:endParaRPr lang="en-US" dirty="0"/>
          </a:p>
        </p:txBody>
      </p:sp>
      <p:sp>
        <p:nvSpPr>
          <p:cNvPr id="1021" name="Google Shape;1021;p23"/>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4" name="Title 993">
            <a:extLst>
              <a:ext uri="{FF2B5EF4-FFF2-40B4-BE49-F238E27FC236}">
                <a16:creationId xmlns:a16="http://schemas.microsoft.com/office/drawing/2014/main" id="{42D3987C-6E38-4843-A224-DFBE74D0890A}"/>
              </a:ext>
            </a:extLst>
          </p:cNvPr>
          <p:cNvSpPr>
            <a:spLocks noGrp="1"/>
          </p:cNvSpPr>
          <p:nvPr>
            <p:ph type="title"/>
          </p:nvPr>
        </p:nvSpPr>
        <p:spPr>
          <a:xfrm>
            <a:off x="582873" y="182813"/>
            <a:ext cx="5640900" cy="590212"/>
          </a:xfrm>
        </p:spPr>
        <p:txBody>
          <a:bodyPr/>
          <a:lstStyle/>
          <a:p>
            <a:r>
              <a:rPr lang="en-US" dirty="0"/>
              <a:t>Explorative Analysis</a:t>
            </a:r>
          </a:p>
        </p:txBody>
      </p:sp>
      <p:sp>
        <p:nvSpPr>
          <p:cNvPr id="1001" name="Google Shape;1001;p20"/>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pic>
        <p:nvPicPr>
          <p:cNvPr id="29" name="Picture 28">
            <a:extLst>
              <a:ext uri="{FF2B5EF4-FFF2-40B4-BE49-F238E27FC236}">
                <a16:creationId xmlns:a16="http://schemas.microsoft.com/office/drawing/2014/main" id="{B225469F-B376-4EA2-8EFF-E4D8BD846990}"/>
              </a:ext>
            </a:extLst>
          </p:cNvPr>
          <p:cNvPicPr>
            <a:picLocks noChangeAspect="1"/>
          </p:cNvPicPr>
          <p:nvPr/>
        </p:nvPicPr>
        <p:blipFill>
          <a:blip r:embed="rId3"/>
          <a:stretch>
            <a:fillRect/>
          </a:stretch>
        </p:blipFill>
        <p:spPr>
          <a:xfrm>
            <a:off x="172603" y="952101"/>
            <a:ext cx="3331300" cy="3239298"/>
          </a:xfrm>
          <a:prstGeom prst="rect">
            <a:avLst/>
          </a:prstGeom>
        </p:spPr>
      </p:pic>
      <p:pic>
        <p:nvPicPr>
          <p:cNvPr id="31" name="Picture 30">
            <a:extLst>
              <a:ext uri="{FF2B5EF4-FFF2-40B4-BE49-F238E27FC236}">
                <a16:creationId xmlns:a16="http://schemas.microsoft.com/office/drawing/2014/main" id="{4953556A-9C05-44EF-82B3-9E7511F582AD}"/>
              </a:ext>
            </a:extLst>
          </p:cNvPr>
          <p:cNvPicPr>
            <a:picLocks noChangeAspect="1"/>
          </p:cNvPicPr>
          <p:nvPr/>
        </p:nvPicPr>
        <p:blipFill>
          <a:blip r:embed="rId4"/>
          <a:stretch>
            <a:fillRect/>
          </a:stretch>
        </p:blipFill>
        <p:spPr>
          <a:xfrm>
            <a:off x="3627308" y="938097"/>
            <a:ext cx="5355212" cy="38743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1734" name="Google Shape;1734;p29"/>
          <p:cNvSpPr txBox="1">
            <a:spLocks noGrp="1"/>
          </p:cNvSpPr>
          <p:nvPr>
            <p:ph type="title"/>
          </p:nvPr>
        </p:nvSpPr>
        <p:spPr>
          <a:xfrm>
            <a:off x="362968" y="605600"/>
            <a:ext cx="8323832" cy="52518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t>Observation And Recommendations</a:t>
            </a:r>
            <a:endParaRPr sz="3600" dirty="0"/>
          </a:p>
        </p:txBody>
      </p:sp>
      <p:sp>
        <p:nvSpPr>
          <p:cNvPr id="1735" name="Google Shape;1735;p29"/>
          <p:cNvSpPr txBox="1">
            <a:spLocks noGrp="1"/>
          </p:cNvSpPr>
          <p:nvPr>
            <p:ph type="body" idx="1"/>
          </p:nvPr>
        </p:nvSpPr>
        <p:spPr>
          <a:xfrm>
            <a:off x="457200" y="1266036"/>
            <a:ext cx="2563500" cy="3271864"/>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t>Why did employees leave?</a:t>
            </a:r>
            <a:endParaRPr b="1" dirty="0"/>
          </a:p>
          <a:p>
            <a:pPr marL="0" lvl="0" indent="0" algn="l" rtl="0">
              <a:spcBef>
                <a:spcPts val="600"/>
              </a:spcBef>
              <a:spcAft>
                <a:spcPts val="0"/>
              </a:spcAft>
              <a:buNone/>
            </a:pPr>
            <a:r>
              <a:rPr lang="en" sz="1200" dirty="0"/>
              <a:t>The employees are leaving because of their satisfaction level. </a:t>
            </a:r>
          </a:p>
          <a:p>
            <a:pPr marL="0" lvl="0" indent="0">
              <a:buNone/>
            </a:pPr>
            <a:r>
              <a:rPr lang="en" sz="1200" dirty="0"/>
              <a:t>From insights, those that had low satisfaction level were either underworked or overworked.  </a:t>
            </a:r>
            <a:endParaRPr sz="1200" dirty="0"/>
          </a:p>
        </p:txBody>
      </p:sp>
      <p:sp>
        <p:nvSpPr>
          <p:cNvPr id="1736" name="Google Shape;1736;p29"/>
          <p:cNvSpPr txBox="1">
            <a:spLocks noGrp="1"/>
          </p:cNvSpPr>
          <p:nvPr>
            <p:ph type="body" idx="2"/>
          </p:nvPr>
        </p:nvSpPr>
        <p:spPr>
          <a:xfrm>
            <a:off x="3243134" y="1266036"/>
            <a:ext cx="2563500" cy="3271864"/>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t>What type of employees are leaving?</a:t>
            </a:r>
            <a:endParaRPr b="1" dirty="0"/>
          </a:p>
          <a:p>
            <a:pPr marL="0" lvl="0" indent="0" algn="l" rtl="0">
              <a:spcBef>
                <a:spcPts val="600"/>
              </a:spcBef>
              <a:spcAft>
                <a:spcPts val="0"/>
              </a:spcAft>
              <a:buNone/>
            </a:pPr>
            <a:r>
              <a:rPr lang="en" sz="1200" dirty="0"/>
              <a:t>Employees that are leaving are those with low salary and those from sales, technical and support department.</a:t>
            </a:r>
          </a:p>
          <a:p>
            <a:pPr marL="0" lvl="0" indent="0" algn="l" rtl="0">
              <a:spcBef>
                <a:spcPts val="600"/>
              </a:spcBef>
              <a:spcAft>
                <a:spcPts val="0"/>
              </a:spcAft>
              <a:buNone/>
            </a:pPr>
            <a:r>
              <a:rPr lang="en" sz="1200" dirty="0"/>
              <a:t>Employees that are underworked with low evaluations and employees that are overworked with high evaluations and low satisfaction.</a:t>
            </a:r>
            <a:endParaRPr sz="1200" dirty="0"/>
          </a:p>
        </p:txBody>
      </p:sp>
      <p:sp>
        <p:nvSpPr>
          <p:cNvPr id="1738" name="Google Shape;1738;p2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sp>
        <p:nvSpPr>
          <p:cNvPr id="20" name="Google Shape;1736;p29">
            <a:extLst>
              <a:ext uri="{FF2B5EF4-FFF2-40B4-BE49-F238E27FC236}">
                <a16:creationId xmlns:a16="http://schemas.microsoft.com/office/drawing/2014/main" id="{E6C3F9B1-A23D-488B-BE6A-BBA1A4ED1F13}"/>
              </a:ext>
            </a:extLst>
          </p:cNvPr>
          <p:cNvSpPr txBox="1">
            <a:spLocks/>
          </p:cNvSpPr>
          <p:nvPr/>
        </p:nvSpPr>
        <p:spPr>
          <a:xfrm>
            <a:off x="6029068" y="1247835"/>
            <a:ext cx="2563500" cy="357980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1pPr>
            <a:lvl2pPr marL="914400" marR="0" lvl="1"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2pPr>
            <a:lvl3pPr marL="1371600" marR="0" lvl="2"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3pPr>
            <a:lvl4pPr marL="1828800" marR="0" lvl="3"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4pPr>
            <a:lvl5pPr marL="2286000" marR="0" lvl="4"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5pPr>
            <a:lvl6pPr marL="2743200" marR="0" lvl="5"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6pPr>
            <a:lvl7pPr marL="3200400" marR="0" lvl="6"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7pPr>
            <a:lvl8pPr marL="3657600" marR="0" lvl="7"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8pPr>
            <a:lvl9pPr marL="4114800" marR="0" lvl="8"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9pPr>
          </a:lstStyle>
          <a:p>
            <a:pPr marL="0" lvl="0" indent="0">
              <a:buNone/>
            </a:pPr>
            <a:r>
              <a:rPr lang="en-US" b="1" dirty="0"/>
              <a:t>Recommendations</a:t>
            </a:r>
          </a:p>
          <a:p>
            <a:pPr marL="0" lvl="0" indent="0">
              <a:buNone/>
            </a:pPr>
            <a:r>
              <a:rPr lang="en-US" sz="1200" dirty="0"/>
              <a:t>Employees with 2, 6, 7 number of projects should be taken into consideration.</a:t>
            </a:r>
          </a:p>
          <a:p>
            <a:pPr marL="0" lvl="0" indent="0">
              <a:buNone/>
            </a:pPr>
            <a:r>
              <a:rPr lang="en-US" sz="1200" dirty="0"/>
              <a:t>Employees in sales, technical and support teams should be taken into consideration.</a:t>
            </a:r>
          </a:p>
          <a:p>
            <a:pPr marL="0" lvl="0" indent="0">
              <a:buNone/>
            </a:pPr>
            <a:r>
              <a:rPr lang="en-US" sz="1200" dirty="0"/>
              <a:t>Employees that have high average monthly hours and more projects</a:t>
            </a:r>
          </a:p>
          <a:p>
            <a:pPr marL="0" lvl="0" indent="0">
              <a:buNone/>
            </a:pPr>
            <a:r>
              <a:rPr lang="en-US" sz="1200" dirty="0"/>
              <a:t>Employees satisfaction level should be maintained across employees by appointing an average amount of projects to all employees so that they don’t get overworked or feel underworked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THANKS!</a:t>
            </a:r>
            <a:endParaRPr sz="7200"/>
          </a:p>
        </p:txBody>
      </p:sp>
      <p:sp>
        <p:nvSpPr>
          <p:cNvPr id="2207" name="Google Shape;2207;p3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dirty="0"/>
              <a:t>Hash Analytics Internship.</a:t>
            </a:r>
          </a:p>
          <a:p>
            <a:pPr marL="0" lvl="0" indent="0" algn="l" rtl="0">
              <a:spcBef>
                <a:spcPts val="600"/>
              </a:spcBef>
              <a:spcAft>
                <a:spcPts val="0"/>
              </a:spcAft>
              <a:buNone/>
            </a:pPr>
            <a:endParaRPr lang="en-US" dirty="0"/>
          </a:p>
          <a:p>
            <a:pPr marL="0" lvl="0" indent="0" algn="l" rtl="0">
              <a:spcBef>
                <a:spcPts val="600"/>
              </a:spcBef>
              <a:spcAft>
                <a:spcPts val="0"/>
              </a:spcAft>
              <a:buNone/>
            </a:pPr>
            <a:r>
              <a:rPr lang="en-US" dirty="0"/>
              <a:t>Next: Predicting the Employees that will leave the company in future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 name="Picture 2">
            <a:extLst>
              <a:ext uri="{FF2B5EF4-FFF2-40B4-BE49-F238E27FC236}">
                <a16:creationId xmlns:a16="http://schemas.microsoft.com/office/drawing/2014/main" id="{9BC141ED-F708-4D9D-A99D-60CF9F2CDAE1}"/>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5508077" y="1323719"/>
            <a:ext cx="2593306" cy="234358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79" name="Google Shape;379;p1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HELLO!</a:t>
            </a:r>
            <a:endParaRPr sz="7200"/>
          </a:p>
        </p:txBody>
      </p:sp>
      <p:sp>
        <p:nvSpPr>
          <p:cNvPr id="380" name="Google Shape;380;p1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chemeClr val="accent1"/>
                </a:solidFill>
                <a:latin typeface="Barlow"/>
                <a:ea typeface="Barlow"/>
                <a:cs typeface="Barlow"/>
                <a:sym typeface="Barlow"/>
              </a:rPr>
              <a:t>I am Abiola Adeyinka Mariam</a:t>
            </a:r>
            <a:endParaRPr sz="3600" b="1" dirty="0">
              <a:solidFill>
                <a:schemeClr val="accent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en" dirty="0"/>
              <a:t>I am here to present my insights on the  employee attrition problem for the HashAnalytics Internship project. </a:t>
            </a:r>
            <a:endParaRPr dirty="0"/>
          </a:p>
          <a:p>
            <a:pPr marL="0" lvl="0" indent="0" algn="l" rtl="0">
              <a:spcBef>
                <a:spcPts val="600"/>
              </a:spcBef>
              <a:spcAft>
                <a:spcPts val="0"/>
              </a:spcAft>
              <a:buClr>
                <a:schemeClr val="dk1"/>
              </a:buClr>
              <a:buSzPts val="1100"/>
              <a:buFont typeface="Arial"/>
              <a:buNone/>
            </a:pPr>
            <a:r>
              <a:rPr lang="en" dirty="0"/>
              <a:t>You can find me at LinkedIn: Adeyinka Abiola</a:t>
            </a:r>
            <a:endParaRPr sz="3600" b="1" dirty="0"/>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83" name="Google Shape;383;p14"/>
          <p:cNvGrpSpPr/>
          <p:nvPr/>
        </p:nvGrpSpPr>
        <p:grpSpPr>
          <a:xfrm>
            <a:off x="7479302" y="1963085"/>
            <a:ext cx="885996" cy="2673675"/>
            <a:chOff x="5678143" y="1151382"/>
            <a:chExt cx="345795" cy="1043508"/>
          </a:xfrm>
        </p:grpSpPr>
        <p:sp>
          <p:nvSpPr>
            <p:cNvPr id="384" name="Google Shape;384;p14"/>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4"/>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4"/>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14"/>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14"/>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14"/>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4"/>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14"/>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14"/>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14"/>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14"/>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14"/>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14"/>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14"/>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14"/>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gradFill>
              <a:gsLst>
                <a:gs pos="0">
                  <a:schemeClr val="accent1"/>
                </a:gs>
                <a:gs pos="50000">
                  <a:schemeClr val="accent1"/>
                </a:gs>
                <a:gs pos="100000">
                  <a:schemeClr val="accent2"/>
                </a:gs>
              </a:gsLst>
              <a:lin ang="1619866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14"/>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14"/>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9"/>
        <p:cNvGrpSpPr/>
        <p:nvPr/>
      </p:nvGrpSpPr>
      <p:grpSpPr>
        <a:xfrm>
          <a:off x="0" y="0"/>
          <a:ext cx="0" cy="0"/>
          <a:chOff x="0" y="0"/>
          <a:chExt cx="0" cy="0"/>
        </a:xfrm>
      </p:grpSpPr>
      <p:sp>
        <p:nvSpPr>
          <p:cNvPr id="1700" name="Google Shape;1700;p2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Process</a:t>
            </a:r>
            <a:endParaRPr dirty="0"/>
          </a:p>
        </p:txBody>
      </p:sp>
      <p:sp>
        <p:nvSpPr>
          <p:cNvPr id="1701" name="Google Shape;1701;p2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1702" name="Google Shape;1702;p28"/>
          <p:cNvGrpSpPr/>
          <p:nvPr/>
        </p:nvGrpSpPr>
        <p:grpSpPr>
          <a:xfrm>
            <a:off x="477963" y="1650359"/>
            <a:ext cx="2051418" cy="2588394"/>
            <a:chOff x="1083025" y="1574025"/>
            <a:chExt cx="1834900" cy="2315200"/>
          </a:xfrm>
        </p:grpSpPr>
        <p:sp>
          <p:nvSpPr>
            <p:cNvPr id="1703" name="Google Shape;1703;p28"/>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dirty="0">
                  <a:solidFill>
                    <a:schemeClr val="accent2"/>
                  </a:solidFill>
                  <a:latin typeface="Barlow"/>
                  <a:ea typeface="Barlow"/>
                  <a:cs typeface="Barlow"/>
                  <a:sym typeface="Barlow"/>
                </a:rPr>
                <a:t>1</a:t>
              </a:r>
              <a:endParaRPr sz="800" dirty="0">
                <a:solidFill>
                  <a:schemeClr val="accent2"/>
                </a:solidFill>
                <a:latin typeface="Barlow"/>
                <a:ea typeface="Barlow"/>
                <a:cs typeface="Barlow"/>
                <a:sym typeface="Barlow"/>
              </a:endParaRPr>
            </a:p>
          </p:txBody>
        </p:sp>
        <p:sp>
          <p:nvSpPr>
            <p:cNvPr id="1704" name="Google Shape;1704;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dirty="0">
                  <a:solidFill>
                    <a:schemeClr val="accent2"/>
                  </a:solidFill>
                  <a:latin typeface="Barlow"/>
                  <a:ea typeface="Barlow"/>
                  <a:cs typeface="Barlow"/>
                  <a:sym typeface="Barlow"/>
                </a:rPr>
                <a:t>Understand the problem statement</a:t>
              </a:r>
              <a:endParaRPr sz="1200" b="1" dirty="0">
                <a:solidFill>
                  <a:schemeClr val="accent2"/>
                </a:solidFill>
                <a:latin typeface="Barlow"/>
                <a:ea typeface="Barlow"/>
                <a:cs typeface="Barlow"/>
                <a:sym typeface="Barlow"/>
              </a:endParaRPr>
            </a:p>
          </p:txBody>
        </p:sp>
        <p:sp>
          <p:nvSpPr>
            <p:cNvPr id="1705" name="Google Shape;1705;p28"/>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dirty="0">
                  <a:solidFill>
                    <a:schemeClr val="accent2"/>
                  </a:solidFill>
                  <a:latin typeface="Barlow"/>
                  <a:ea typeface="Barlow"/>
                  <a:cs typeface="Barlow"/>
                  <a:sym typeface="Barlow"/>
                </a:rPr>
                <a:t>Understanding the objectives and goals of the companys problem.</a:t>
              </a:r>
              <a:endParaRPr sz="1200" dirty="0">
                <a:solidFill>
                  <a:schemeClr val="accent2"/>
                </a:solidFill>
                <a:latin typeface="Barlow"/>
                <a:ea typeface="Barlow"/>
                <a:cs typeface="Barlow"/>
                <a:sym typeface="Barlow"/>
              </a:endParaRPr>
            </a:p>
          </p:txBody>
        </p:sp>
        <p:cxnSp>
          <p:nvCxnSpPr>
            <p:cNvPr id="1706" name="Google Shape;1706;p28"/>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707" name="Google Shape;1707;p28"/>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08" name="Google Shape;1708;p28"/>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1709;p28"/>
          <p:cNvGrpSpPr/>
          <p:nvPr/>
        </p:nvGrpSpPr>
        <p:grpSpPr>
          <a:xfrm>
            <a:off x="2388508" y="1650359"/>
            <a:ext cx="2051418" cy="2588394"/>
            <a:chOff x="1083025" y="1574025"/>
            <a:chExt cx="1834900" cy="2315200"/>
          </a:xfrm>
        </p:grpSpPr>
        <p:sp>
          <p:nvSpPr>
            <p:cNvPr id="1710" name="Google Shape;1710;p28"/>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dirty="0">
                  <a:solidFill>
                    <a:schemeClr val="accent2"/>
                  </a:solidFill>
                  <a:latin typeface="Barlow"/>
                  <a:ea typeface="Barlow"/>
                  <a:cs typeface="Barlow"/>
                  <a:sym typeface="Barlow"/>
                </a:rPr>
                <a:t>2</a:t>
              </a:r>
              <a:endParaRPr sz="800" dirty="0">
                <a:solidFill>
                  <a:schemeClr val="accent2"/>
                </a:solidFill>
                <a:latin typeface="Barlow"/>
                <a:ea typeface="Barlow"/>
                <a:cs typeface="Barlow"/>
                <a:sym typeface="Barlow"/>
              </a:endParaRPr>
            </a:p>
          </p:txBody>
        </p:sp>
        <p:sp>
          <p:nvSpPr>
            <p:cNvPr id="1711" name="Google Shape;1711;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dirty="0">
                  <a:solidFill>
                    <a:schemeClr val="accent2"/>
                  </a:solidFill>
                  <a:latin typeface="Barlow"/>
                  <a:ea typeface="Barlow"/>
                  <a:cs typeface="Barlow"/>
                  <a:sym typeface="Barlow"/>
                </a:rPr>
                <a:t>Understand the data and the features</a:t>
              </a:r>
              <a:endParaRPr sz="1200" b="1" dirty="0">
                <a:solidFill>
                  <a:schemeClr val="accent2"/>
                </a:solidFill>
                <a:latin typeface="Barlow"/>
                <a:ea typeface="Barlow"/>
                <a:cs typeface="Barlow"/>
                <a:sym typeface="Barlow"/>
              </a:endParaRPr>
            </a:p>
          </p:txBody>
        </p:sp>
        <p:sp>
          <p:nvSpPr>
            <p:cNvPr id="1712" name="Google Shape;1712;p28"/>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200" dirty="0">
                  <a:solidFill>
                    <a:schemeClr val="accent2"/>
                  </a:solidFill>
                  <a:latin typeface="Barlow"/>
                  <a:ea typeface="Barlow"/>
                  <a:cs typeface="Barlow"/>
                  <a:sym typeface="Barlow"/>
                </a:rPr>
                <a:t>U</a:t>
              </a:r>
              <a:r>
                <a:rPr lang="en" sz="1200" dirty="0">
                  <a:solidFill>
                    <a:schemeClr val="accent2"/>
                  </a:solidFill>
                  <a:latin typeface="Barlow"/>
                  <a:ea typeface="Barlow"/>
                  <a:cs typeface="Barlow"/>
                  <a:sym typeface="Barlow"/>
                </a:rPr>
                <a:t>nderstanding what each feature represents and their importance to the target value.</a:t>
              </a:r>
              <a:endParaRPr sz="1200" dirty="0">
                <a:solidFill>
                  <a:schemeClr val="accent2"/>
                </a:solidFill>
                <a:latin typeface="Barlow"/>
                <a:ea typeface="Barlow"/>
                <a:cs typeface="Barlow"/>
                <a:sym typeface="Barlow"/>
              </a:endParaRPr>
            </a:p>
          </p:txBody>
        </p:sp>
        <p:cxnSp>
          <p:nvCxnSpPr>
            <p:cNvPr id="1713" name="Google Shape;1713;p28"/>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714" name="Google Shape;1714;p28"/>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15" name="Google Shape;1715;p28"/>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28"/>
          <p:cNvGrpSpPr/>
          <p:nvPr/>
        </p:nvGrpSpPr>
        <p:grpSpPr>
          <a:xfrm>
            <a:off x="4302291" y="1649564"/>
            <a:ext cx="2051418" cy="2588394"/>
            <a:chOff x="1083025" y="1574025"/>
            <a:chExt cx="1834900" cy="2315200"/>
          </a:xfrm>
        </p:grpSpPr>
        <p:sp>
          <p:nvSpPr>
            <p:cNvPr id="1717" name="Google Shape;1717;p28"/>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dirty="0">
                  <a:solidFill>
                    <a:schemeClr val="dk2"/>
                  </a:solidFill>
                  <a:latin typeface="Barlow"/>
                  <a:ea typeface="Barlow"/>
                  <a:cs typeface="Barlow"/>
                  <a:sym typeface="Barlow"/>
                </a:rPr>
                <a:t>3</a:t>
              </a:r>
              <a:endParaRPr sz="800" dirty="0">
                <a:solidFill>
                  <a:schemeClr val="dk2"/>
                </a:solidFill>
                <a:latin typeface="Barlow"/>
                <a:ea typeface="Barlow"/>
                <a:cs typeface="Barlow"/>
                <a:sym typeface="Barlow"/>
              </a:endParaRPr>
            </a:p>
          </p:txBody>
        </p:sp>
        <p:sp>
          <p:nvSpPr>
            <p:cNvPr id="1718" name="Google Shape;1718;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dirty="0">
                  <a:solidFill>
                    <a:schemeClr val="dk2"/>
                  </a:solidFill>
                  <a:latin typeface="Barlow"/>
                  <a:ea typeface="Barlow"/>
                  <a:cs typeface="Barlow"/>
                  <a:sym typeface="Barlow"/>
                </a:rPr>
                <a:t>Exploratory Analysis using Visualizations</a:t>
              </a:r>
              <a:endParaRPr sz="1200" b="1" dirty="0">
                <a:solidFill>
                  <a:schemeClr val="dk2"/>
                </a:solidFill>
                <a:latin typeface="Barlow"/>
                <a:ea typeface="Barlow"/>
                <a:cs typeface="Barlow"/>
                <a:sym typeface="Barlow"/>
              </a:endParaRPr>
            </a:p>
          </p:txBody>
        </p:sp>
        <p:sp>
          <p:nvSpPr>
            <p:cNvPr id="1719" name="Google Shape;1719;p28"/>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dirty="0">
                  <a:solidFill>
                    <a:schemeClr val="dk2"/>
                  </a:solidFill>
                  <a:latin typeface="Barlow"/>
                  <a:ea typeface="Barlow"/>
                  <a:cs typeface="Barlow"/>
                  <a:sym typeface="Barlow"/>
                </a:rPr>
                <a:t>Using visualizations to get insights of what the data can tell us and gaining insights.</a:t>
              </a:r>
              <a:endParaRPr sz="1200" dirty="0">
                <a:solidFill>
                  <a:schemeClr val="dk2"/>
                </a:solidFill>
                <a:latin typeface="Barlow"/>
                <a:ea typeface="Barlow"/>
                <a:cs typeface="Barlow"/>
                <a:sym typeface="Barlow"/>
              </a:endParaRPr>
            </a:p>
          </p:txBody>
        </p:sp>
        <p:cxnSp>
          <p:nvCxnSpPr>
            <p:cNvPr id="1720" name="Google Shape;1720;p28"/>
            <p:cNvCxnSpPr/>
            <p:nvPr/>
          </p:nvCxnSpPr>
          <p:spPr>
            <a:xfrm>
              <a:off x="2180202" y="1695421"/>
              <a:ext cx="718500" cy="741900"/>
            </a:xfrm>
            <a:prstGeom prst="straightConnector1">
              <a:avLst/>
            </a:prstGeom>
            <a:noFill/>
            <a:ln w="9525" cap="flat" cmpd="sng">
              <a:solidFill>
                <a:srgbClr val="DADCE5"/>
              </a:solidFill>
              <a:prstDash val="solid"/>
              <a:round/>
              <a:headEnd type="none" w="sm" len="sm"/>
              <a:tailEnd type="none" w="sm" len="sm"/>
            </a:ln>
          </p:spPr>
        </p:cxnSp>
        <p:sp>
          <p:nvSpPr>
            <p:cNvPr id="1721" name="Google Shape;1721;p28"/>
            <p:cNvSpPr/>
            <p:nvPr/>
          </p:nvSpPr>
          <p:spPr>
            <a:xfrm flipH="1">
              <a:off x="1083025" y="2306625"/>
              <a:ext cx="1834800" cy="143400"/>
            </a:xfrm>
            <a:prstGeom prst="parallelogram">
              <a:avLst>
                <a:gd name="adj" fmla="val 96952"/>
              </a:avLst>
            </a:prstGeom>
            <a:solidFill>
              <a:srgbClr val="DAD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22" name="Google Shape;1722;p28"/>
            <p:cNvSpPr/>
            <p:nvPr/>
          </p:nvSpPr>
          <p:spPr>
            <a:xfrm>
              <a:off x="1083125" y="2460449"/>
              <a:ext cx="1834800" cy="143400"/>
            </a:xfrm>
            <a:prstGeom prst="parallelogram">
              <a:avLst>
                <a:gd name="adj" fmla="val 96952"/>
              </a:avLst>
            </a:prstGeom>
            <a:solidFill>
              <a:srgbClr val="B0B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3" name="Google Shape;1723;p28"/>
          <p:cNvGrpSpPr/>
          <p:nvPr/>
        </p:nvGrpSpPr>
        <p:grpSpPr>
          <a:xfrm>
            <a:off x="6217659" y="1649551"/>
            <a:ext cx="2051418" cy="2588394"/>
            <a:chOff x="1083025" y="1574025"/>
            <a:chExt cx="1834900" cy="2315200"/>
          </a:xfrm>
        </p:grpSpPr>
        <p:sp>
          <p:nvSpPr>
            <p:cNvPr id="1724" name="Google Shape;1724;p28"/>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dirty="0">
                  <a:solidFill>
                    <a:schemeClr val="dk2"/>
                  </a:solidFill>
                  <a:latin typeface="Barlow"/>
                  <a:ea typeface="Barlow"/>
                  <a:cs typeface="Barlow"/>
                  <a:sym typeface="Barlow"/>
                </a:rPr>
                <a:t>4</a:t>
              </a:r>
              <a:endParaRPr sz="800" dirty="0">
                <a:solidFill>
                  <a:schemeClr val="dk2"/>
                </a:solidFill>
                <a:latin typeface="Barlow"/>
                <a:ea typeface="Barlow"/>
                <a:cs typeface="Barlow"/>
                <a:sym typeface="Barlow"/>
              </a:endParaRPr>
            </a:p>
          </p:txBody>
        </p:sp>
        <p:sp>
          <p:nvSpPr>
            <p:cNvPr id="1725" name="Google Shape;1725;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dirty="0">
                  <a:solidFill>
                    <a:schemeClr val="dk2"/>
                  </a:solidFill>
                  <a:latin typeface="Barlow"/>
                  <a:ea typeface="Barlow"/>
                  <a:cs typeface="Barlow"/>
                  <a:sym typeface="Barlow"/>
                </a:rPr>
                <a:t>Observations and Recommendations</a:t>
              </a:r>
              <a:endParaRPr sz="1200" b="1" dirty="0">
                <a:solidFill>
                  <a:schemeClr val="dk2"/>
                </a:solidFill>
                <a:latin typeface="Barlow"/>
                <a:ea typeface="Barlow"/>
                <a:cs typeface="Barlow"/>
                <a:sym typeface="Barlow"/>
              </a:endParaRPr>
            </a:p>
          </p:txBody>
        </p:sp>
        <p:sp>
          <p:nvSpPr>
            <p:cNvPr id="1726" name="Google Shape;1726;p28"/>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dirty="0">
                  <a:solidFill>
                    <a:schemeClr val="dk2"/>
                  </a:solidFill>
                  <a:latin typeface="Barlow"/>
                  <a:ea typeface="Barlow"/>
                  <a:cs typeface="Barlow"/>
                  <a:sym typeface="Barlow"/>
                </a:rPr>
                <a:t>Answering the objectives of the problem </a:t>
              </a:r>
              <a:r>
                <a:rPr lang="en-US" sz="1200" dirty="0">
                  <a:solidFill>
                    <a:schemeClr val="dk2"/>
                  </a:solidFill>
                  <a:latin typeface="Barlow"/>
                  <a:ea typeface="Barlow"/>
                  <a:cs typeface="Barlow"/>
                  <a:sym typeface="Barlow"/>
                </a:rPr>
                <a:t>and</a:t>
              </a:r>
              <a:r>
                <a:rPr lang="en" sz="1200" dirty="0">
                  <a:solidFill>
                    <a:schemeClr val="dk2"/>
                  </a:solidFill>
                  <a:latin typeface="Barlow"/>
                  <a:ea typeface="Barlow"/>
                  <a:cs typeface="Barlow"/>
                  <a:sym typeface="Barlow"/>
                </a:rPr>
                <a:t> providing reasonable solutions</a:t>
              </a:r>
              <a:endParaRPr sz="1200" dirty="0">
                <a:solidFill>
                  <a:schemeClr val="dk2"/>
                </a:solidFill>
                <a:latin typeface="Barlow"/>
                <a:ea typeface="Barlow"/>
                <a:cs typeface="Barlow"/>
                <a:sym typeface="Barlow"/>
              </a:endParaRPr>
            </a:p>
          </p:txBody>
        </p:sp>
        <p:cxnSp>
          <p:nvCxnSpPr>
            <p:cNvPr id="1727" name="Google Shape;1727;p28"/>
            <p:cNvCxnSpPr/>
            <p:nvPr/>
          </p:nvCxnSpPr>
          <p:spPr>
            <a:xfrm>
              <a:off x="2180202" y="1695421"/>
              <a:ext cx="718500" cy="741900"/>
            </a:xfrm>
            <a:prstGeom prst="straightConnector1">
              <a:avLst/>
            </a:prstGeom>
            <a:noFill/>
            <a:ln w="9525" cap="flat" cmpd="sng">
              <a:solidFill>
                <a:srgbClr val="DADCE5"/>
              </a:solidFill>
              <a:prstDash val="solid"/>
              <a:round/>
              <a:headEnd type="none" w="sm" len="sm"/>
              <a:tailEnd type="none" w="sm" len="sm"/>
            </a:ln>
          </p:spPr>
        </p:cxnSp>
        <p:sp>
          <p:nvSpPr>
            <p:cNvPr id="1728" name="Google Shape;1728;p28"/>
            <p:cNvSpPr/>
            <p:nvPr/>
          </p:nvSpPr>
          <p:spPr>
            <a:xfrm flipH="1">
              <a:off x="1083025" y="2306625"/>
              <a:ext cx="1834800" cy="143400"/>
            </a:xfrm>
            <a:prstGeom prst="parallelogram">
              <a:avLst>
                <a:gd name="adj" fmla="val 96952"/>
              </a:avLst>
            </a:prstGeom>
            <a:solidFill>
              <a:srgbClr val="DAD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29" name="Google Shape;1729;p28"/>
            <p:cNvSpPr/>
            <p:nvPr/>
          </p:nvSpPr>
          <p:spPr>
            <a:xfrm>
              <a:off x="1083125" y="2460449"/>
              <a:ext cx="1834800" cy="143400"/>
            </a:xfrm>
            <a:prstGeom prst="parallelogram">
              <a:avLst>
                <a:gd name="adj" fmla="val 96952"/>
              </a:avLst>
            </a:prstGeom>
            <a:solidFill>
              <a:srgbClr val="B0B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Problem Statement</a:t>
            </a:r>
            <a:endParaRPr dirty="0"/>
          </a:p>
        </p:txBody>
      </p:sp>
      <p:sp>
        <p:nvSpPr>
          <p:cNvPr id="406" name="Google Shape;406;p15"/>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Company X is trying to control employee attrition using 9 features to determine the employees that leave the company.</a:t>
            </a:r>
          </a:p>
          <a:p>
            <a:pPr marL="0" lvl="0" indent="0" algn="l" rtl="0">
              <a:spcBef>
                <a:spcPts val="0"/>
              </a:spcBef>
              <a:spcAft>
                <a:spcPts val="0"/>
              </a:spcAft>
              <a:buNone/>
            </a:pPr>
            <a:r>
              <a:rPr lang="en" dirty="0"/>
              <a:t>About 23.8% of employees have left so far.</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pic>
        <p:nvPicPr>
          <p:cNvPr id="3" name="Picture 2">
            <a:extLst>
              <a:ext uri="{FF2B5EF4-FFF2-40B4-BE49-F238E27FC236}">
                <a16:creationId xmlns:a16="http://schemas.microsoft.com/office/drawing/2014/main" id="{B75CF732-78EE-48C1-984C-E1911FD3265E}"/>
              </a:ext>
            </a:extLst>
          </p:cNvPr>
          <p:cNvPicPr>
            <a:picLocks noChangeAspect="1"/>
          </p:cNvPicPr>
          <p:nvPr/>
        </p:nvPicPr>
        <p:blipFill>
          <a:blip r:embed="rId3"/>
          <a:stretch>
            <a:fillRect/>
          </a:stretch>
        </p:blipFill>
        <p:spPr>
          <a:xfrm>
            <a:off x="5561044" y="567027"/>
            <a:ext cx="3555034" cy="29326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t>Why are employees leaving?</a:t>
            </a:r>
          </a:p>
          <a:p>
            <a:pPr marL="0" lvl="0" indent="0" algn="l" rtl="0">
              <a:spcBef>
                <a:spcPts val="600"/>
              </a:spcBef>
              <a:spcAft>
                <a:spcPts val="0"/>
              </a:spcAft>
              <a:buNone/>
            </a:pPr>
            <a:r>
              <a:rPr lang="en" dirty="0"/>
              <a:t>What type of employees are leaving? </a:t>
            </a:r>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1751550" y="112270"/>
            <a:ext cx="5640900" cy="59498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Feature Importance</a:t>
            </a:r>
            <a:endParaRPr dirty="0"/>
          </a:p>
        </p:txBody>
      </p:sp>
      <p:sp>
        <p:nvSpPr>
          <p:cNvPr id="13" name="Text Placeholder 12">
            <a:extLst>
              <a:ext uri="{FF2B5EF4-FFF2-40B4-BE49-F238E27FC236}">
                <a16:creationId xmlns:a16="http://schemas.microsoft.com/office/drawing/2014/main" id="{C0FE2D7B-5E5B-4630-BFFA-F49FED5662E4}"/>
              </a:ext>
            </a:extLst>
          </p:cNvPr>
          <p:cNvSpPr>
            <a:spLocks noGrp="1"/>
          </p:cNvSpPr>
          <p:nvPr>
            <p:ph type="body" idx="1"/>
          </p:nvPr>
        </p:nvSpPr>
        <p:spPr>
          <a:xfrm>
            <a:off x="5235115" y="707256"/>
            <a:ext cx="3350471" cy="3732121"/>
          </a:xfrm>
        </p:spPr>
        <p:txBody>
          <a:bodyPr/>
          <a:lstStyle/>
          <a:p>
            <a:pPr marL="114300" indent="0">
              <a:buNone/>
            </a:pPr>
            <a:r>
              <a:rPr lang="en-US" sz="1600" u="sng" dirty="0"/>
              <a:t>Observations</a:t>
            </a:r>
          </a:p>
          <a:p>
            <a:r>
              <a:rPr lang="en-US" sz="1600" dirty="0"/>
              <a:t>This shows that statistical level, time spent in the company, number of projects, average monthly hours and last evaluation of an employee  have more importance in determining the attrition of an employee.</a:t>
            </a:r>
          </a:p>
        </p:txBody>
      </p:sp>
      <p:sp>
        <p:nvSpPr>
          <p:cNvPr id="860" name="Google Shape;860;p19"/>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Picture 1">
            <a:extLst>
              <a:ext uri="{FF2B5EF4-FFF2-40B4-BE49-F238E27FC236}">
                <a16:creationId xmlns:a16="http://schemas.microsoft.com/office/drawing/2014/main" id="{7946882F-F3F6-48B8-9053-2C09C0F8DC14}"/>
              </a:ext>
            </a:extLst>
          </p:cNvPr>
          <p:cNvPicPr>
            <a:picLocks noChangeAspect="1"/>
          </p:cNvPicPr>
          <p:nvPr/>
        </p:nvPicPr>
        <p:blipFill>
          <a:blip r:embed="rId3"/>
          <a:stretch>
            <a:fillRect/>
          </a:stretch>
        </p:blipFill>
        <p:spPr>
          <a:xfrm>
            <a:off x="558414" y="707256"/>
            <a:ext cx="4411456" cy="4274312"/>
          </a:xfrm>
          <a:prstGeom prst="rect">
            <a:avLst/>
          </a:prstGeom>
        </p:spPr>
      </p:pic>
    </p:spTree>
    <p:extLst>
      <p:ext uri="{BB962C8B-B14F-4D97-AF65-F5344CB8AC3E}">
        <p14:creationId xmlns:p14="http://schemas.microsoft.com/office/powerpoint/2010/main" val="141458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pic>
        <p:nvPicPr>
          <p:cNvPr id="3" name="Picture 2">
            <a:extLst>
              <a:ext uri="{FF2B5EF4-FFF2-40B4-BE49-F238E27FC236}">
                <a16:creationId xmlns:a16="http://schemas.microsoft.com/office/drawing/2014/main" id="{1D743EAF-32F1-4FFA-B983-14BEF0C5BF94}"/>
              </a:ext>
            </a:extLst>
          </p:cNvPr>
          <p:cNvPicPr>
            <a:picLocks noChangeAspect="1"/>
          </p:cNvPicPr>
          <p:nvPr/>
        </p:nvPicPr>
        <p:blipFill>
          <a:blip r:embed="rId3"/>
          <a:stretch>
            <a:fillRect/>
          </a:stretch>
        </p:blipFill>
        <p:spPr>
          <a:xfrm>
            <a:off x="5130382" y="1163181"/>
            <a:ext cx="3925014" cy="3567730"/>
          </a:xfrm>
          <a:prstGeom prst="rect">
            <a:avLst/>
          </a:prstGeom>
        </p:spPr>
      </p:pic>
      <p:sp>
        <p:nvSpPr>
          <p:cNvPr id="594" name="Google Shape;594;p1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Explorative Analysis</a:t>
            </a:r>
            <a:endParaRPr dirty="0"/>
          </a:p>
        </p:txBody>
      </p:sp>
      <p:sp>
        <p:nvSpPr>
          <p:cNvPr id="595" name="Google Shape;595;p17"/>
          <p:cNvSpPr txBox="1">
            <a:spLocks noGrp="1"/>
          </p:cNvSpPr>
          <p:nvPr>
            <p:ph type="body" idx="1"/>
          </p:nvPr>
        </p:nvSpPr>
        <p:spPr>
          <a:xfrm>
            <a:off x="457200" y="1272590"/>
            <a:ext cx="4622653" cy="356773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US" sz="1700" dirty="0"/>
              <a:t>There is a high negative correlation between satisfaction level and the attrition .</a:t>
            </a:r>
            <a:endParaRPr sz="1700" dirty="0"/>
          </a:p>
          <a:p>
            <a:pPr marL="457200" lvl="0" indent="-342900" algn="l" rtl="0">
              <a:spcBef>
                <a:spcPts val="0"/>
              </a:spcBef>
              <a:spcAft>
                <a:spcPts val="0"/>
              </a:spcAft>
              <a:buSzPts val="1800"/>
              <a:buChar char="▸"/>
            </a:pPr>
            <a:r>
              <a:rPr lang="en-US" sz="1700" dirty="0"/>
              <a:t>I assume that employees with a lower satisfaction level leave the company more.</a:t>
            </a:r>
            <a:endParaRPr sz="1700" dirty="0"/>
          </a:p>
          <a:p>
            <a:pPr marL="457200" lvl="0" indent="-342900" algn="l" rtl="0">
              <a:spcBef>
                <a:spcPts val="0"/>
              </a:spcBef>
              <a:spcAft>
                <a:spcPts val="0"/>
              </a:spcAft>
              <a:buSzPts val="1800"/>
              <a:buChar char="▸"/>
            </a:pPr>
            <a:r>
              <a:rPr lang="en-US" sz="1700" dirty="0"/>
              <a:t>Why do they have lower satisfaction level?</a:t>
            </a:r>
          </a:p>
          <a:p>
            <a:pPr marL="457200" lvl="0" indent="-342900" algn="l" rtl="0">
              <a:spcBef>
                <a:spcPts val="0"/>
              </a:spcBef>
              <a:spcAft>
                <a:spcPts val="0"/>
              </a:spcAft>
              <a:buSzPts val="1800"/>
              <a:buChar char="▸"/>
            </a:pPr>
            <a:r>
              <a:rPr lang="en-US" sz="1700" dirty="0"/>
              <a:t>There is also a high correlation between number of projects, average monthly hours and last evaluation.</a:t>
            </a:r>
          </a:p>
          <a:p>
            <a:pPr marL="457200" lvl="0" indent="-342900" algn="l" rtl="0">
              <a:spcBef>
                <a:spcPts val="0"/>
              </a:spcBef>
              <a:spcAft>
                <a:spcPts val="0"/>
              </a:spcAft>
              <a:buSzPts val="1800"/>
              <a:buChar char="▸"/>
            </a:pPr>
            <a:r>
              <a:rPr lang="en-US" sz="1700" dirty="0"/>
              <a:t>Lets dig further.</a:t>
            </a:r>
            <a:endParaRPr sz="1700"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703123" y="292548"/>
            <a:ext cx="7485806" cy="73503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400" dirty="0">
                <a:solidFill>
                  <a:schemeClr val="accent1"/>
                </a:solidFill>
              </a:rPr>
              <a:t>Satisfaction Level</a:t>
            </a:r>
            <a:endParaRPr sz="5400" dirty="0">
              <a:solidFill>
                <a:schemeClr val="accent1"/>
              </a:solidFill>
            </a:endParaRPr>
          </a:p>
        </p:txBody>
      </p:sp>
      <p:sp>
        <p:nvSpPr>
          <p:cNvPr id="742" name="Google Shape;742;p18"/>
          <p:cNvSpPr txBox="1">
            <a:spLocks noGrp="1"/>
          </p:cNvSpPr>
          <p:nvPr>
            <p:ph type="subTitle" idx="4294967295"/>
          </p:nvPr>
        </p:nvSpPr>
        <p:spPr>
          <a:xfrm>
            <a:off x="741535" y="952880"/>
            <a:ext cx="7613707"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t>Why is there a high spike for employees that left with low satisfaction level?</a:t>
            </a:r>
          </a:p>
          <a:p>
            <a:pPr marL="0" lvl="0" indent="0" algn="l" rtl="0">
              <a:spcBef>
                <a:spcPts val="600"/>
              </a:spcBef>
              <a:spcAft>
                <a:spcPts val="0"/>
              </a:spcAft>
              <a:buNone/>
            </a:pPr>
            <a:r>
              <a:rPr lang="en" dirty="0"/>
              <a:t> </a:t>
            </a:r>
            <a:endParaRPr dirty="0"/>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8A95840E-738B-479C-94ED-E864280A3F8E}"/>
              </a:ext>
            </a:extLst>
          </p:cNvPr>
          <p:cNvPicPr>
            <a:picLocks noChangeAspect="1"/>
          </p:cNvPicPr>
          <p:nvPr/>
        </p:nvPicPr>
        <p:blipFill>
          <a:blip r:embed="rId3"/>
          <a:stretch>
            <a:fillRect/>
          </a:stretch>
        </p:blipFill>
        <p:spPr>
          <a:xfrm>
            <a:off x="707259" y="1700649"/>
            <a:ext cx="7501840" cy="33180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57200" y="90743"/>
            <a:ext cx="2610818" cy="90741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t>Explorative Analysis</a:t>
            </a:r>
            <a:endParaRPr sz="3600" dirty="0"/>
          </a:p>
        </p:txBody>
      </p:sp>
      <p:sp>
        <p:nvSpPr>
          <p:cNvPr id="1007" name="Google Shape;1007;p21"/>
          <p:cNvSpPr txBox="1">
            <a:spLocks noGrp="1"/>
          </p:cNvSpPr>
          <p:nvPr>
            <p:ph type="body" idx="1"/>
          </p:nvPr>
        </p:nvSpPr>
        <p:spPr>
          <a:xfrm>
            <a:off x="366458" y="1179645"/>
            <a:ext cx="2610818" cy="3245771"/>
          </a:xfrm>
          <a:prstGeom prst="rect">
            <a:avLst/>
          </a:prstGeom>
        </p:spPr>
        <p:txBody>
          <a:bodyPr spcFirstLastPara="1" wrap="square" lIns="0" tIns="0" rIns="0" bIns="0" anchor="t" anchorCtr="0">
            <a:noAutofit/>
          </a:bodyPr>
          <a:lstStyle/>
          <a:p>
            <a:r>
              <a:rPr lang="en-US" sz="1600" dirty="0"/>
              <a:t>There are 3 clusters of employees</a:t>
            </a:r>
          </a:p>
          <a:p>
            <a:pPr>
              <a:buFont typeface="+mj-lt"/>
              <a:buAutoNum type="arabicPeriod"/>
            </a:pPr>
            <a:r>
              <a:rPr lang="en-US" sz="1600" dirty="0"/>
              <a:t>Unsatisfied and overworked employees</a:t>
            </a:r>
          </a:p>
          <a:p>
            <a:pPr>
              <a:buFont typeface="+mj-lt"/>
              <a:buAutoNum type="arabicPeriod"/>
            </a:pPr>
            <a:r>
              <a:rPr lang="en-US" sz="1600" dirty="0"/>
              <a:t>Unsatisfied and underworked employees</a:t>
            </a:r>
          </a:p>
          <a:p>
            <a:pPr>
              <a:buFont typeface="+mj-lt"/>
              <a:buAutoNum type="arabicPeriod"/>
            </a:pPr>
            <a:r>
              <a:rPr lang="en-US" sz="1600" dirty="0"/>
              <a:t>Satisfied and hardworking employees</a:t>
            </a:r>
          </a:p>
        </p:txBody>
      </p:sp>
      <p:pic>
        <p:nvPicPr>
          <p:cNvPr id="1008" name="Google Shape;1008;p21"/>
          <p:cNvPicPr preferRelativeResize="0"/>
          <p:nvPr/>
        </p:nvPicPr>
        <p:blipFill rotWithShape="1">
          <a:blip r:embed="rId3">
            <a:alphaModFix/>
          </a:blip>
          <a:srcRect l="3295" r="37860"/>
          <a:stretch/>
        </p:blipFill>
        <p:spPr>
          <a:xfrm rot="10800000" flipH="1">
            <a:off x="4572000" y="0"/>
            <a:ext cx="4572000" cy="5143500"/>
          </a:xfrm>
          <a:prstGeom prst="snip1Rect">
            <a:avLst>
              <a:gd name="adj" fmla="val 9999"/>
            </a:avLst>
          </a:prstGeom>
          <a:noFill/>
          <a:ln>
            <a:noFill/>
          </a:ln>
        </p:spPr>
      </p:pic>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pic>
        <p:nvPicPr>
          <p:cNvPr id="5" name="Picture 4">
            <a:extLst>
              <a:ext uri="{FF2B5EF4-FFF2-40B4-BE49-F238E27FC236}">
                <a16:creationId xmlns:a16="http://schemas.microsoft.com/office/drawing/2014/main" id="{E3BE5E2F-7B38-45CC-BC68-3B8AA432A2FA}"/>
              </a:ext>
            </a:extLst>
          </p:cNvPr>
          <p:cNvPicPr>
            <a:picLocks noChangeAspect="1"/>
          </p:cNvPicPr>
          <p:nvPr/>
        </p:nvPicPr>
        <p:blipFill>
          <a:blip r:embed="rId4"/>
          <a:stretch>
            <a:fillRect/>
          </a:stretch>
        </p:blipFill>
        <p:spPr>
          <a:xfrm>
            <a:off x="3068018" y="0"/>
            <a:ext cx="6075982" cy="5143500"/>
          </a:xfrm>
          <a:prstGeom prst="rect">
            <a:avLst/>
          </a:prstGeom>
        </p:spPr>
      </p:pic>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586</Words>
  <Application>Microsoft Office PowerPoint</Application>
  <PresentationFormat>On-screen Show (16:9)</PresentationFormat>
  <Paragraphs>89</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Barlow Light</vt:lpstr>
      <vt:lpstr>Barlow</vt:lpstr>
      <vt:lpstr>Calibri</vt:lpstr>
      <vt:lpstr>Raleway Thin</vt:lpstr>
      <vt:lpstr>Raleway</vt:lpstr>
      <vt:lpstr>Arial</vt:lpstr>
      <vt:lpstr>Gaoler template</vt:lpstr>
      <vt:lpstr>EMPLOYEE ATTRITION PROBLEM</vt:lpstr>
      <vt:lpstr>HELLO!</vt:lpstr>
      <vt:lpstr>Process</vt:lpstr>
      <vt:lpstr>Problem Statement</vt:lpstr>
      <vt:lpstr>PowerPoint Presentation</vt:lpstr>
      <vt:lpstr>Feature Importance</vt:lpstr>
      <vt:lpstr>Explorative Analysis</vt:lpstr>
      <vt:lpstr>Satisfaction Level</vt:lpstr>
      <vt:lpstr>Explorative Analysis</vt:lpstr>
      <vt:lpstr>Explorative Analysis</vt:lpstr>
      <vt:lpstr>Explorative Analysis of Employees Projects and Average Monthly Hours </vt:lpstr>
      <vt:lpstr>Evaluation of employees based on Avg Montly hours</vt:lpstr>
      <vt:lpstr>Explorative Analysis</vt:lpstr>
      <vt:lpstr>Observation And Recommendations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PROBLEM</dc:title>
  <cp:lastModifiedBy>yinka abiola</cp:lastModifiedBy>
  <cp:revision>32</cp:revision>
  <dcterms:modified xsi:type="dcterms:W3CDTF">2020-07-16T15:30:56Z</dcterms:modified>
</cp:coreProperties>
</file>