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9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8AF46C-C806-4AAE-80E3-D2D6A9275395}">
          <p14:sldIdLst>
            <p14:sldId id="256"/>
            <p14:sldId id="258"/>
            <p14:sldId id="259"/>
            <p14:sldId id="260"/>
            <p14:sldId id="261"/>
            <p14:sldId id="272"/>
            <p14:sldId id="263"/>
            <p14:sldId id="264"/>
            <p14:sldId id="265"/>
            <p14:sldId id="266"/>
            <p14:sldId id="267"/>
            <p14:sldId id="273"/>
            <p14:sldId id="27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0"/>
    <a:srgbClr val="FF9900"/>
    <a:srgbClr val="E61E7F"/>
    <a:srgbClr val="46E180"/>
    <a:srgbClr val="B8DF32"/>
    <a:srgbClr val="7CE178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6C6083-17E1-4F73-8F65-98F9A4F421AF}">
  <a:tblStyle styleId="{736C6083-17E1-4F73-8F65-98F9A4F421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5613A-262F-4C7F-8059-52F96487EA8B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2205A55-AD15-4EAC-A0CA-607C5F8C4D72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0F7940E9-18B9-4672-B2F8-8C0ADAFA7014}" type="parTrans" cxnId="{BBDFDC71-A476-475B-B787-9808711D93F9}">
      <dgm:prSet/>
      <dgm:spPr/>
      <dgm:t>
        <a:bodyPr/>
        <a:lstStyle/>
        <a:p>
          <a:endParaRPr lang="en-US"/>
        </a:p>
      </dgm:t>
    </dgm:pt>
    <dgm:pt modelId="{6C3E3113-6A0F-42B7-83C0-566C90D52C39}" type="sibTrans" cxnId="{BBDFDC71-A476-475B-B787-9808711D93F9}">
      <dgm:prSet/>
      <dgm:spPr/>
      <dgm:t>
        <a:bodyPr/>
        <a:lstStyle/>
        <a:p>
          <a:endParaRPr lang="en-US"/>
        </a:p>
      </dgm:t>
    </dgm:pt>
    <dgm:pt modelId="{AC22CEB5-0DB1-4C22-A656-339D739855DD}">
      <dgm:prSet phldrT="[Text]"/>
      <dgm:spPr/>
      <dgm:t>
        <a:bodyPr/>
        <a:lstStyle/>
        <a:p>
          <a:r>
            <a:rPr lang="en-US" dirty="0"/>
            <a:t>Import pandas as pd</a:t>
          </a:r>
        </a:p>
      </dgm:t>
    </dgm:pt>
    <dgm:pt modelId="{87C8C58C-882F-4FA4-92C9-C63D443FF941}" type="parTrans" cxnId="{130B99E3-B408-4C51-96C5-8119291F3CC5}">
      <dgm:prSet/>
      <dgm:spPr/>
      <dgm:t>
        <a:bodyPr/>
        <a:lstStyle/>
        <a:p>
          <a:endParaRPr lang="en-US"/>
        </a:p>
      </dgm:t>
    </dgm:pt>
    <dgm:pt modelId="{003275D8-58CB-447E-84F7-3DEA6A69847F}" type="sibTrans" cxnId="{130B99E3-B408-4C51-96C5-8119291F3CC5}">
      <dgm:prSet/>
      <dgm:spPr/>
      <dgm:t>
        <a:bodyPr/>
        <a:lstStyle/>
        <a:p>
          <a:endParaRPr lang="en-US"/>
        </a:p>
      </dgm:t>
    </dgm:pt>
    <dgm:pt modelId="{6470DB2A-4369-49ED-8195-DF348D3EBF45}">
      <dgm:prSet phldrT="[Text]"/>
      <dgm:spPr/>
      <dgm:t>
        <a:bodyPr/>
        <a:lstStyle/>
        <a:p>
          <a:r>
            <a:rPr lang="en-US" dirty="0"/>
            <a:t>Import numpy as np</a:t>
          </a:r>
        </a:p>
      </dgm:t>
    </dgm:pt>
    <dgm:pt modelId="{1DF31D77-E96E-4EE8-8A86-25F97CC803F6}" type="parTrans" cxnId="{815688F8-BB80-4D9A-AFA3-0D927A6BAF97}">
      <dgm:prSet/>
      <dgm:spPr/>
      <dgm:t>
        <a:bodyPr/>
        <a:lstStyle/>
        <a:p>
          <a:endParaRPr lang="en-US"/>
        </a:p>
      </dgm:t>
    </dgm:pt>
    <dgm:pt modelId="{2960D614-4155-47F6-9FC8-E05B4DF75DF8}" type="sibTrans" cxnId="{815688F8-BB80-4D9A-AFA3-0D927A6BAF97}">
      <dgm:prSet/>
      <dgm:spPr/>
      <dgm:t>
        <a:bodyPr/>
        <a:lstStyle/>
        <a:p>
          <a:endParaRPr lang="en-US"/>
        </a:p>
      </dgm:t>
    </dgm:pt>
    <dgm:pt modelId="{C2B6108A-19B2-4E35-9FAF-6403C898A5B5}">
      <dgm:prSet phldrT="[Text]"/>
      <dgm:spPr/>
      <dgm:t>
        <a:bodyPr/>
        <a:lstStyle/>
        <a:p>
          <a:r>
            <a:rPr lang="en-US" dirty="0"/>
            <a:t>Import SciPy as sp</a:t>
          </a:r>
        </a:p>
      </dgm:t>
    </dgm:pt>
    <dgm:pt modelId="{F50CF8EC-7F4B-48C9-8E01-D29566A28CF2}" type="parTrans" cxnId="{6283EF69-9F25-4A36-95E3-8F96646F1394}">
      <dgm:prSet/>
      <dgm:spPr/>
      <dgm:t>
        <a:bodyPr/>
        <a:lstStyle/>
        <a:p>
          <a:endParaRPr lang="en-US"/>
        </a:p>
      </dgm:t>
    </dgm:pt>
    <dgm:pt modelId="{D3394088-7799-4E1A-9F4F-F5FF8B824B73}" type="sibTrans" cxnId="{6283EF69-9F25-4A36-95E3-8F96646F1394}">
      <dgm:prSet/>
      <dgm:spPr/>
      <dgm:t>
        <a:bodyPr/>
        <a:lstStyle/>
        <a:p>
          <a:endParaRPr lang="en-US"/>
        </a:p>
      </dgm:t>
    </dgm:pt>
    <dgm:pt modelId="{376E8B7C-51D4-40B5-9E20-53F395644EB7}">
      <dgm:prSet phldrT="[Text]"/>
      <dgm:spPr/>
      <dgm:t>
        <a:bodyPr/>
        <a:lstStyle/>
        <a:p>
          <a:r>
            <a:rPr lang="en-US" dirty="0"/>
            <a:t>Import seaborn as sns</a:t>
          </a:r>
        </a:p>
      </dgm:t>
    </dgm:pt>
    <dgm:pt modelId="{CE402391-1AFF-49B5-90AB-FE01F49F0005}" type="parTrans" cxnId="{9122E8F9-0E3B-4AE8-868C-246EBD9F14AC}">
      <dgm:prSet/>
      <dgm:spPr/>
      <dgm:t>
        <a:bodyPr/>
        <a:lstStyle/>
        <a:p>
          <a:endParaRPr lang="en-US"/>
        </a:p>
      </dgm:t>
    </dgm:pt>
    <dgm:pt modelId="{98C72BF2-E62F-46E0-A22F-9A5A31110149}" type="sibTrans" cxnId="{9122E8F9-0E3B-4AE8-868C-246EBD9F14AC}">
      <dgm:prSet/>
      <dgm:spPr/>
      <dgm:t>
        <a:bodyPr/>
        <a:lstStyle/>
        <a:p>
          <a:endParaRPr lang="en-US"/>
        </a:p>
      </dgm:t>
    </dgm:pt>
    <dgm:pt modelId="{5643D7ED-A200-447F-A701-85C32B92AEC8}">
      <dgm:prSet phldrT="[Text]"/>
      <dgm:spPr/>
      <dgm:t>
        <a:bodyPr/>
        <a:lstStyle/>
        <a:p>
          <a:r>
            <a:rPr lang="en-US" dirty="0"/>
            <a:t>Import matplotlib.pyplot as plt</a:t>
          </a:r>
        </a:p>
      </dgm:t>
    </dgm:pt>
    <dgm:pt modelId="{9E00D7E0-EB1A-4AB8-98FC-D009BBC43D88}" type="parTrans" cxnId="{832AE03F-911D-41A7-85D3-F01F75004BF5}">
      <dgm:prSet/>
      <dgm:spPr/>
      <dgm:t>
        <a:bodyPr/>
        <a:lstStyle/>
        <a:p>
          <a:endParaRPr lang="en-US"/>
        </a:p>
      </dgm:t>
    </dgm:pt>
    <dgm:pt modelId="{DF1A6A9A-317D-464B-BA94-EE54F3DDD834}" type="sibTrans" cxnId="{832AE03F-911D-41A7-85D3-F01F75004BF5}">
      <dgm:prSet/>
      <dgm:spPr/>
      <dgm:t>
        <a:bodyPr/>
        <a:lstStyle/>
        <a:p>
          <a:endParaRPr lang="en-US"/>
        </a:p>
      </dgm:t>
    </dgm:pt>
    <dgm:pt modelId="{E359C334-2669-4096-AE73-6E21E638E905}" type="pres">
      <dgm:prSet presAssocID="{62D5613A-262F-4C7F-8059-52F96487EA8B}" presName="diagram" presStyleCnt="0">
        <dgm:presLayoutVars>
          <dgm:dir/>
          <dgm:resizeHandles val="exact"/>
        </dgm:presLayoutVars>
      </dgm:prSet>
      <dgm:spPr/>
    </dgm:pt>
    <dgm:pt modelId="{4A1E8480-E73C-41BC-AD10-60A8E5270C48}" type="pres">
      <dgm:prSet presAssocID="{12205A55-AD15-4EAC-A0CA-607C5F8C4D72}" presName="node" presStyleLbl="node1" presStyleIdx="0" presStyleCnt="1">
        <dgm:presLayoutVars>
          <dgm:bulletEnabled val="1"/>
        </dgm:presLayoutVars>
      </dgm:prSet>
      <dgm:spPr/>
    </dgm:pt>
  </dgm:ptLst>
  <dgm:cxnLst>
    <dgm:cxn modelId="{FC7CFA2D-277D-436A-8280-D35060669BC5}" type="presOf" srcId="{12205A55-AD15-4EAC-A0CA-607C5F8C4D72}" destId="{4A1E8480-E73C-41BC-AD10-60A8E5270C48}" srcOrd="0" destOrd="0" presId="urn:microsoft.com/office/officeart/2005/8/layout/default"/>
    <dgm:cxn modelId="{832AE03F-911D-41A7-85D3-F01F75004BF5}" srcId="{12205A55-AD15-4EAC-A0CA-607C5F8C4D72}" destId="{5643D7ED-A200-447F-A701-85C32B92AEC8}" srcOrd="4" destOrd="0" parTransId="{9E00D7E0-EB1A-4AB8-98FC-D009BBC43D88}" sibTransId="{DF1A6A9A-317D-464B-BA94-EE54F3DDD834}"/>
    <dgm:cxn modelId="{6283EF69-9F25-4A36-95E3-8F96646F1394}" srcId="{12205A55-AD15-4EAC-A0CA-607C5F8C4D72}" destId="{C2B6108A-19B2-4E35-9FAF-6403C898A5B5}" srcOrd="2" destOrd="0" parTransId="{F50CF8EC-7F4B-48C9-8E01-D29566A28CF2}" sibTransId="{D3394088-7799-4E1A-9F4F-F5FF8B824B73}"/>
    <dgm:cxn modelId="{BBDFDC71-A476-475B-B787-9808711D93F9}" srcId="{62D5613A-262F-4C7F-8059-52F96487EA8B}" destId="{12205A55-AD15-4EAC-A0CA-607C5F8C4D72}" srcOrd="0" destOrd="0" parTransId="{0F7940E9-18B9-4672-B2F8-8C0ADAFA7014}" sibTransId="{6C3E3113-6A0F-42B7-83C0-566C90D52C39}"/>
    <dgm:cxn modelId="{A0D94C91-AD95-4DD6-B4A9-6ABB464A09C9}" type="presOf" srcId="{C2B6108A-19B2-4E35-9FAF-6403C898A5B5}" destId="{4A1E8480-E73C-41BC-AD10-60A8E5270C48}" srcOrd="0" destOrd="3" presId="urn:microsoft.com/office/officeart/2005/8/layout/default"/>
    <dgm:cxn modelId="{D909DEB8-AE52-44BB-9B00-82C1CC385CB3}" type="presOf" srcId="{6470DB2A-4369-49ED-8195-DF348D3EBF45}" destId="{4A1E8480-E73C-41BC-AD10-60A8E5270C48}" srcOrd="0" destOrd="2" presId="urn:microsoft.com/office/officeart/2005/8/layout/default"/>
    <dgm:cxn modelId="{A2EE28BA-339B-4FAB-A76C-7DF13B9BC332}" type="presOf" srcId="{5643D7ED-A200-447F-A701-85C32B92AEC8}" destId="{4A1E8480-E73C-41BC-AD10-60A8E5270C48}" srcOrd="0" destOrd="5" presId="urn:microsoft.com/office/officeart/2005/8/layout/default"/>
    <dgm:cxn modelId="{275DD0BD-9DAB-47C6-8E5F-80E2208CA66F}" type="presOf" srcId="{376E8B7C-51D4-40B5-9E20-53F395644EB7}" destId="{4A1E8480-E73C-41BC-AD10-60A8E5270C48}" srcOrd="0" destOrd="4" presId="urn:microsoft.com/office/officeart/2005/8/layout/default"/>
    <dgm:cxn modelId="{DC97A5D2-16CA-4368-B267-964ABF46ECC9}" type="presOf" srcId="{62D5613A-262F-4C7F-8059-52F96487EA8B}" destId="{E359C334-2669-4096-AE73-6E21E638E905}" srcOrd="0" destOrd="0" presId="urn:microsoft.com/office/officeart/2005/8/layout/default"/>
    <dgm:cxn modelId="{3DB89EE2-60D9-49B9-9743-311C540FCC22}" type="presOf" srcId="{AC22CEB5-0DB1-4C22-A656-339D739855DD}" destId="{4A1E8480-E73C-41BC-AD10-60A8E5270C48}" srcOrd="0" destOrd="1" presId="urn:microsoft.com/office/officeart/2005/8/layout/default"/>
    <dgm:cxn modelId="{130B99E3-B408-4C51-96C5-8119291F3CC5}" srcId="{12205A55-AD15-4EAC-A0CA-607C5F8C4D72}" destId="{AC22CEB5-0DB1-4C22-A656-339D739855DD}" srcOrd="0" destOrd="0" parTransId="{87C8C58C-882F-4FA4-92C9-C63D443FF941}" sibTransId="{003275D8-58CB-447E-84F7-3DEA6A69847F}"/>
    <dgm:cxn modelId="{815688F8-BB80-4D9A-AFA3-0D927A6BAF97}" srcId="{12205A55-AD15-4EAC-A0CA-607C5F8C4D72}" destId="{6470DB2A-4369-49ED-8195-DF348D3EBF45}" srcOrd="1" destOrd="0" parTransId="{1DF31D77-E96E-4EE8-8A86-25F97CC803F6}" sibTransId="{2960D614-4155-47F6-9FC8-E05B4DF75DF8}"/>
    <dgm:cxn modelId="{9122E8F9-0E3B-4AE8-868C-246EBD9F14AC}" srcId="{12205A55-AD15-4EAC-A0CA-607C5F8C4D72}" destId="{376E8B7C-51D4-40B5-9E20-53F395644EB7}" srcOrd="3" destOrd="0" parTransId="{CE402391-1AFF-49B5-90AB-FE01F49F0005}" sibTransId="{98C72BF2-E62F-46E0-A22F-9A5A31110149}"/>
    <dgm:cxn modelId="{1606EFA3-9A35-4E9C-ABEF-EF67C0D41065}" type="presParOf" srcId="{E359C334-2669-4096-AE73-6E21E638E905}" destId="{4A1E8480-E73C-41BC-AD10-60A8E5270C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E8480-E73C-41BC-AD10-60A8E5270C48}">
      <dsp:nvSpPr>
        <dsp:cNvPr id="0" name=""/>
        <dsp:cNvSpPr/>
      </dsp:nvSpPr>
      <dsp:spPr>
        <a:xfrm>
          <a:off x="0" y="53310"/>
          <a:ext cx="2275530" cy="1365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Libraries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 pandas as pd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 numpy as np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 SciPy as sp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 seaborn as sns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 matplotlib.pyplot as plt</a:t>
          </a:r>
        </a:p>
      </dsp:txBody>
      <dsp:txXfrm>
        <a:off x="0" y="53310"/>
        <a:ext cx="2275530" cy="1365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61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uffingtonpost.com/margaret-jacoby/want-to-reduce-high-employee-turnover-in-your-small-business_b_7999342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jms.net/blog/5-steps-to-avoid-the-high-cost-of-employee-turnove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isveyonetim.com/turn-over-nasil-hesaplani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1F72B-AA73-41F1-A823-AE08B2455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48262" y="4305702"/>
            <a:ext cx="795738" cy="837798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 CASE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2211308" y="204098"/>
            <a:ext cx="4539900" cy="4241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VISUALIZATION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2394F-5406-42ED-8BC9-1E79B7E8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83" y="774750"/>
            <a:ext cx="4146210" cy="3688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0FF0F-33AF-47E3-B83F-D6C009E41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437" y="774750"/>
            <a:ext cx="3912846" cy="36737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082536" y="1481009"/>
            <a:ext cx="3494700" cy="3936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Types of Employees that left</a:t>
            </a:r>
            <a:br>
              <a:rPr lang="en" sz="1800" dirty="0"/>
            </a:br>
            <a:br>
              <a:rPr lang="en" sz="1800" dirty="0"/>
            </a:br>
            <a:br>
              <a:rPr lang="en" sz="1800" dirty="0"/>
            </a:br>
            <a:endParaRPr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269D-FAE3-4654-BB39-F56AE8FB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3234" y="1758998"/>
            <a:ext cx="3162009" cy="2450034"/>
          </a:xfrm>
        </p:spPr>
        <p:txBody>
          <a:bodyPr/>
          <a:lstStyle/>
          <a:p>
            <a:pPr marL="88900" indent="0">
              <a:buNone/>
            </a:pPr>
            <a:r>
              <a:rPr lang="en-US" sz="1600" dirty="0"/>
              <a:t>3 observations</a:t>
            </a:r>
          </a:p>
          <a:p>
            <a:r>
              <a:rPr lang="en-US" sz="1600" dirty="0"/>
              <a:t>Unsatisfied and overworked employees </a:t>
            </a:r>
          </a:p>
          <a:p>
            <a:r>
              <a:rPr lang="en-US" sz="1600" dirty="0"/>
              <a:t>Unsatisfied and underworked employees</a:t>
            </a:r>
          </a:p>
          <a:p>
            <a:r>
              <a:rPr lang="en-US" sz="1600" dirty="0"/>
              <a:t>Ideal and satisfied employees</a:t>
            </a:r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981EB-837A-4C9B-BF41-F16D4D486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5" y="529619"/>
            <a:ext cx="4824712" cy="40842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and Evaluation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Predicting the attrition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We will train the dataset using 6 common classification algorithms and find the best algorithm with the accuracy for the problem.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The algorithms used are 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Logistic Regression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Na</a:t>
            </a:r>
            <a:r>
              <a:rPr lang="en-US" sz="1100" dirty="0"/>
              <a:t>ï</a:t>
            </a:r>
            <a:r>
              <a:rPr lang="en" sz="1100" dirty="0"/>
              <a:t>ve Bayes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K-Nearest Neighbours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Decision Tree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Random Forest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Support Vector machine.</a:t>
            </a:r>
            <a:endParaRPr sz="1100"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Steps To build classification Model</a:t>
            </a:r>
            <a:endParaRPr sz="1100" b="1" dirty="0"/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Divide the dataset into X and Y variables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Split the dataset into train and test set.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Import the classifier to be used from sklearn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Initialize the classifier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Train the classifer by fitting the model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Predict the target </a:t>
            </a:r>
          </a:p>
          <a:p>
            <a:pPr marL="171450" indent="-171450">
              <a:spcBef>
                <a:spcPts val="0"/>
              </a:spcBef>
            </a:pPr>
            <a:r>
              <a:rPr lang="en" sz="1100" dirty="0"/>
              <a:t>Evaluate the model for accuracy</a:t>
            </a:r>
            <a:endParaRPr sz="1100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4294967295"/>
          </p:nvPr>
        </p:nvSpPr>
        <p:spPr>
          <a:xfrm>
            <a:off x="3869554" y="3710400"/>
            <a:ext cx="4922747" cy="777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Evaluation and Prediction of new employees prone to leave</a:t>
            </a:r>
            <a:endParaRPr sz="11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Random forest algorithm gave the  best accuracy score of 0.99 than other algorithms. Therefore, Random forest model is the best fit for this problem.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We predicted that employees with id numbers 9914, 3596,  7078,  7005, 6743 and 14192 are prone to leave in future.</a:t>
            </a:r>
            <a:endParaRPr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Random forest model provides the importance of features in the model. The feautures that contribute most to the attrition.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FAB87-A2FC-4730-BD63-6B43BE2B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78" y="993724"/>
            <a:ext cx="5430560" cy="3505060"/>
          </a:xfrm>
          <a:prstGeom prst="rect">
            <a:avLst/>
          </a:prstGeom>
        </p:spPr>
      </p:pic>
      <p:sp>
        <p:nvSpPr>
          <p:cNvPr id="7" name="Google Shape;239;p31">
            <a:extLst>
              <a:ext uri="{FF2B5EF4-FFF2-40B4-BE49-F238E27FC236}">
                <a16:creationId xmlns:a16="http://schemas.microsoft.com/office/drawing/2014/main" id="{CBCB9491-B564-4938-9034-5724BE951665}"/>
              </a:ext>
            </a:extLst>
          </p:cNvPr>
          <p:cNvSpPr txBox="1">
            <a:spLocks/>
          </p:cNvSpPr>
          <p:nvPr/>
        </p:nvSpPr>
        <p:spPr>
          <a:xfrm>
            <a:off x="375765" y="4473281"/>
            <a:ext cx="8210986" cy="29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Montserrat Light"/>
              <a:buNone/>
              <a:defRPr sz="14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Looks like satisfaction level contributes most to Attrition of employees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4" y="830639"/>
            <a:ext cx="3847804" cy="35076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Employee Attrition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From the data, we saw the types of employees that left and why they left but I believe that the correlation alone is inadequate to improve satisfaction level.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saw that random forest is the best fit over other classification algorithms. And the factors which are most important in order to avoid attrition of employees.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Lastly, we predicted the employees that are prone to leave if improvements are not made.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935401-1D82-44CC-ADB5-E8AE4E03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3160" y="5483"/>
            <a:ext cx="753856" cy="7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 dirty="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For the opportunity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Hash Analytics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Abiola Adeyinka Mariam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I am here </a:t>
            </a:r>
            <a:r>
              <a:rPr lang="en-US" sz="2400" dirty="0">
                <a:solidFill>
                  <a:srgbClr val="FFFFFF"/>
                </a:solidFill>
              </a:rPr>
              <a:t>because of the internship opportunity from Hash Analytics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ATTRITION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Reduction of strength or effectiveness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/>
              <a:t>Employee Atrrition is the gradual reduction of a workforce by employees through resignation and retirement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57E52-3878-4374-90AB-0645C3DD3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1572" y="3725100"/>
            <a:ext cx="1507712" cy="582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47BB2-049E-4982-BE34-492F2B887D63}"/>
              </a:ext>
            </a:extLst>
          </p:cNvPr>
          <p:cNvSpPr txBox="1"/>
          <p:nvPr/>
        </p:nvSpPr>
        <p:spPr>
          <a:xfrm>
            <a:off x="7521572" y="5451897"/>
            <a:ext cx="1507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isveyonetim.com/turn-over-nasil-hesaplani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8999" y="911700"/>
            <a:ext cx="2176823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I used Company X employee attrition dataset for this analysis.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The dataset includes features like satisfaction level, number of project, work evaluation etc.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Objective: what types of employee are leaving and employees prone to leave.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2805149" y="2241353"/>
            <a:ext cx="3230969" cy="1338140"/>
            <a:chOff x="1047099" y="2241353"/>
            <a:chExt cx="3230969" cy="133814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 dirty="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Data Preparation</a:t>
              </a:r>
              <a:endParaRPr sz="1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18900000">
              <a:off x="1644064" y="2494494"/>
              <a:ext cx="2634004" cy="4868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" sz="1200" dirty="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mporting required libraries , loading the dataset and formating.</a:t>
              </a:r>
              <a:endParaRPr sz="12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486770" y="2240903"/>
            <a:ext cx="3525703" cy="1338590"/>
            <a:chOff x="2957320" y="2240903"/>
            <a:chExt cx="3525703" cy="133859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 dirty="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Data Analysis</a:t>
              </a:r>
              <a:endParaRPr sz="1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18900000">
              <a:off x="3324293" y="2465224"/>
              <a:ext cx="315873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Perporming explorative analysis and visualizations to gain insights on the features and relationship with the target class.</a:t>
              </a:r>
              <a:endParaRPr sz="12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178189" y="2177077"/>
            <a:ext cx="3667095" cy="1402416"/>
            <a:chOff x="4877339" y="2177077"/>
            <a:chExt cx="3667095" cy="1402416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 dirty="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18900000">
              <a:off x="5298650" y="2177077"/>
              <a:ext cx="251440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Model and Evaluation</a:t>
              </a:r>
              <a:endParaRPr sz="1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18900000">
              <a:off x="5248795" y="2411805"/>
              <a:ext cx="3295639" cy="502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Training the dataset on machine learning algorithm to predict the attrition and evaluate the model accuracy.</a:t>
              </a:r>
              <a:endParaRPr sz="12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Import libraries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11400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Load and Format Dataset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Load the excel datasets into pandas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A</a:t>
            </a:r>
            <a:r>
              <a:rPr lang="en" sz="1400" dirty="0"/>
              <a:t>dd the attrition column and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M</a:t>
            </a:r>
            <a:r>
              <a:rPr lang="en" sz="1400" dirty="0"/>
              <a:t>erge the two datasets into 1 by the rows.</a:t>
            </a:r>
            <a:endParaRPr sz="14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52965" y="4760463"/>
            <a:ext cx="576319" cy="3829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F4815A-F8D7-48D0-B3C6-1C1DF698A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93032"/>
              </p:ext>
            </p:extLst>
          </p:nvPr>
        </p:nvGraphicFramePr>
        <p:xfrm>
          <a:off x="3819095" y="1835780"/>
          <a:ext cx="2275530" cy="147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760561" y="125643"/>
            <a:ext cx="3847804" cy="35076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Explorative Analysis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Understanding the data by looking at the data types of features, shape of dataset, distribution of the numerical and categorical data set. 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Also, looking at the relationship between the features and the target class.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Then, transforming the categorical features to numeric values.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0D477-FA28-4A46-8534-AC46CD52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73" y="3162009"/>
            <a:ext cx="2586406" cy="1862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241E2-0984-4BB1-8B2D-011EBCD7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78" y="359667"/>
            <a:ext cx="4801400" cy="4364342"/>
          </a:xfrm>
          <a:prstGeom prst="rect">
            <a:avLst/>
          </a:prstGeom>
        </p:spPr>
      </p:pic>
      <p:sp>
        <p:nvSpPr>
          <p:cNvPr id="6" name="Google Shape;594;p17">
            <a:extLst>
              <a:ext uri="{FF2B5EF4-FFF2-40B4-BE49-F238E27FC236}">
                <a16:creationId xmlns:a16="http://schemas.microsoft.com/office/drawing/2014/main" id="{B83B1491-B446-4251-BB7A-24BCE89EA73D}"/>
              </a:ext>
            </a:extLst>
          </p:cNvPr>
          <p:cNvSpPr txBox="1">
            <a:spLocks/>
          </p:cNvSpPr>
          <p:nvPr/>
        </p:nvSpPr>
        <p:spPr>
          <a:xfrm>
            <a:off x="457200" y="605600"/>
            <a:ext cx="5640900" cy="37162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/>
              <a:t>Explorative Analysis</a:t>
            </a:r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632BE195-C408-4CC1-851B-1B8D229D5B94}"/>
              </a:ext>
            </a:extLst>
          </p:cNvPr>
          <p:cNvSpPr txBox="1">
            <a:spLocks/>
          </p:cNvSpPr>
          <p:nvPr/>
        </p:nvSpPr>
        <p:spPr>
          <a:xfrm>
            <a:off x="219611" y="977221"/>
            <a:ext cx="4401249" cy="299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-342900">
              <a:buSzPts val="1800"/>
              <a:buFont typeface="Montserrat Light"/>
              <a:buChar char="▸"/>
            </a:pPr>
            <a:r>
              <a:rPr lang="en-US" sz="1700" dirty="0"/>
              <a:t>There is a high negative correlation between satisfaction level and the attrition .</a:t>
            </a:r>
          </a:p>
          <a:p>
            <a:pPr indent="-342900">
              <a:spcBef>
                <a:spcPts val="0"/>
              </a:spcBef>
              <a:buSzPts val="1800"/>
              <a:buFont typeface="Montserrat Light"/>
              <a:buChar char="▸"/>
            </a:pPr>
            <a:r>
              <a:rPr lang="en-US" sz="1700" dirty="0"/>
              <a:t>I assume that employees with a lower satisfaction level leave the company more.</a:t>
            </a:r>
          </a:p>
          <a:p>
            <a:pPr indent="-342900">
              <a:spcBef>
                <a:spcPts val="0"/>
              </a:spcBef>
              <a:buSzPts val="1800"/>
              <a:buFont typeface="Montserrat Light"/>
              <a:buChar char="▸"/>
            </a:pPr>
            <a:r>
              <a:rPr lang="en-US" sz="1700" dirty="0"/>
              <a:t>Why do they have lower satisfaction level?</a:t>
            </a:r>
          </a:p>
          <a:p>
            <a:pPr indent="-342900">
              <a:spcBef>
                <a:spcPts val="0"/>
              </a:spcBef>
              <a:buSzPts val="1800"/>
              <a:buFont typeface="Montserrat Light"/>
              <a:buChar char="▸"/>
            </a:pPr>
            <a:r>
              <a:rPr lang="en-US" sz="1700" dirty="0"/>
              <a:t>There is also a high correlation between number of projects, average monthly hours and last evaluation.</a:t>
            </a:r>
          </a:p>
          <a:p>
            <a:pPr indent="-342900">
              <a:spcBef>
                <a:spcPts val="0"/>
              </a:spcBef>
              <a:buSzPts val="1800"/>
              <a:buFont typeface="Montserrat Light"/>
              <a:buChar char="▸"/>
            </a:pPr>
            <a:r>
              <a:rPr lang="en-US" sz="1700" dirty="0"/>
              <a:t>Lets dig further.</a:t>
            </a:r>
          </a:p>
        </p:txBody>
      </p:sp>
      <p:sp>
        <p:nvSpPr>
          <p:cNvPr id="8" name="Google Shape;596;p17">
            <a:extLst>
              <a:ext uri="{FF2B5EF4-FFF2-40B4-BE49-F238E27FC236}">
                <a16:creationId xmlns:a16="http://schemas.microsoft.com/office/drawing/2014/main" id="{5D8E87C6-1DAD-4A11-A96C-6A1DEAAD480B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628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 ExtraBold</vt:lpstr>
      <vt:lpstr>Montserrat Light</vt:lpstr>
      <vt:lpstr>Montserrat</vt:lpstr>
      <vt:lpstr>Arial</vt:lpstr>
      <vt:lpstr>Juliet template</vt:lpstr>
      <vt:lpstr>EMPLOYEE ATTRITION CASE</vt:lpstr>
      <vt:lpstr>HELLO!</vt:lpstr>
      <vt:lpstr>ATTRITION</vt:lpstr>
      <vt:lpstr>PowerPoint Presentation</vt:lpstr>
      <vt:lpstr>Introduction</vt:lpstr>
      <vt:lpstr>PROCESS</vt:lpstr>
      <vt:lpstr>Data Preparation</vt:lpstr>
      <vt:lpstr>Data Analysis</vt:lpstr>
      <vt:lpstr>PowerPoint Presentation</vt:lpstr>
      <vt:lpstr>VISUALIZATION</vt:lpstr>
      <vt:lpstr>Types of Employees that left   </vt:lpstr>
      <vt:lpstr>Modelling and Evaluation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cp:lastModifiedBy>yinka abiola</cp:lastModifiedBy>
  <cp:revision>20</cp:revision>
  <dcterms:modified xsi:type="dcterms:W3CDTF">2020-07-18T12:58:46Z</dcterms:modified>
</cp:coreProperties>
</file>