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92" r:id="rId5"/>
    <p:sldId id="258" r:id="rId6"/>
    <p:sldId id="262" r:id="rId7"/>
    <p:sldId id="269" r:id="rId8"/>
    <p:sldId id="266" r:id="rId9"/>
    <p:sldId id="259" r:id="rId10"/>
    <p:sldId id="275" r:id="rId11"/>
    <p:sldId id="274" r:id="rId12"/>
    <p:sldId id="276" r:id="rId13"/>
    <p:sldId id="277" r:id="rId14"/>
    <p:sldId id="278" r:id="rId15"/>
    <p:sldId id="273" r:id="rId16"/>
    <p:sldId id="260" r:id="rId17"/>
    <p:sldId id="263" r:id="rId18"/>
    <p:sldId id="271" r:id="rId19"/>
    <p:sldId id="265" r:id="rId20"/>
    <p:sldId id="268" r:id="rId21"/>
    <p:sldId id="270" r:id="rId22"/>
    <p:sldId id="264" r:id="rId23"/>
    <p:sldId id="279" r:id="rId24"/>
    <p:sldId id="272" r:id="rId25"/>
    <p:sldId id="267" r:id="rId26"/>
    <p:sldId id="261" r:id="rId27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858" autoAdjust="0"/>
    <p:restoredTop sz="94660"/>
  </p:normalViewPr>
  <p:slideViewPr>
    <p:cSldViewPr showGuides="1">
      <p:cViewPr varScale="1">
        <p:scale>
          <a:sx n="91" d="100"/>
          <a:sy n="91" d="100"/>
        </p:scale>
        <p:origin x="3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4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B1F3-95A7-429D-8C04-ADF6F22912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D16D-570B-4EDF-9945-F4BF6F6B3FA7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B1F3-95A7-429D-8C04-ADF6F22912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D16D-570B-4EDF-9945-F4BF6F6B3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B1F3-95A7-429D-8C04-ADF6F22912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D16D-570B-4EDF-9945-F4BF6F6B3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B1F3-95A7-429D-8C04-ADF6F22912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D16D-570B-4EDF-9945-F4BF6F6B3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B1F3-95A7-429D-8C04-ADF6F22912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D16D-570B-4EDF-9945-F4BF6F6B3FA7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B1F3-95A7-429D-8C04-ADF6F22912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D16D-570B-4EDF-9945-F4BF6F6B3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B1F3-95A7-429D-8C04-ADF6F22912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D16D-570B-4EDF-9945-F4BF6F6B3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B1F3-95A7-429D-8C04-ADF6F22912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D16D-570B-4EDF-9945-F4BF6F6B3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B1F3-95A7-429D-8C04-ADF6F22912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D16D-570B-4EDF-9945-F4BF6F6B3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B1F3-95A7-429D-8C04-ADF6F22912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D16D-570B-4EDF-9945-F4BF6F6B3FA7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560B1F3-95A7-429D-8C04-ADF6F22912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050D16D-570B-4EDF-9945-F4BF6F6B3FA7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7560B1F3-95A7-429D-8C04-ADF6F22912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3050D16D-570B-4EDF-9945-F4BF6F6B3F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785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 panose="05020102010507070707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3"/>
        </a:buClr>
        <a:buFont typeface="Arial" panose="020B0604020202020204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eaLnBrk="1" latinLnBrk="0" hangingPunct="1">
        <a:spcBef>
          <a:spcPct val="20000"/>
        </a:spcBef>
        <a:buClr>
          <a:schemeClr val="accent4"/>
        </a:buClr>
        <a:buFont typeface="Arial" panose="020B0604020202020204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10" indent="-182880" algn="l" rtl="0" eaLnBrk="1" latinLnBrk="0" hangingPunct="1">
        <a:spcBef>
          <a:spcPct val="20000"/>
        </a:spcBef>
        <a:buClr>
          <a:schemeClr val="accent5"/>
        </a:buClr>
        <a:buFont typeface="Wingdings 3" panose="05040102010807070707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网络学院</a:t>
            </a:r>
            <a:r>
              <a:rPr lang="zh-CN" altLang="en-US" dirty="0" smtClean="0"/>
              <a:t>毕业设计开题辅导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撰写开题报告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二、</a:t>
            </a:r>
            <a:r>
              <a:rPr lang="zh-CN" altLang="zh-CN" dirty="0" smtClean="0"/>
              <a:t>国内外</a:t>
            </a:r>
            <a:r>
              <a:rPr lang="zh-CN" altLang="zh-CN" dirty="0"/>
              <a:t>研究现状</a:t>
            </a:r>
            <a:endParaRPr lang="zh-CN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52936"/>
            <a:ext cx="5471634" cy="2964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撰写开题报告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 smtClean="0"/>
              <a:t>三</a:t>
            </a:r>
            <a:r>
              <a:rPr lang="zh-CN" altLang="zh-CN" dirty="0"/>
              <a:t>、课题研究</a:t>
            </a:r>
            <a:r>
              <a:rPr lang="zh-CN" altLang="zh-CN" dirty="0" smtClean="0"/>
              <a:t>内容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0" y="1598373"/>
            <a:ext cx="5486875" cy="3802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000" y="2924944"/>
            <a:ext cx="4474840" cy="3652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撰写开题报告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692" y="3284984"/>
            <a:ext cx="3645308" cy="3168352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5570703" cy="36579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撰写开题报告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6415197" cy="187220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02" y="3861048"/>
            <a:ext cx="3772798" cy="266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开题报告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日程安排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合理安排任务和时间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2350120"/>
            <a:ext cx="7393632" cy="4417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撰写论文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摘要（中文）</a:t>
            </a:r>
            <a:endParaRPr lang="en-US" altLang="zh-CN" dirty="0" smtClean="0"/>
          </a:p>
          <a:p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zh-CN" altLang="en-US" dirty="0" smtClean="0"/>
              <a:t>正文</a:t>
            </a:r>
            <a:endParaRPr lang="en-US" altLang="zh-CN" dirty="0" smtClean="0"/>
          </a:p>
          <a:p>
            <a:r>
              <a:rPr lang="zh-CN" altLang="en-US" dirty="0" smtClean="0"/>
              <a:t>参考文献</a:t>
            </a:r>
            <a:endParaRPr lang="en-US" altLang="zh-CN" dirty="0" smtClean="0"/>
          </a:p>
          <a:p>
            <a:r>
              <a:rPr lang="zh-CN" altLang="en-US" dirty="0" smtClean="0"/>
              <a:t>致谢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撰写论文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18" y="1340257"/>
            <a:ext cx="7421601" cy="484400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中文摘要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简明扼要，体现论文主题或者技术特点</a:t>
            </a:r>
            <a:endParaRPr lang="zh-CN" altLang="en-US" sz="2000" dirty="0" smtClean="0"/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300-500</a:t>
            </a:r>
            <a:r>
              <a:rPr lang="zh-CN" altLang="en-US" sz="2000" dirty="0" smtClean="0"/>
              <a:t>字，</a:t>
            </a:r>
            <a:r>
              <a:rPr lang="zh-CN" altLang="en-US" sz="2000" dirty="0" smtClean="0">
                <a:solidFill>
                  <a:srgbClr val="0070C0"/>
                </a:solidFill>
              </a:rPr>
              <a:t>背景、内容、方法、结果</a:t>
            </a:r>
            <a:endParaRPr lang="en-US" altLang="zh-CN" sz="2000" dirty="0" smtClean="0"/>
          </a:p>
          <a:p>
            <a:r>
              <a:rPr lang="zh-CN" altLang="en-US" sz="2400" dirty="0" smtClean="0"/>
              <a:t>关键词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3~7</a:t>
            </a:r>
            <a:r>
              <a:rPr lang="zh-CN" altLang="en-US" sz="2000" dirty="0"/>
              <a:t>个名词，</a:t>
            </a:r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5</a:t>
            </a:r>
            <a:r>
              <a:rPr lang="zh-CN" altLang="en-US" sz="2000" dirty="0"/>
              <a:t>个为宜</a:t>
            </a:r>
            <a:endParaRPr lang="en-US" altLang="zh-CN" sz="2000" dirty="0"/>
          </a:p>
          <a:p>
            <a:pPr marL="457200" lvl="1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3357245"/>
            <a:ext cx="2952115" cy="3408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696468"/>
            <a:ext cx="3557256" cy="3852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撰写论文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19" y="1556792"/>
            <a:ext cx="4608512" cy="484400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目录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正文页码从第一页开始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除第一章和最后一章外，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中间每章要本章小结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89" y="1556792"/>
            <a:ext cx="4634091" cy="4863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论文正文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318105"/>
          </a:xfrm>
        </p:spPr>
        <p:txBody>
          <a:bodyPr>
            <a:normAutofit fontScale="92500" lnSpcReduction="20000"/>
          </a:bodyPr>
          <a:lstStyle/>
          <a:p>
            <a:pPr marL="438785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Char char=""/>
            </a:pPr>
            <a:r>
              <a:rPr lang="en-US" altLang="zh-CN" dirty="0" smtClean="0"/>
              <a:t>1  </a:t>
            </a:r>
            <a:r>
              <a:rPr lang="zh-CN" altLang="en-US" dirty="0" smtClean="0"/>
              <a:t>绪论（</a:t>
            </a:r>
            <a:r>
              <a:rPr lang="en-US" altLang="zh-CN" dirty="0" smtClean="0"/>
              <a:t>2~3</a:t>
            </a:r>
            <a:r>
              <a:rPr lang="zh-CN" altLang="en-US" dirty="0" smtClean="0"/>
              <a:t>页）</a:t>
            </a:r>
            <a:endParaRPr lang="en-US" altLang="zh-CN" dirty="0" smtClean="0"/>
          </a:p>
          <a:p>
            <a:pPr marL="704215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Char char=""/>
            </a:pPr>
            <a:r>
              <a:rPr lang="zh-CN" altLang="en-US" dirty="0" smtClean="0"/>
              <a:t>课题的来源和意义、国内外研究现状、论文的主要工作、论文结构</a:t>
            </a:r>
            <a:endParaRPr lang="en-US" altLang="zh-CN" dirty="0" smtClean="0"/>
          </a:p>
          <a:p>
            <a:pPr marL="438785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Char char=""/>
            </a:pPr>
            <a:r>
              <a:rPr lang="en-US" altLang="zh-CN" dirty="0"/>
              <a:t>2  </a:t>
            </a:r>
            <a:r>
              <a:rPr lang="zh-CN" altLang="en-US" dirty="0"/>
              <a:t>相关</a:t>
            </a:r>
            <a:r>
              <a:rPr lang="zh-CN" altLang="en-US" dirty="0" smtClean="0"/>
              <a:t>技术（</a:t>
            </a:r>
            <a:r>
              <a:rPr lang="en-US" altLang="zh-CN" dirty="0" smtClean="0"/>
              <a:t>2~3</a:t>
            </a:r>
            <a:r>
              <a:rPr lang="zh-CN" altLang="en-US" dirty="0" smtClean="0"/>
              <a:t>页）</a:t>
            </a:r>
            <a:endParaRPr lang="en-US" altLang="zh-CN" dirty="0"/>
          </a:p>
          <a:p>
            <a:pPr marL="438785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Char char=""/>
            </a:pPr>
            <a:r>
              <a:rPr lang="en-US" altLang="zh-CN" dirty="0"/>
              <a:t>3  </a:t>
            </a:r>
            <a:r>
              <a:rPr lang="zh-CN" altLang="en-US" dirty="0"/>
              <a:t>系统分析与设计</a:t>
            </a:r>
            <a:r>
              <a:rPr lang="en-US" altLang="zh-CN" dirty="0"/>
              <a:t>/</a:t>
            </a:r>
            <a:r>
              <a:rPr lang="zh-CN" altLang="en-US" dirty="0"/>
              <a:t>算法分析与</a:t>
            </a:r>
            <a:r>
              <a:rPr lang="zh-CN" altLang="en-US" dirty="0" smtClean="0"/>
              <a:t>设计（</a:t>
            </a:r>
            <a:r>
              <a:rPr lang="en-US" altLang="zh-CN" dirty="0" smtClean="0"/>
              <a:t>5~10</a:t>
            </a:r>
            <a:r>
              <a:rPr lang="zh-CN" altLang="en-US" dirty="0" smtClean="0"/>
              <a:t>页）</a:t>
            </a:r>
            <a:endParaRPr lang="en-US" altLang="zh-CN" dirty="0" smtClean="0"/>
          </a:p>
          <a:p>
            <a:pPr marL="704215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Char char=""/>
            </a:pPr>
            <a:r>
              <a:rPr lang="zh-CN" altLang="en-US" dirty="0" smtClean="0"/>
              <a:t>需求分析（文字、用例图或数据流图）、总体设计（</a:t>
            </a:r>
            <a:r>
              <a:rPr lang="zh-CN" altLang="en-US" dirty="0"/>
              <a:t>功能</a:t>
            </a:r>
            <a:r>
              <a:rPr lang="zh-CN" altLang="en-US" dirty="0" smtClean="0"/>
              <a:t>结构、系统架构等）、详细设计（数据库设计、模块或类设计、界面设计等等）</a:t>
            </a:r>
            <a:endParaRPr lang="en-US" altLang="zh-CN" dirty="0"/>
          </a:p>
          <a:p>
            <a:pPr marL="438785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Char char=""/>
            </a:pPr>
            <a:r>
              <a:rPr lang="en-US" altLang="zh-CN" dirty="0"/>
              <a:t>4  </a:t>
            </a:r>
            <a:r>
              <a:rPr lang="zh-CN" altLang="en-US" dirty="0"/>
              <a:t>系统实现</a:t>
            </a:r>
            <a:r>
              <a:rPr lang="en-US" altLang="zh-CN" dirty="0"/>
              <a:t>/</a:t>
            </a:r>
            <a:r>
              <a:rPr lang="zh-CN" altLang="en-US" dirty="0"/>
              <a:t>算法</a:t>
            </a:r>
            <a:r>
              <a:rPr lang="zh-CN" altLang="en-US" dirty="0" smtClean="0"/>
              <a:t>实现（</a:t>
            </a:r>
            <a:r>
              <a:rPr lang="en-US" altLang="zh-CN" dirty="0" smtClean="0"/>
              <a:t>5~8</a:t>
            </a:r>
            <a:r>
              <a:rPr lang="zh-CN" altLang="en-US" dirty="0" smtClean="0"/>
              <a:t>页）</a:t>
            </a:r>
            <a:endParaRPr lang="en-US" altLang="zh-CN" dirty="0"/>
          </a:p>
          <a:p>
            <a:pPr marL="704215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Char char=""/>
            </a:pPr>
            <a:r>
              <a:rPr lang="zh-CN" altLang="en-US" dirty="0" smtClean="0"/>
              <a:t>部分主要模块或者算法的实现（包括算法描述、代码、运行界面等，可以</a:t>
            </a:r>
            <a:r>
              <a:rPr lang="zh-CN" altLang="en-US" dirty="0"/>
              <a:t>加代码</a:t>
            </a:r>
            <a:r>
              <a:rPr lang="en-US" altLang="zh-CN" dirty="0"/>
              <a:t>2~4</a:t>
            </a:r>
            <a:r>
              <a:rPr lang="zh-CN" altLang="en-US" dirty="0"/>
              <a:t>页，每一段代码最长不得超过一页，且必须加注释</a:t>
            </a:r>
            <a:r>
              <a:rPr lang="zh-CN" altLang="en-US" dirty="0" smtClean="0"/>
              <a:t>），测试情况。</a:t>
            </a:r>
            <a:endParaRPr lang="en-US" altLang="zh-CN" dirty="0" smtClean="0"/>
          </a:p>
          <a:p>
            <a:pPr marL="438785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Char char=""/>
            </a:pPr>
            <a:r>
              <a:rPr lang="en-US" altLang="zh-CN" dirty="0"/>
              <a:t>5  </a:t>
            </a:r>
            <a:r>
              <a:rPr lang="zh-CN" altLang="en-US" dirty="0"/>
              <a:t>总结与展望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页）</a:t>
            </a:r>
            <a:endParaRPr lang="en-US" altLang="zh-CN" dirty="0" smtClean="0"/>
          </a:p>
          <a:p>
            <a:pPr marL="438785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Char char="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7624" y="5998646"/>
            <a:ext cx="3672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正文部分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页以上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论文常见问题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19" y="1556792"/>
            <a:ext cx="4608512" cy="484400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正文</a:t>
            </a:r>
            <a:endParaRPr lang="en-US" altLang="zh-CN" sz="28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格式要</a:t>
            </a:r>
            <a:r>
              <a:rPr lang="zh-CN" altLang="en-US" sz="2400" dirty="0"/>
              <a:t>对齐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700808"/>
            <a:ext cx="5135783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 smtClean="0"/>
          </a:p>
          <a:p>
            <a:r>
              <a:rPr lang="zh-CN" altLang="en-US" dirty="0" smtClean="0"/>
              <a:t>时间节点</a:t>
            </a:r>
            <a:endParaRPr lang="en-US" altLang="zh-CN" dirty="0" smtClean="0"/>
          </a:p>
          <a:p>
            <a:r>
              <a:rPr lang="zh-CN" altLang="en-US" dirty="0" smtClean="0"/>
              <a:t>选题</a:t>
            </a:r>
            <a:endParaRPr lang="en-US" altLang="zh-CN" dirty="0" smtClean="0"/>
          </a:p>
          <a:p>
            <a:r>
              <a:rPr lang="zh-CN" altLang="en-US" dirty="0" smtClean="0"/>
              <a:t>撰写开题报告</a:t>
            </a:r>
            <a:endParaRPr lang="en-US" altLang="zh-CN" dirty="0" smtClean="0"/>
          </a:p>
          <a:p>
            <a:r>
              <a:rPr lang="zh-CN" altLang="en-US" dirty="0" smtClean="0"/>
              <a:t>撰写论文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论文常见问题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19" y="1556792"/>
            <a:ext cx="4608512" cy="484400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正文</a:t>
            </a:r>
            <a:endParaRPr lang="en-US" altLang="zh-CN" sz="2800" dirty="0" smtClean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每一</a:t>
            </a:r>
            <a:r>
              <a:rPr lang="zh-CN" altLang="en-US" sz="2400" dirty="0" smtClean="0">
                <a:solidFill>
                  <a:srgbClr val="FF0000"/>
                </a:solidFill>
              </a:rPr>
              <a:t>章单独从新的一页开始</a:t>
            </a:r>
            <a:r>
              <a:rPr lang="zh-CN" altLang="en-US" sz="2400" dirty="0" smtClean="0"/>
              <a:t>（即各章要分页）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章、节、小节等要按照规范分层次编号，即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1.1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1.1.1</a:t>
            </a:r>
            <a:r>
              <a:rPr lang="zh-CN" altLang="en-US" sz="2400" dirty="0" smtClean="0"/>
              <a:t>； 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）；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每页后不要有大段空白</a:t>
            </a:r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72816"/>
            <a:ext cx="421196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12" y="4581128"/>
            <a:ext cx="2143880" cy="2139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论文常见问题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96497"/>
            <a:ext cx="8856984" cy="4625609"/>
          </a:xfrm>
        </p:spPr>
        <p:txBody>
          <a:bodyPr>
            <a:normAutofit/>
          </a:bodyPr>
          <a:lstStyle/>
          <a:p>
            <a:pPr lvl="1"/>
            <a:r>
              <a:rPr lang="zh-CN" altLang="en-US" sz="2400" dirty="0" smtClean="0"/>
              <a:t>正文</a:t>
            </a:r>
            <a:endParaRPr lang="en-US" altLang="zh-CN" sz="2400" dirty="0" smtClean="0"/>
          </a:p>
          <a:p>
            <a:pPr lvl="2"/>
            <a:r>
              <a:rPr lang="zh-CN" altLang="en-US" sz="2000" dirty="0"/>
              <a:t>每页要有页眉，页脚要有</a:t>
            </a:r>
            <a:r>
              <a:rPr lang="zh-CN" altLang="en-US" sz="2000" dirty="0" smtClean="0"/>
              <a:t>编号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2" y="2276872"/>
            <a:ext cx="4546848" cy="24492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58" y="4170868"/>
            <a:ext cx="4618868" cy="2687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论文常见问题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96497"/>
            <a:ext cx="8856984" cy="4625609"/>
          </a:xfrm>
        </p:spPr>
        <p:txBody>
          <a:bodyPr>
            <a:normAutofit/>
          </a:bodyPr>
          <a:lstStyle/>
          <a:p>
            <a:pPr lvl="1"/>
            <a:r>
              <a:rPr lang="zh-CN" altLang="en-US" sz="2400" dirty="0" smtClean="0"/>
              <a:t>正文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每张图后要有图名和编号，每张表前要有表名和编号，图表都要</a:t>
            </a:r>
            <a:r>
              <a:rPr lang="zh-CN" altLang="en-US" sz="2000" dirty="0" smtClean="0">
                <a:solidFill>
                  <a:srgbClr val="FF0000"/>
                </a:solidFill>
              </a:rPr>
              <a:t>居中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418" y="3809301"/>
            <a:ext cx="33909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73" y="2636912"/>
            <a:ext cx="41624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4" y="4009898"/>
            <a:ext cx="4248472" cy="267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论文常见问题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96497"/>
            <a:ext cx="8856984" cy="4625609"/>
          </a:xfrm>
        </p:spPr>
        <p:txBody>
          <a:bodyPr>
            <a:normAutofit/>
          </a:bodyPr>
          <a:lstStyle/>
          <a:p>
            <a:pPr lvl="1"/>
            <a:r>
              <a:rPr lang="zh-CN" altLang="en-US" sz="2400" dirty="0" smtClean="0"/>
              <a:t>正文</a:t>
            </a:r>
            <a:endParaRPr lang="zh-CN" altLang="en-US" sz="2400" dirty="0" smtClean="0"/>
          </a:p>
          <a:p>
            <a:pPr lvl="2"/>
            <a:r>
              <a:rPr lang="zh-CN" altLang="en-US" sz="2000" dirty="0" smtClean="0"/>
              <a:t>两端对齐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373951"/>
            <a:ext cx="4080470" cy="3717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论文常见问题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625609"/>
          </a:xfrm>
        </p:spPr>
        <p:txBody>
          <a:bodyPr/>
          <a:lstStyle/>
          <a:p>
            <a:pPr lvl="1"/>
            <a:r>
              <a:rPr lang="zh-CN" altLang="en-US" sz="2400" dirty="0"/>
              <a:t>参考文献</a:t>
            </a:r>
            <a:endParaRPr lang="en-US" altLang="zh-CN" sz="2400" dirty="0"/>
          </a:p>
          <a:p>
            <a:pPr lvl="2"/>
            <a:r>
              <a:rPr lang="zh-CN" altLang="en-US" sz="2000" dirty="0"/>
              <a:t>要大于</a:t>
            </a:r>
            <a:r>
              <a:rPr lang="en-US" altLang="zh-CN" sz="2000" dirty="0"/>
              <a:t>10</a:t>
            </a:r>
            <a:r>
              <a:rPr lang="zh-CN" altLang="en-US" sz="2000" dirty="0"/>
              <a:t>篇，每一篇在正文中要有引用</a:t>
            </a:r>
            <a:r>
              <a:rPr lang="zh-CN" altLang="en-US" sz="2000" dirty="0" smtClean="0"/>
              <a:t>标记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格式要规范</a:t>
            </a:r>
            <a:endParaRPr lang="zh-CN" altLang="en-US" sz="2000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141" y="2465704"/>
            <a:ext cx="4161797" cy="439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842712" y="20736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不合格的参考文献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12" y="3005281"/>
            <a:ext cx="4487976" cy="35149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、学生在网络教育平台 “毕业设计（论文）”模块的“论文操作”中提交开题报告、论文等。平台中“开题报告”、“论文初稿”、“论文二稿”等模块均可多次上传，</a:t>
            </a:r>
            <a:r>
              <a:rPr lang="zh-CN" altLang="zh-CN" b="1" dirty="0">
                <a:solidFill>
                  <a:srgbClr val="FF0000"/>
                </a:solidFill>
              </a:rPr>
              <a:t>论文终稿仅能上传一次，上传后直接查重。</a:t>
            </a:r>
            <a:endParaRPr lang="zh-CN" altLang="zh-CN" b="1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、纺织工程、轻化工程专业需撰写开题报告，其他专业撰写任务书即可。开题报告或任务书需提交到“论文操作”中的“开题报告”模块。</a:t>
            </a:r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终稿截止后学院会对学生提交的论文终稿进行查重</a:t>
            </a:r>
            <a:r>
              <a:rPr lang="zh-CN" altLang="en-US" dirty="0" smtClean="0"/>
              <a:t>，</a:t>
            </a:r>
            <a:r>
              <a:rPr lang="zh-CN" altLang="zh-CN" dirty="0"/>
              <a:t>《东华大学现代远程教育毕业实践环节实施办法》中毕业论文重复率检测及处理要求，文字重复率大于</a:t>
            </a:r>
            <a:r>
              <a:rPr lang="en-US" altLang="zh-CN" dirty="0"/>
              <a:t>20%</a:t>
            </a:r>
            <a:r>
              <a:rPr lang="zh-CN" altLang="zh-CN" dirty="0"/>
              <a:t>的，毕业论文不通过，学生不能参加毕业论文答辩。</a:t>
            </a:r>
            <a:r>
              <a:rPr lang="zh-CN" altLang="en-US" dirty="0" smtClean="0"/>
              <a:t>非艺术类专业学生参加毕业论文（设计）的学生</a:t>
            </a:r>
            <a:r>
              <a:rPr lang="zh-CN" altLang="en-US" b="1" dirty="0" smtClean="0">
                <a:solidFill>
                  <a:srgbClr val="FF0000"/>
                </a:solidFill>
              </a:rPr>
              <a:t>必须按时参加答辩，否则论文成绩按不及格处理。</a:t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1073742851" name="图片 1073742850" descr="IMG_2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6195" y="2060575"/>
            <a:ext cx="9009380" cy="4654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2140" y="1550035"/>
            <a:ext cx="2324100" cy="510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时间节点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-1" y="1556792"/>
          <a:ext cx="9144002" cy="5246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961"/>
                <a:gridCol w="2370381"/>
                <a:gridCol w="2097731"/>
                <a:gridCol w="3923929"/>
              </a:tblGrid>
              <a:tr h="3731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任务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时间要求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731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</a:t>
                      </a: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题</a:t>
                      </a:r>
                      <a:r>
                        <a:rPr lang="zh-CN" sz="18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辅导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r>
                        <a:rPr lang="zh-CN" sz="18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8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sz="18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633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开展毕业论文，撰写开题</a:t>
                      </a:r>
                      <a:r>
                        <a:rPr lang="zh-CN" sz="18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报告与</a:t>
                      </a: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论文初稿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r>
                        <a:rPr lang="zh-CN" altLang="en-US" sz="18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8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altLang="en-US" sz="18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日至</a:t>
                      </a:r>
                      <a:r>
                        <a:rPr lang="en-US" altLang="zh-CN" sz="18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18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8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r>
                        <a:rPr lang="zh-CN" altLang="en-US" sz="18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18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8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r>
                        <a:rPr lang="zh-CN" altLang="en-US" sz="18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r>
                        <a:rPr lang="zh-CN" sz="18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zh-CN" sz="1800" b="1" kern="0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</a:t>
                      </a:r>
                      <a:r>
                        <a:rPr lang="zh-CN" sz="1800" b="1" kern="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题</a:t>
                      </a:r>
                      <a:r>
                        <a:rPr lang="zh-CN" sz="1800" b="1" kern="0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报告</a:t>
                      </a:r>
                      <a:r>
                        <a:rPr lang="zh-CN" sz="18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、论文</a:t>
                      </a: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初稿</a:t>
                      </a:r>
                      <a:r>
                        <a:rPr lang="zh-CN" sz="18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，上</a:t>
                      </a: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</a:t>
                      </a:r>
                      <a:r>
                        <a:rPr lang="zh-CN" sz="18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截止。向导师提交中期考核表。 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11402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修改论文，提交修改稿（提交至平台</a:t>
                      </a: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二稿</a:t>
                      </a: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</a:t>
                      </a:r>
                      <a:r>
                        <a:rPr lang="zh-CN" sz="18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中）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zh-CN" sz="1800" kern="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r>
                        <a:rPr kumimoji="0" lang="zh-CN" sz="1800" kern="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r>
                        <a:rPr kumimoji="0" lang="en-US" altLang="zh-CN" sz="1800" kern="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7</a:t>
                      </a:r>
                      <a:r>
                        <a:rPr kumimoji="0" lang="zh-CN" sz="1800" kern="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日至</a:t>
                      </a:r>
                      <a:r>
                        <a:rPr kumimoji="0" lang="en-US" altLang="zh-CN" sz="1800" kern="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11</a:t>
                      </a:r>
                      <a:r>
                        <a:rPr kumimoji="0" lang="zh-CN" sz="1800" kern="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r>
                        <a:rPr kumimoji="0" lang="en-US" altLang="zh-CN" sz="1800" kern="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9</a:t>
                      </a:r>
                      <a:r>
                        <a:rPr kumimoji="0" lang="zh-CN" sz="1800" kern="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日</a:t>
                      </a:r>
                      <a:endParaRPr kumimoji="0" lang="zh-CN" sz="1800" kern="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0" lang="en-US" altLang="zh-CN" sz="1600" kern="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11</a:t>
                      </a:r>
                      <a:r>
                        <a:rPr kumimoji="0" lang="zh-CN" altLang="zh-CN" sz="1600" kern="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r>
                        <a:rPr kumimoji="0" lang="en-US" altLang="zh-CN" sz="1600" kern="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9</a:t>
                      </a:r>
                      <a:r>
                        <a:rPr kumimoji="0" lang="zh-CN" altLang="zh-CN" sz="1600" kern="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日</a:t>
                      </a:r>
                      <a:r>
                        <a:rPr lang="zh-CN" altLang="en-US" sz="16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，二稿上传功能关闭。</a:t>
                      </a:r>
                      <a:endParaRPr lang="zh-CN" altLang="en-US" sz="1600" kern="0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*二稿功能用于与导师沟通修改，可反复上传。请尽早上传，预留时间听取导师意见反复修改。</a:t>
                      </a:r>
                      <a:r>
                        <a:rPr lang="en-US" altLang="zh-CN" sz="16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6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可查重一次</a:t>
                      </a:r>
                      <a:r>
                        <a:rPr lang="en-US" altLang="zh-CN" sz="16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600" kern="0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论文定稿，提交论文终稿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zh-CN" sz="1800" kern="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11</a:t>
                      </a:r>
                      <a:r>
                        <a:rPr kumimoji="0" lang="zh-CN" sz="1800" kern="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r>
                        <a:rPr kumimoji="0" lang="en-US" altLang="zh-CN" sz="1800" kern="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9</a:t>
                      </a:r>
                      <a:r>
                        <a:rPr kumimoji="0" lang="zh-CN" sz="1800" kern="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日前</a:t>
                      </a:r>
                      <a:endParaRPr kumimoji="0" lang="zh-CN" sz="1800" kern="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r>
                        <a:rPr lang="zh-CN" sz="1800" kern="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r>
                        <a:rPr lang="en-US" altLang="zh-CN" sz="1800" kern="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r>
                        <a:rPr lang="zh-CN" sz="1800" kern="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日，</a:t>
                      </a:r>
                      <a:r>
                        <a:rPr lang="zh-CN" sz="18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终</a:t>
                      </a:r>
                      <a:r>
                        <a:rPr lang="zh-CN" sz="18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稿上传截止。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zh-CN" sz="18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论文终稿仅能上传一次，上传</a:t>
                      </a:r>
                      <a:r>
                        <a:rPr kumimoji="0" lang="zh-CN" sz="18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</a:t>
                      </a:r>
                      <a:r>
                        <a:rPr kumimoji="0" lang="zh-CN" altLang="en-US" sz="1800" b="1" kern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上传后自动进行最终查重判定。</a:t>
                      </a:r>
                      <a:endParaRPr kumimoji="0" lang="zh-CN" sz="18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未按时上传终稿论文判为</a:t>
                      </a:r>
                      <a:r>
                        <a:rPr lang="en-US" sz="1800" b="1" kern="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zh-CN" sz="1800" b="1" kern="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2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答辩准备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zh-CN" sz="1800" kern="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11</a:t>
                      </a:r>
                      <a:r>
                        <a:rPr kumimoji="0" lang="zh-CN" sz="1800" kern="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r>
                        <a:rPr kumimoji="0" lang="en-US" altLang="zh-CN" sz="1800" kern="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r>
                        <a:rPr kumimoji="0" lang="zh-CN" sz="1800" kern="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日</a:t>
                      </a:r>
                      <a:r>
                        <a:rPr kumimoji="0" lang="zh-CN" sz="1800" kern="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至答辩日</a:t>
                      </a:r>
                      <a:endParaRPr kumimoji="0" lang="zh-CN" sz="1800" kern="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终</a:t>
                      </a:r>
                      <a:r>
                        <a:rPr lang="zh-CN" sz="18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稿</a:t>
                      </a:r>
                      <a:r>
                        <a:rPr lang="zh-CN" sz="1800" u="sng" kern="0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查重</a:t>
                      </a: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重复率大于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20%</a:t>
                      </a: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，毕业论文不通过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，学生不能参加毕业论文答辩</a:t>
                      </a:r>
                      <a:r>
                        <a:rPr lang="zh-CN" sz="18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553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参加答辩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kumimoji="0" sz="1800" kern="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11月18/19日</a:t>
                      </a:r>
                      <a:endParaRPr kumimoji="0" sz="1800" kern="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kumimoji="0" sz="1800" kern="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11月25/26日</a:t>
                      </a:r>
                      <a:endParaRPr kumimoji="0" sz="1800" kern="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0" lang="zh-CN" altLang="zh-CN" sz="1800" kern="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暂定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3731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成绩查询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zh-CN" sz="1800" kern="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12</a:t>
                      </a:r>
                      <a:r>
                        <a:rPr kumimoji="0" lang="zh-CN" sz="1800" kern="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r>
                        <a:rPr kumimoji="0" lang="zh-CN" sz="1800" kern="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上旬</a:t>
                      </a:r>
                      <a:endParaRPr kumimoji="0" lang="zh-CN" sz="1800" kern="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zh-CN" altLang="en-US" dirty="0" smtClean="0"/>
              <a:t>选题类型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31810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讲座</a:t>
            </a:r>
            <a:r>
              <a:rPr lang="zh-CN" altLang="en-US" dirty="0"/>
              <a:t>管理系统的设计与实现</a:t>
            </a:r>
            <a:endParaRPr lang="zh-CN" altLang="en-US" dirty="0"/>
          </a:p>
          <a:p>
            <a:r>
              <a:rPr lang="zh-CN" altLang="en-US" dirty="0"/>
              <a:t>基于</a:t>
            </a:r>
            <a:r>
              <a:rPr lang="en-US" altLang="zh-CN" dirty="0" smtClean="0"/>
              <a:t>SSH</a:t>
            </a:r>
            <a:r>
              <a:rPr lang="zh-CN" altLang="en-US" dirty="0" smtClean="0"/>
              <a:t>的</a:t>
            </a:r>
            <a:r>
              <a:rPr lang="zh-CN" altLang="en-US" dirty="0"/>
              <a:t>入境签证网站的前台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zh-CN" altLang="en-US" dirty="0"/>
              <a:t>密码算法的安全性</a:t>
            </a:r>
            <a:r>
              <a:rPr lang="zh-CN" altLang="en-US" dirty="0" smtClean="0"/>
              <a:t>研究</a:t>
            </a:r>
            <a:endParaRPr lang="en-US" altLang="zh-CN" dirty="0" smtClean="0"/>
          </a:p>
          <a:p>
            <a:r>
              <a:rPr lang="zh-CN" altLang="en-US" dirty="0"/>
              <a:t>并行</a:t>
            </a:r>
            <a:r>
              <a:rPr lang="en-US" altLang="zh-CN" dirty="0"/>
              <a:t>K-means</a:t>
            </a:r>
            <a:r>
              <a:rPr lang="zh-CN" altLang="en-US" dirty="0"/>
              <a:t>算法的研究与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/>
              <a:t>Android</a:t>
            </a:r>
            <a:r>
              <a:rPr lang="zh-CN" altLang="en-US" dirty="0" smtClean="0"/>
              <a:t>的</a:t>
            </a:r>
            <a:r>
              <a:rPr lang="zh-CN" altLang="en-US" dirty="0"/>
              <a:t>四国军棋游戏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的网络爬虫系统设计与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/>
              <a:t>无单点故障高可用</a:t>
            </a:r>
            <a:r>
              <a:rPr lang="en-US" altLang="zh-CN" dirty="0"/>
              <a:t>LAMP</a:t>
            </a:r>
            <a:r>
              <a:rPr lang="zh-CN" altLang="en-US" dirty="0"/>
              <a:t>集群的</a:t>
            </a:r>
            <a:r>
              <a:rPr lang="zh-CN" altLang="en-US" dirty="0" smtClean="0"/>
              <a:t>构建</a:t>
            </a:r>
            <a:endParaRPr lang="en-US" altLang="zh-CN" dirty="0" smtClean="0"/>
          </a:p>
          <a:p>
            <a:r>
              <a:rPr lang="zh-CN" altLang="en-US" dirty="0"/>
              <a:t>企业</a:t>
            </a:r>
            <a:r>
              <a:rPr lang="zh-CN" altLang="en-US" dirty="0" smtClean="0"/>
              <a:t>节能系统</a:t>
            </a:r>
            <a:r>
              <a:rPr lang="en-US" altLang="zh-CN" dirty="0"/>
              <a:t>——</a:t>
            </a:r>
            <a:r>
              <a:rPr lang="zh-CN" altLang="en-US" dirty="0"/>
              <a:t>数据报表与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r>
              <a:rPr lang="en-US" altLang="zh-CN" dirty="0" err="1"/>
              <a:t>NoSQL</a:t>
            </a:r>
            <a:r>
              <a:rPr lang="zh-CN" altLang="en-US" dirty="0"/>
              <a:t>数据库</a:t>
            </a:r>
            <a:r>
              <a:rPr lang="en-US" altLang="zh-CN" dirty="0" err="1"/>
              <a:t>MongoDB</a:t>
            </a:r>
            <a:r>
              <a:rPr lang="zh-CN" altLang="en-US" dirty="0"/>
              <a:t>的</a:t>
            </a:r>
            <a:r>
              <a:rPr lang="zh-CN" altLang="en-US" dirty="0" smtClean="0"/>
              <a:t>研</a:t>
            </a:r>
            <a:r>
              <a:rPr lang="zh-CN" altLang="en-US" dirty="0"/>
              <a:t>究与应用</a:t>
            </a:r>
            <a:endParaRPr lang="zh-CN" altLang="en-US" dirty="0"/>
          </a:p>
          <a:p>
            <a:r>
              <a:rPr lang="zh-CN" altLang="en-US" dirty="0"/>
              <a:t>企业节能</a:t>
            </a:r>
            <a:r>
              <a:rPr lang="zh-CN" altLang="en-US" dirty="0" smtClean="0"/>
              <a:t>系统的测试与分析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参考选题类型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7"/>
            <a:ext cx="3312368" cy="4883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2"/>
          <a:stretch>
            <a:fillRect/>
          </a:stretch>
        </p:blipFill>
        <p:spPr bwMode="auto">
          <a:xfrm>
            <a:off x="4716016" y="1700807"/>
            <a:ext cx="3744416" cy="453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失败的参考</a:t>
            </a:r>
            <a:r>
              <a:rPr lang="zh-CN" altLang="en-US" dirty="0"/>
              <a:t>选题类型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计算机技术的应用</a:t>
            </a:r>
            <a:endParaRPr lang="en-US" altLang="zh-CN" dirty="0" smtClean="0"/>
          </a:p>
          <a:p>
            <a:r>
              <a:rPr lang="zh-CN" altLang="en-US" dirty="0" smtClean="0"/>
              <a:t>网络安全技术介绍</a:t>
            </a:r>
            <a:endParaRPr lang="en-US" altLang="zh-CN" dirty="0" smtClean="0"/>
          </a:p>
          <a:p>
            <a:r>
              <a:rPr lang="zh-CN" altLang="en-US" dirty="0" smtClean="0"/>
              <a:t>车辆管理信息系统</a:t>
            </a:r>
            <a:endParaRPr lang="en-US" altLang="zh-CN" dirty="0" smtClean="0"/>
          </a:p>
          <a:p>
            <a:r>
              <a:rPr lang="zh-CN" altLang="en-US" dirty="0" smtClean="0"/>
              <a:t>财务会计系统的研究</a:t>
            </a:r>
            <a:endParaRPr lang="en-US" altLang="zh-CN" dirty="0" smtClean="0"/>
          </a:p>
          <a:p>
            <a:r>
              <a:rPr lang="zh-CN" altLang="en-US" dirty="0" smtClean="0"/>
              <a:t>计算机加密技术进展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计算机基础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课件的应用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5880" y="5445224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请结合自己的岗位选择跟计算机相关的课题，然后跟导师确认通过了再撰写开题报告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撰写开题报告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一</a:t>
            </a:r>
            <a:r>
              <a:rPr lang="zh-CN" altLang="zh-CN" dirty="0" smtClean="0"/>
              <a:t>、研究背景</a:t>
            </a:r>
            <a:r>
              <a:rPr lang="zh-CN" altLang="zh-CN" dirty="0"/>
              <a:t>及意义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二、国内外研究现状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三、课题研究内容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四、</a:t>
            </a:r>
            <a:r>
              <a:rPr lang="zh-CN" altLang="zh-CN" dirty="0" smtClean="0"/>
              <a:t>技术路线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五、关键技术介绍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六、要解决的技术问题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七、日程</a:t>
            </a:r>
            <a:r>
              <a:rPr lang="zh-CN" altLang="zh-CN" dirty="0" smtClean="0"/>
              <a:t>安排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八、参考文献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撰写开题报告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 smtClean="0"/>
              <a:t>一、研究背景及意义</a:t>
            </a:r>
            <a:endParaRPr lang="zh-CN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838165"/>
            <a:ext cx="3805282" cy="3577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61" y="2732376"/>
            <a:ext cx="4047719" cy="3717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TABLE_BEAUTIFY" val="smartTable{6ae5fa57-c6d2-4abb-9d8b-45d3cffb4758}"/>
</p:tagLst>
</file>

<file path=ppt/tags/tag4.xml><?xml version="1.0" encoding="utf-8"?>
<p:tagLst xmlns:p="http://schemas.openxmlformats.org/presentationml/2006/main">
  <p:tag name="KSO_WPP_MARK_KEY" val="da85ed5e-30cb-4baf-a964-c50a1635df05"/>
  <p:tag name="COMMONDATA" val="eyJoZGlkIjoiZTNlNDA4OTdmZDQ4YjRlOWFmYzZhNzhhNWUwOWM0Zj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1664</Words>
  <Application>WPS 演示</Application>
  <PresentationFormat>全屏显示(4:3)</PresentationFormat>
  <Paragraphs>224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Arial</vt:lpstr>
      <vt:lpstr>宋体</vt:lpstr>
      <vt:lpstr>Wingdings</vt:lpstr>
      <vt:lpstr>Wingdings 2</vt:lpstr>
      <vt:lpstr>Wingdings</vt:lpstr>
      <vt:lpstr>Arial</vt:lpstr>
      <vt:lpstr>Wingdings 3</vt:lpstr>
      <vt:lpstr>Wingdings 2</vt:lpstr>
      <vt:lpstr>Times New Roman</vt:lpstr>
      <vt:lpstr>Calibri</vt:lpstr>
      <vt:lpstr>Times New Roman</vt:lpstr>
      <vt:lpstr>Corbel</vt:lpstr>
      <vt:lpstr>华文楷体</vt:lpstr>
      <vt:lpstr>微软雅黑</vt:lpstr>
      <vt:lpstr>Arial Unicode MS</vt:lpstr>
      <vt:lpstr>模块</vt:lpstr>
      <vt:lpstr>网络学院毕业设计开题辅导</vt:lpstr>
      <vt:lpstr>内容</vt:lpstr>
      <vt:lpstr>时间节点</vt:lpstr>
      <vt:lpstr>时间节点</vt:lpstr>
      <vt:lpstr>参考选题类型</vt:lpstr>
      <vt:lpstr>参考选题类型</vt:lpstr>
      <vt:lpstr>失败的参考选题类型</vt:lpstr>
      <vt:lpstr>撰写开题报告</vt:lpstr>
      <vt:lpstr>撰写开题报告</vt:lpstr>
      <vt:lpstr>撰写开题报告</vt:lpstr>
      <vt:lpstr>撰写开题报告</vt:lpstr>
      <vt:lpstr>撰写开题报告</vt:lpstr>
      <vt:lpstr>撰写开题报告</vt:lpstr>
      <vt:lpstr>开题报告——日程安排</vt:lpstr>
      <vt:lpstr>撰写论文</vt:lpstr>
      <vt:lpstr>撰写论文</vt:lpstr>
      <vt:lpstr>撰写论文</vt:lpstr>
      <vt:lpstr>论文正文</vt:lpstr>
      <vt:lpstr>论文常见问题</vt:lpstr>
      <vt:lpstr>论文常见问题</vt:lpstr>
      <vt:lpstr>论文常见问题</vt:lpstr>
      <vt:lpstr>论文常见问题</vt:lpstr>
      <vt:lpstr>论文常见问题</vt:lpstr>
      <vt:lpstr>论文常见问题</vt:lpstr>
      <vt:lpstr>注意事项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</dc:title>
  <dc:creator>jine</dc:creator>
  <cp:lastModifiedBy>Catherine</cp:lastModifiedBy>
  <cp:revision>55</cp:revision>
  <dcterms:created xsi:type="dcterms:W3CDTF">2016-08-27T01:38:00Z</dcterms:created>
  <dcterms:modified xsi:type="dcterms:W3CDTF">2023-09-08T14:22:12Z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2634B324AE294D6AB822B7DA58DFC0F6_12</vt:lpwstr>
  </property>
  <property fmtid="{D5CDD505-2E9C-101B-9397-08002B2CF9AE}" pid="3" name="KSOProductBuildVer">
    <vt:lpwstr>2052-11.1.0.14309</vt:lpwstr>
  </property>
</Properties>
</file>