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0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8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6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8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1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4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6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4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3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0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6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7" name="Freeform: Shape 3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FB948-33B5-4AD3-B117-0D70AD914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3" y="1286121"/>
            <a:ext cx="8679915" cy="3171375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Biodiversity Investigation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DB89C-204A-4AA9-9D40-3EC6B0612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7575" y="5389345"/>
            <a:ext cx="8673427" cy="68583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Bowen Ya</a:t>
            </a:r>
          </a:p>
        </p:txBody>
      </p:sp>
    </p:spTree>
    <p:extLst>
      <p:ext uri="{BB962C8B-B14F-4D97-AF65-F5344CB8AC3E}">
        <p14:creationId xmlns:p14="http://schemas.microsoft.com/office/powerpoint/2010/main" val="371258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F9234-EE07-412A-B257-61DAA18D8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0" y="813293"/>
            <a:ext cx="10481519" cy="1003932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</a:rPr>
              <a:t>Section I   Endangered Species Study</a:t>
            </a:r>
            <a:br>
              <a:rPr lang="en-US" altLang="zh-CN" sz="2200" dirty="0">
                <a:solidFill>
                  <a:schemeClr val="bg1"/>
                </a:solidFill>
              </a:rPr>
            </a:br>
            <a:br>
              <a:rPr lang="en-US" altLang="zh-CN" sz="2200" dirty="0">
                <a:solidFill>
                  <a:schemeClr val="bg1"/>
                </a:solidFill>
              </a:rPr>
            </a:br>
            <a:r>
              <a:rPr lang="en-US" altLang="zh-CN" sz="2200" dirty="0">
                <a:solidFill>
                  <a:schemeClr val="bg1"/>
                </a:solidFill>
              </a:rPr>
              <a:t>Data provided: species_info.csv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0F8095-9BC6-4CBE-A018-0916F8C51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33"/>
          <a:stretch/>
        </p:blipFill>
        <p:spPr>
          <a:xfrm>
            <a:off x="867300" y="3515855"/>
            <a:ext cx="4992334" cy="24346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BA8D57-092B-415A-96E8-FB10FEEB6255}"/>
              </a:ext>
            </a:extLst>
          </p:cNvPr>
          <p:cNvSpPr txBox="1"/>
          <p:nvPr/>
        </p:nvSpPr>
        <p:spPr>
          <a:xfrm>
            <a:off x="924984" y="2218244"/>
            <a:ext cx="9656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lists all the species that can be found in the National Parks, and specifically indicates the endangerment level of these species</a:t>
            </a:r>
          </a:p>
          <a:p>
            <a:endParaRPr lang="en-US" dirty="0"/>
          </a:p>
          <a:p>
            <a:r>
              <a:rPr lang="en-US" dirty="0"/>
              <a:t>Sample data: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9EC033-9F49-404E-A116-F1987A18D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778" y="3515856"/>
            <a:ext cx="5379511" cy="244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44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2704ED4-17AD-4155-82BF-349125232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030ADA-F758-4871-82A9-A900D3A1C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03A5D77-B569-4446-A13F-5F2B66B89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1910AFDB-600F-419E-B8A2-C910C91CC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8BA9642D-E707-4E5C-AD56-5B4201F77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6BE43368-BE27-4B0F-996B-F8020ECC8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1C2AFC90-DCD5-4CC4-B572-09469E892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EEC73C1F-7C9B-41BF-A454-152B90AF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B9387A9D-115C-4CC5-9107-97827EFF8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69CF2257-1227-45F2-8310-EF03857E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914D598B-12C8-4050-872B-AB3C4790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3441426-0436-4C62-93CB-7B231211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8174AF5F-E0DA-457B-9C6D-B6793C36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0D36E6D-6BFF-4FB5-9EEB-3A36B7956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5159A95D-574D-4341-8A5B-5EB05EF2C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CC2519B6-9E4D-48AA-8E1D-413BEEEE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91EFD00E-D9BB-4F8F-9652-1514A200A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8EDA1A4-47D4-4C8C-94C1-20520CA08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EF948F9B-2B64-4D46-B645-564490CD5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BA89D9-B358-4064-A9B6-44592BB97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B1D008F9-9A52-429E-9615-0BB796945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E4BAAF5C-577F-43DB-8ACD-EDAB5A54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alpha val="38000"/>
                </a:schemeClr>
              </a:gs>
              <a:gs pos="0">
                <a:schemeClr val="bg1">
                  <a:lumMod val="95000"/>
                  <a:alpha val="12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78B6E08A-861F-4A1A-BCF0-69429C5A2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025316" y="3342776"/>
            <a:ext cx="200040" cy="1724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94B5F-79C9-4FAF-988C-04B7176174A3}"/>
              </a:ext>
            </a:extLst>
          </p:cNvPr>
          <p:cNvSpPr txBox="1"/>
          <p:nvPr/>
        </p:nvSpPr>
        <p:spPr>
          <a:xfrm>
            <a:off x="862713" y="581370"/>
            <a:ext cx="3192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Interpretation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2BEE0E-303F-4A87-9A69-E51F1122BD99}"/>
              </a:ext>
            </a:extLst>
          </p:cNvPr>
          <p:cNvSpPr txBox="1"/>
          <p:nvPr/>
        </p:nvSpPr>
        <p:spPr>
          <a:xfrm>
            <a:off x="5369693" y="3159688"/>
            <a:ext cx="66733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5541</a:t>
            </a:r>
            <a:r>
              <a:rPr lang="en-US" dirty="0"/>
              <a:t> different species      </a:t>
            </a:r>
            <a:r>
              <a:rPr lang="en-US" sz="2400" dirty="0"/>
              <a:t>180</a:t>
            </a:r>
            <a:r>
              <a:rPr lang="en-US" dirty="0"/>
              <a:t> among them need attention</a:t>
            </a:r>
          </a:p>
          <a:p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5A89243-76CF-436D-B6F6-997E405CADB1}"/>
              </a:ext>
            </a:extLst>
          </p:cNvPr>
          <p:cNvGrpSpPr/>
          <p:nvPr/>
        </p:nvGrpSpPr>
        <p:grpSpPr>
          <a:xfrm>
            <a:off x="896513" y="1792593"/>
            <a:ext cx="4007974" cy="1477328"/>
            <a:chOff x="1211787" y="1295606"/>
            <a:chExt cx="4007974" cy="1477328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E9858229-5AB9-4F91-928B-98AB9D1BFDAD}"/>
                </a:ext>
              </a:extLst>
            </p:cNvPr>
            <p:cNvSpPr/>
            <p:nvPr/>
          </p:nvSpPr>
          <p:spPr>
            <a:xfrm>
              <a:off x="3468083" y="1360890"/>
              <a:ext cx="164926" cy="135989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F38A0D-BF2A-4A51-8533-32B4D7153860}"/>
                </a:ext>
              </a:extLst>
            </p:cNvPr>
            <p:cNvSpPr/>
            <p:nvPr/>
          </p:nvSpPr>
          <p:spPr>
            <a:xfrm>
              <a:off x="1211787" y="1749359"/>
              <a:ext cx="23599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5</a:t>
              </a:r>
              <a:r>
                <a:rPr lang="en-US" dirty="0"/>
                <a:t> animal categories 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C963A4-27A6-49D7-ACC0-B6290F64758A}"/>
                </a:ext>
              </a:extLst>
            </p:cNvPr>
            <p:cNvSpPr/>
            <p:nvPr/>
          </p:nvSpPr>
          <p:spPr>
            <a:xfrm>
              <a:off x="3589552" y="1295606"/>
              <a:ext cx="1630209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Mammal</a:t>
              </a:r>
            </a:p>
            <a:p>
              <a:r>
                <a:rPr lang="en-US" dirty="0"/>
                <a:t>Bird</a:t>
              </a:r>
            </a:p>
            <a:p>
              <a:r>
                <a:rPr lang="en-US" dirty="0"/>
                <a:t>Reptile</a:t>
              </a:r>
            </a:p>
            <a:p>
              <a:r>
                <a:rPr lang="en-US" dirty="0"/>
                <a:t>Amphibian</a:t>
              </a:r>
            </a:p>
            <a:p>
              <a:r>
                <a:rPr lang="en-US" dirty="0"/>
                <a:t>Fish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885F979-65BF-4DE0-A590-7568F875491D}"/>
              </a:ext>
            </a:extLst>
          </p:cNvPr>
          <p:cNvGrpSpPr/>
          <p:nvPr/>
        </p:nvGrpSpPr>
        <p:grpSpPr>
          <a:xfrm>
            <a:off x="847412" y="3755131"/>
            <a:ext cx="4398150" cy="646331"/>
            <a:chOff x="1210374" y="3124408"/>
            <a:chExt cx="4398150" cy="64633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D6D2E78-5675-4B1E-9CB6-96935F305FCF}"/>
                </a:ext>
              </a:extLst>
            </p:cNvPr>
            <p:cNvSpPr/>
            <p:nvPr/>
          </p:nvSpPr>
          <p:spPr>
            <a:xfrm>
              <a:off x="1210374" y="3155904"/>
              <a:ext cx="21836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2</a:t>
              </a:r>
              <a:r>
                <a:rPr lang="en-US" dirty="0"/>
                <a:t> plant categories 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E529AF-7BC5-44DC-8651-41FDA5A9F56B}"/>
                </a:ext>
              </a:extLst>
            </p:cNvPr>
            <p:cNvSpPr/>
            <p:nvPr/>
          </p:nvSpPr>
          <p:spPr>
            <a:xfrm>
              <a:off x="3468047" y="3124408"/>
              <a:ext cx="21404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Vascular Plant</a:t>
              </a:r>
            </a:p>
            <a:p>
              <a:r>
                <a:rPr lang="en-US" dirty="0"/>
                <a:t>Nonvascular Plant</a:t>
              </a:r>
            </a:p>
          </p:txBody>
        </p:sp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D8DC77DD-1D76-45F8-8FA3-A3F9E1A2DA0F}"/>
                </a:ext>
              </a:extLst>
            </p:cNvPr>
            <p:cNvSpPr/>
            <p:nvPr/>
          </p:nvSpPr>
          <p:spPr>
            <a:xfrm>
              <a:off x="3339631" y="3170214"/>
              <a:ext cx="177815" cy="5547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ight Brace 61">
            <a:extLst>
              <a:ext uri="{FF2B5EF4-FFF2-40B4-BE49-F238E27FC236}">
                <a16:creationId xmlns:a16="http://schemas.microsoft.com/office/drawing/2014/main" id="{6DACE1BD-19F8-4B35-A19D-48117FD2885D}"/>
              </a:ext>
            </a:extLst>
          </p:cNvPr>
          <p:cNvSpPr/>
          <p:nvPr/>
        </p:nvSpPr>
        <p:spPr>
          <a:xfrm>
            <a:off x="5122612" y="1791281"/>
            <a:ext cx="239429" cy="2804590"/>
          </a:xfrm>
          <a:prstGeom prst="rightBrace">
            <a:avLst>
              <a:gd name="adj1" fmla="val 8333"/>
              <a:gd name="adj2" fmla="val 569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83FA76E-90C3-4493-88A2-84439A6C7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795" y="4228180"/>
            <a:ext cx="4063364" cy="185610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1616A60-D313-41C4-934F-5E3A77A94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884" y="491901"/>
            <a:ext cx="52482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3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38DDEF0-69C3-4D31-9744-B0AB417ED8DB}"/>
              </a:ext>
            </a:extLst>
          </p:cNvPr>
          <p:cNvSpPr txBox="1"/>
          <p:nvPr/>
        </p:nvSpPr>
        <p:spPr>
          <a:xfrm>
            <a:off x="761437" y="714919"/>
            <a:ext cx="8521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Are certain types of species more likely to be endangered?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723CD-6372-44F0-A31E-6BBBC3FC7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613" y="1624171"/>
            <a:ext cx="6033452" cy="2215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196E20-AA3E-490C-AB5C-58B10C9321D7}"/>
              </a:ext>
            </a:extLst>
          </p:cNvPr>
          <p:cNvSpPr txBox="1"/>
          <p:nvPr/>
        </p:nvSpPr>
        <p:spPr>
          <a:xfrm>
            <a:off x="2714552" y="4250680"/>
            <a:ext cx="83265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We grouped each category by the conservation status of the species, and ran chi-squared tests to different pairs of categories.</a:t>
            </a:r>
          </a:p>
          <a:p>
            <a:endParaRPr lang="en-US" dirty="0"/>
          </a:p>
          <a:p>
            <a:r>
              <a:rPr lang="en-US" dirty="0"/>
              <a:t>	Our null hypothesis: The difference between the protection ratios of two categories are due to chance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6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1316142-D526-4C65-8DF7-D47F0A6985C4}"/>
              </a:ext>
            </a:extLst>
          </p:cNvPr>
          <p:cNvSpPr txBox="1"/>
          <p:nvPr/>
        </p:nvSpPr>
        <p:spPr>
          <a:xfrm>
            <a:off x="1048923" y="1114425"/>
            <a:ext cx="33849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Chi-Squared Test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1FDBE-616E-40C0-8C09-4B75EA48A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983" y="2064543"/>
            <a:ext cx="1545698" cy="3286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E452A4-4707-45C7-93B3-420BEB158C61}"/>
              </a:ext>
            </a:extLst>
          </p:cNvPr>
          <p:cNvSpPr txBox="1"/>
          <p:nvPr/>
        </p:nvSpPr>
        <p:spPr>
          <a:xfrm>
            <a:off x="1466907" y="2044104"/>
            <a:ext cx="9604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The p-value of test between Mammal and Bird is                               which means we fail to reject the null, and there are no significant difference between these two categories.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68542-E293-4578-8192-1B51C175A4AA}"/>
              </a:ext>
            </a:extLst>
          </p:cNvPr>
          <p:cNvSpPr txBox="1"/>
          <p:nvPr/>
        </p:nvSpPr>
        <p:spPr>
          <a:xfrm>
            <a:off x="1466908" y="3246905"/>
            <a:ext cx="9604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However, the p-value of test between Reptile and Mammal is                              and we are confident to reject the null hypothesis. Mammals are more likely to be endangered than reptiles!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906ACA-11F5-4D64-8F07-B6D5F05C3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047" y="3288293"/>
            <a:ext cx="1508828" cy="30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2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95A09D-960F-431D-99E3-5C5F15E7A385}"/>
              </a:ext>
            </a:extLst>
          </p:cNvPr>
          <p:cNvSpPr txBox="1"/>
          <p:nvPr/>
        </p:nvSpPr>
        <p:spPr>
          <a:xfrm>
            <a:off x="824733" y="745093"/>
            <a:ext cx="52588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Recommendation for conservationists: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A62B9-B814-4CCF-B341-FC59EA1CC1BF}"/>
              </a:ext>
            </a:extLst>
          </p:cNvPr>
          <p:cNvSpPr txBox="1"/>
          <p:nvPr/>
        </p:nvSpPr>
        <p:spPr>
          <a:xfrm>
            <a:off x="1576388" y="1656793"/>
            <a:ext cx="8386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After running more tests between different pairs of categories of species, we got the conclusion that categories that would significantly more easily be endangered are (in descending order):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CEA68-1531-4D97-B737-7EF3BA13485E}"/>
              </a:ext>
            </a:extLst>
          </p:cNvPr>
          <p:cNvSpPr txBox="1"/>
          <p:nvPr/>
        </p:nvSpPr>
        <p:spPr>
          <a:xfrm>
            <a:off x="5131399" y="2828836"/>
            <a:ext cx="1752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Mammal</a:t>
            </a:r>
          </a:p>
          <a:p>
            <a:r>
              <a:rPr lang="en-US" sz="2400" dirty="0"/>
              <a:t>Bird</a:t>
            </a:r>
          </a:p>
          <a:p>
            <a:r>
              <a:rPr lang="en-US" sz="2400" dirty="0"/>
              <a:t>Amphibian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18EE6-AF93-4EBE-9307-4A5330C7292A}"/>
              </a:ext>
            </a:extLst>
          </p:cNvPr>
          <p:cNvSpPr txBox="1"/>
          <p:nvPr/>
        </p:nvSpPr>
        <p:spPr>
          <a:xfrm>
            <a:off x="3222664" y="4277878"/>
            <a:ext cx="699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 closer attention on these categories would be a wise choice!</a:t>
            </a:r>
          </a:p>
        </p:txBody>
      </p:sp>
    </p:spTree>
    <p:extLst>
      <p:ext uri="{BB962C8B-B14F-4D97-AF65-F5344CB8AC3E}">
        <p14:creationId xmlns:p14="http://schemas.microsoft.com/office/powerpoint/2010/main" val="58538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72D96-9D71-46D0-A0AA-67C1C4E2C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Section II     A Study on Foot and Mouth Disease Reduction Effort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EF8ED-27A6-4ED8-ADC0-DCC367342C85}"/>
              </a:ext>
            </a:extLst>
          </p:cNvPr>
          <p:cNvSpPr txBox="1"/>
          <p:nvPr/>
        </p:nvSpPr>
        <p:spPr>
          <a:xfrm>
            <a:off x="1115361" y="2733962"/>
            <a:ext cx="100739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Expected to see a 5% Reduction of foot and mouth disease in a certain National Park</a:t>
            </a:r>
          </a:p>
          <a:p>
            <a:endParaRPr lang="en-US" sz="2000" dirty="0"/>
          </a:p>
          <a:p>
            <a:r>
              <a:rPr lang="en-US" sz="2000" dirty="0"/>
              <a:t>In order to do that with confidence, we need a valid sample size</a:t>
            </a:r>
          </a:p>
        </p:txBody>
      </p:sp>
    </p:spTree>
    <p:extLst>
      <p:ext uri="{BB962C8B-B14F-4D97-AF65-F5344CB8AC3E}">
        <p14:creationId xmlns:p14="http://schemas.microsoft.com/office/powerpoint/2010/main" val="197799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1C24CCE-483B-479D-9B2B-A663FF518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19" y="3471069"/>
            <a:ext cx="8294688" cy="2524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4E0C29-ACBD-474C-BAFE-9C576B1D6F2F}"/>
              </a:ext>
            </a:extLst>
          </p:cNvPr>
          <p:cNvSpPr txBox="1"/>
          <p:nvPr/>
        </p:nvSpPr>
        <p:spPr>
          <a:xfrm>
            <a:off x="1120775" y="827088"/>
            <a:ext cx="53574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Observations of Sheep in National Parks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24E799-C3D5-4DE3-A251-9B1D14FB9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1" y="1735138"/>
            <a:ext cx="58388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9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ED658EF-5518-4787-967A-236BEAC49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970" y="2678341"/>
            <a:ext cx="4248150" cy="1543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099BFE-F2FC-42C2-AF29-A437BB2F9786}"/>
              </a:ext>
            </a:extLst>
          </p:cNvPr>
          <p:cNvSpPr txBox="1"/>
          <p:nvPr/>
        </p:nvSpPr>
        <p:spPr>
          <a:xfrm>
            <a:off x="2782839" y="1232378"/>
            <a:ext cx="5552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With our given rate, the sample size calculator shows that a sample size of 870 would give us 90% confidence of our 5% foot and mouth reduction detection.</a:t>
            </a:r>
          </a:p>
        </p:txBody>
      </p:sp>
    </p:spTree>
    <p:extLst>
      <p:ext uri="{BB962C8B-B14F-4D97-AF65-F5344CB8AC3E}">
        <p14:creationId xmlns:p14="http://schemas.microsoft.com/office/powerpoint/2010/main" val="26396859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140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宋体</vt:lpstr>
      <vt:lpstr>Calibri Light</vt:lpstr>
      <vt:lpstr>Rockwell</vt:lpstr>
      <vt:lpstr>Wingdings</vt:lpstr>
      <vt:lpstr>Atlas</vt:lpstr>
      <vt:lpstr>Biodiversity Investigation</vt:lpstr>
      <vt:lpstr>Section I   Endangered Species Study  Data provided: species_info.csv</vt:lpstr>
      <vt:lpstr>PowerPoint Presentation</vt:lpstr>
      <vt:lpstr>PowerPoint Presentation</vt:lpstr>
      <vt:lpstr>PowerPoint Presentation</vt:lpstr>
      <vt:lpstr>PowerPoint Presentation</vt:lpstr>
      <vt:lpstr>Section II     A Study on Foot and Mouth Disease Reduction Effort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Investigation</dc:title>
  <dc:creator>Bowen Ya</dc:creator>
  <cp:lastModifiedBy>Bowen Ya</cp:lastModifiedBy>
  <cp:revision>6</cp:revision>
  <dcterms:created xsi:type="dcterms:W3CDTF">2018-10-31T01:05:59Z</dcterms:created>
  <dcterms:modified xsi:type="dcterms:W3CDTF">2018-10-31T02:59:46Z</dcterms:modified>
</cp:coreProperties>
</file>