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12" r:id="rId2"/>
    <p:sldId id="294" r:id="rId3"/>
    <p:sldId id="259" r:id="rId4"/>
    <p:sldId id="311" r:id="rId5"/>
    <p:sldId id="262" r:id="rId6"/>
    <p:sldId id="288" r:id="rId7"/>
    <p:sldId id="263" r:id="rId8"/>
    <p:sldId id="289" r:id="rId9"/>
    <p:sldId id="265" r:id="rId10"/>
    <p:sldId id="290" r:id="rId11"/>
    <p:sldId id="264" r:id="rId12"/>
    <p:sldId id="291" r:id="rId13"/>
    <p:sldId id="267" r:id="rId14"/>
    <p:sldId id="293" r:id="rId15"/>
    <p:sldId id="258" r:id="rId16"/>
    <p:sldId id="292" r:id="rId17"/>
    <p:sldId id="314" r:id="rId18"/>
    <p:sldId id="268" r:id="rId19"/>
    <p:sldId id="295" r:id="rId20"/>
    <p:sldId id="296" r:id="rId21"/>
    <p:sldId id="310" r:id="rId22"/>
    <p:sldId id="300" r:id="rId23"/>
    <p:sldId id="299" r:id="rId24"/>
    <p:sldId id="297" r:id="rId25"/>
    <p:sldId id="298" r:id="rId26"/>
    <p:sldId id="301" r:id="rId27"/>
    <p:sldId id="315" r:id="rId28"/>
    <p:sldId id="273" r:id="rId29"/>
    <p:sldId id="303" r:id="rId30"/>
    <p:sldId id="304" r:id="rId31"/>
    <p:sldId id="305" r:id="rId32"/>
    <p:sldId id="306" r:id="rId33"/>
    <p:sldId id="307" r:id="rId34"/>
    <p:sldId id="274" r:id="rId35"/>
    <p:sldId id="308" r:id="rId36"/>
    <p:sldId id="275" r:id="rId37"/>
    <p:sldId id="286" r:id="rId38"/>
    <p:sldId id="316" r:id="rId39"/>
    <p:sldId id="276" r:id="rId40"/>
    <p:sldId id="277" r:id="rId41"/>
    <p:sldId id="279" r:id="rId42"/>
    <p:sldId id="318" r:id="rId43"/>
    <p:sldId id="319" r:id="rId44"/>
    <p:sldId id="280" r:id="rId45"/>
    <p:sldId id="281" r:id="rId46"/>
    <p:sldId id="282" r:id="rId47"/>
    <p:sldId id="283" r:id="rId48"/>
    <p:sldId id="309" r:id="rId49"/>
    <p:sldId id="317" r:id="rId50"/>
    <p:sldId id="284" r:id="rId51"/>
    <p:sldId id="31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6ABD8-4EA8-419F-9E47-31BC0BFFFC74}" v="386" dt="2021-05-26T06:02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0475" autoAdjust="0"/>
  </p:normalViewPr>
  <p:slideViewPr>
    <p:cSldViewPr snapToGrid="0">
      <p:cViewPr varScale="1">
        <p:scale>
          <a:sx n="71" d="100"/>
          <a:sy n="71" d="100"/>
        </p:scale>
        <p:origin x="1833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DD4CD-9798-4E59-8E2E-2073B6303F24}" type="datetimeFigureOut">
              <a:rPr lang="en-US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82DF8-2A0C-464E-BCF2-AF238C8898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rclekeurope/circlekid/pull/2346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rclekeurope/circlekid/pull/2354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rclekeurope/circlekid/pull/2397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k.slack.com/archives/GRX2N2UEM/p1617026778191800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k.atlassian.net/browse/CDI-1192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failed to implement it as Spock tests are not seen as accessors of the methods in @ModuleApi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Not a strong requirement, though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Does all Query methods need unit tests?</a:t>
            </a:r>
            <a:endParaRPr lang="pl-PL" dirty="0">
              <a:cs typeface="Calibr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5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Full scan reported 5k violations of that single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Will implement Module by module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started with a small, fresh module: </a:t>
            </a:r>
            <a:r>
              <a:rPr lang="en-US" dirty="0" err="1">
                <a:ea typeface="+mn-lt"/>
                <a:cs typeface="+mn-lt"/>
              </a:rPr>
              <a:t>requestsignatures</a:t>
            </a:r>
            <a:endParaRPr lang="en-US" dirty="0">
              <a:ea typeface="+mn-lt"/>
              <a:cs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 knew it was written in line with manually enforced rules / practices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Reported 56 violations</a:t>
            </a:r>
            <a:endParaRPr lang="pl-PL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Identified utility classes defined inside of a business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UuidParser</a:t>
            </a:r>
            <a:r>
              <a:rPr lang="en-US" dirty="0">
                <a:ea typeface="+mn-lt"/>
                <a:cs typeface="+mn-lt"/>
              </a:rPr>
              <a:t> was moved to `tools`</a:t>
            </a:r>
            <a:r>
              <a:rPr lang="pl-PL" dirty="0">
                <a:ea typeface="+mn-ea"/>
                <a:cs typeface="Calibri" panose="020F0502020204030204"/>
              </a:rPr>
              <a:t> / </a:t>
            </a:r>
            <a:r>
              <a:rPr lang="en-US" dirty="0">
                <a:ea typeface="+mn-lt"/>
                <a:cs typeface="+mn-lt"/>
              </a:rPr>
              <a:t>Aka utils / commons / shared / …</a:t>
            </a:r>
            <a:endParaRPr lang="pl-PL" dirty="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Identified a class that was a part of the module contract (DTO)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ApplicationType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enum</a:t>
            </a:r>
            <a:r>
              <a:rPr lang="en-US" dirty="0">
                <a:ea typeface="+mn-lt"/>
                <a:cs typeface="+mn-lt"/>
              </a:rPr>
              <a:t> was moved as Module API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4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Then we went to T&amp;C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https://github.com/circlekeurope/circlekid/pull/2346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Big repackaging, moving stuff that was obvious, did not require implementation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To avoid conflicts, complex PR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PR was on 374 files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ClientIdParser</a:t>
            </a:r>
            <a:r>
              <a:rPr lang="en-US" dirty="0">
                <a:ea typeface="+mn-lt"/>
                <a:cs typeface="+mn-lt"/>
              </a:rPr>
              <a:t> was identified as a code smell 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was to be moved to `tools` temporarily, removed in a separate task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It parsed String to UUID and threw a business exception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Exception was related to oauth2 business rules, however not fitting to others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But the Parser was also used in other modules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 separated parsing, from business logic and exceptions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UserRepository</a:t>
            </a:r>
            <a:r>
              <a:rPr lang="en-US" dirty="0">
                <a:ea typeface="+mn-lt"/>
                <a:cs typeface="+mn-lt"/>
              </a:rPr>
              <a:t> was put in module API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because it was used by other modules so to make rules pass, we put it temporarily in API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also we untangled the dependency straight away in a same sprint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>
                <a:ea typeface="+mn-lt"/>
                <a:cs typeface="+mn-lt"/>
              </a:rPr>
              <a:t>TBR: </a:t>
            </a:r>
            <a:r>
              <a:rPr lang="en-US" dirty="0" err="1">
                <a:ea typeface="+mn-lt"/>
                <a:cs typeface="+mn-lt"/>
              </a:rPr>
              <a:t>UserSession</a:t>
            </a:r>
            <a:r>
              <a:rPr lang="en-US" dirty="0">
                <a:ea typeface="+mn-lt"/>
                <a:cs typeface="+mn-lt"/>
              </a:rPr>
              <a:t> Http related knowledge was used in the domain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Moved the dependency to the Http Controller, outside of the domain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>
                <a:ea typeface="+mn-lt"/>
                <a:cs typeface="+mn-lt"/>
              </a:rPr>
              <a:t>TBR: </a:t>
            </a:r>
            <a:r>
              <a:rPr lang="en-US" dirty="0">
                <a:ea typeface="+mn-lt"/>
                <a:cs typeface="+mn-lt"/>
              </a:rPr>
              <a:t>Region class was identified as a Value Object shared kernel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it was in `commons` module which consisted of more classes than only shared model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new package `shared` was created to group shared model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Also we had a discussion whether it is needed, is it actually shared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Was used in </a:t>
            </a:r>
            <a:r>
              <a:rPr lang="en-US" dirty="0" err="1">
                <a:ea typeface="+mn-lt"/>
                <a:cs typeface="+mn-lt"/>
              </a:rPr>
              <a:t>oauth</a:t>
            </a:r>
            <a:r>
              <a:rPr lang="en-US" dirty="0">
                <a:ea typeface="+mn-lt"/>
                <a:cs typeface="+mn-lt"/>
              </a:rPr>
              <a:t> and user module, but out of two, in </a:t>
            </a:r>
            <a:r>
              <a:rPr lang="en-US" dirty="0" err="1">
                <a:ea typeface="+mn-lt"/>
                <a:cs typeface="+mn-lt"/>
              </a:rPr>
              <a:t>oauth</a:t>
            </a:r>
            <a:r>
              <a:rPr lang="en-US" dirty="0">
                <a:ea typeface="+mn-lt"/>
                <a:cs typeface="+mn-lt"/>
              </a:rPr>
              <a:t> it is not really needed. We planned to remove it from there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Good to have such discussion on Mob sessions, only case for mob that is compelling to me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Dashboard and OT modules</a:t>
            </a:r>
            <a:endParaRPr lang="en-US" dirty="0">
              <a:cs typeface="Calibri" panose="020F0502020204030204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Simple case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only one Logging </a:t>
            </a:r>
            <a:r>
              <a:rPr lang="pl-PL" dirty="0">
                <a:ea typeface="+mn-lt"/>
                <a:cs typeface="+mn-lt"/>
              </a:rPr>
              <a:t>C</a:t>
            </a:r>
            <a:r>
              <a:rPr lang="en-US" dirty="0" err="1">
                <a:ea typeface="+mn-lt"/>
                <a:cs typeface="+mn-lt"/>
              </a:rPr>
              <a:t>ontext</a:t>
            </a:r>
            <a:r>
              <a:rPr lang="en-US" dirty="0">
                <a:ea typeface="+mn-lt"/>
                <a:cs typeface="+mn-lt"/>
              </a:rPr>
              <a:t> Class moved to cross-cutting logging package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https://github.com/circlekeurope/circlekid/pull/2354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UserDevice</a:t>
            </a:r>
            <a:r>
              <a:rPr lang="en-US" dirty="0">
                <a:ea typeface="+mn-lt"/>
                <a:cs typeface="+mn-lt"/>
              </a:rPr>
              <a:t> module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Small module, simple one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Only Device name Value Object was moved from legacy `commons` to new `shared` module that groups shared models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when 50% of the modules were done</a:t>
            </a:r>
            <a:endParaRPr lang="en-US" dirty="0">
              <a:cs typeface="Calibri" panose="020F0502020204030204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First, I thought that presentation will be boring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but actually it's a message to you that once you start, then it will be easier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But on the flip side... I was hoping (my Scrum Master too) that following modules will be smaller tasks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Because partially code was already organized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But they weren't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Each module scan produced ~4 follow up tasks on refactoring the findings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Remember me - its classes were scattered across whole code base and repository class was used everywhere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https://github.com/circlekeurope/circlekid/pull/2397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Pretty mechanical job, not complex, but time consuming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Creating a module is a pretty click-consuming job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Biggest modules comes last: user and </a:t>
            </a:r>
            <a:r>
              <a:rPr lang="en-US" dirty="0" err="1">
                <a:ea typeface="+mn-lt"/>
                <a:cs typeface="+mn-lt"/>
              </a:rPr>
              <a:t>oauth</a:t>
            </a:r>
            <a:endParaRPr lang="en-US" dirty="0">
              <a:cs typeface="Calibri" panose="020F0502020204030204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Shared model on `registration` and `user` module: </a:t>
            </a:r>
            <a:r>
              <a:rPr lang="en-US" dirty="0">
                <a:ea typeface="+mn-lt"/>
                <a:cs typeface="+mn-lt"/>
                <a:hlinkClick r:id="rId3"/>
              </a:rPr>
              <a:t>https://circlek.slack.com/archives/GRX2N2UEM/p1617026778191800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Starting with small was good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problems that were big at the beginning were not that big when tackling most important modules in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There was one trap, though</a:t>
            </a:r>
            <a:r>
              <a:rPr lang="pl-PL" dirty="0">
                <a:ea typeface="+mn-lt"/>
                <a:cs typeface="+mn-lt"/>
              </a:rPr>
              <a:t>: </a:t>
            </a:r>
            <a:r>
              <a:rPr lang="pl-PL" dirty="0" err="1">
                <a:ea typeface="+mn-lt"/>
                <a:cs typeface="+mn-lt"/>
              </a:rPr>
              <a:t>Cohesion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`user` and `user registration` were separate modules, however user property `Address` is used in both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Therefore `Address` had to be migrated to `shared` classes, even though it's not that much shared other than between just two modules.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So cohesion is pretty small in this case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Submodules would fit here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Submodules</a:t>
            </a:r>
            <a:r>
              <a:rPr lang="pl-PL" dirty="0">
                <a:cs typeface="Calibri"/>
              </a:rPr>
              <a:t>?</a:t>
            </a: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Rules on module internals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But we'll start with refining the rules, observing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Rules' implementation will come next once we're sure what we need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Strategy: Will show our path and approach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Maybe you'll recognize you're at some stage of this path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Then share your experiences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Watch which route we took from this point, consider it for you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Disclaimer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I'm a type of person that spends long time with a product, observing the consequences of decisions made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Different type of experience than a consultant switching products</a:t>
            </a:r>
            <a:endParaRPr lang="en-US" dirty="0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Therefore, will show my perspective and conditions that were present so you can have full picture and assess yourselves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Tactics: Will also focus on how we coded things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what generic problems we faced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Focus on integration and interactions between modules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not discussing module internals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not saying on how module boundaries should be defined. But discussing technical aspects of already defined boundaries and rules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It is just one of the components across the whole ecosystem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CIAM: A supporting / generic subdomain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Looking at the internals however, It has several apparent modules / subdomains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2017: Project started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As a single module: </a:t>
            </a:r>
            <a:r>
              <a:rPr lang="en-US" dirty="0" err="1">
                <a:cs typeface="Calibri"/>
              </a:rPr>
              <a:t>oauth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Module with packages oriented over layers: </a:t>
            </a:r>
            <a:r>
              <a:rPr lang="en-US" dirty="0" err="1">
                <a:cs typeface="Calibri"/>
              </a:rPr>
              <a:t>daos</a:t>
            </a:r>
            <a:r>
              <a:rPr lang="en-US" dirty="0">
                <a:cs typeface="Calibri"/>
              </a:rPr>
              <a:t>, services, controllers,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Project was small back then, more like a single module compared to the features it has now</a:t>
            </a:r>
            <a:endParaRPr lang="en-US" dirty="0">
              <a:cs typeface="Calibri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Sounds like a perfect microservice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However today, even this single module is organized differently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Only integration tests were developed back then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And it was fine, enough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2018: GDPR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Belongs to customer Identity Component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But is not much related to authorization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Became a separate... something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Both in BE and FE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FE reflected BE structure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Module internals we wanted to have flat, not technically layered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Module was small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flat structure is fine, no strong need of nesting, </a:t>
            </a:r>
            <a:r>
              <a:rPr lang="en-US" dirty="0" err="1">
                <a:cs typeface="Calibri"/>
              </a:rPr>
              <a:t>subpackages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etc</a:t>
            </a:r>
            <a:endParaRPr lang="en-US" dirty="0">
              <a:cs typeface="Calibri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Are </a:t>
            </a:r>
            <a:r>
              <a:rPr lang="en-US" dirty="0" err="1">
                <a:cs typeface="Calibri"/>
              </a:rPr>
              <a:t>subpackges</a:t>
            </a:r>
            <a:r>
              <a:rPr lang="en-US" dirty="0">
                <a:cs typeface="Calibri"/>
              </a:rPr>
              <a:t> bad?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Yes, because they require to use `public` access modifiers</a:t>
            </a:r>
          </a:p>
          <a:p>
            <a:pPr lvl="1"/>
            <a:endParaRPr lang="en-US" dirty="0">
              <a:cs typeface="Calibr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2018: T&amp;C Module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Loosely coupled with CIAM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Became more apparent that it's something separate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Naturally, we started to see that some separate modules are emerging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Module concept established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Module Unit tests crafted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Cross-module communication established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However legacy modules were violating it badly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@ModuleApi created for `user` and `oauth2` modules</a:t>
            </a:r>
            <a:endParaRPr lang="en-US" dirty="0"/>
          </a:p>
          <a:p>
            <a:r>
              <a:rPr lang="en-US" dirty="0">
                <a:cs typeface="Calibri"/>
              </a:rPr>
              <a:t>The modularization has started</a:t>
            </a:r>
            <a:r>
              <a:rPr lang="pl-PL" dirty="0">
                <a:cs typeface="Calibri"/>
              </a:rPr>
              <a:t> for </a:t>
            </a:r>
            <a:r>
              <a:rPr lang="pl-PL" dirty="0" err="1">
                <a:cs typeface="Calibri"/>
              </a:rPr>
              <a:t>good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new modules popping out</a:t>
            </a:r>
            <a:r>
              <a:rPr lang="pl-PL" dirty="0">
                <a:cs typeface="Calibri"/>
              </a:rPr>
              <a:t>	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Designing the modules, deciding on a boundaries</a:t>
            </a:r>
          </a:p>
          <a:p>
            <a:pPr lvl="1"/>
            <a:r>
              <a:rPr lang="en-US" dirty="0">
                <a:cs typeface="Calibri"/>
              </a:rPr>
              <a:t>Also deciding on module internals and integration between them</a:t>
            </a:r>
          </a:p>
          <a:p>
            <a:r>
              <a:rPr lang="en-US" dirty="0">
                <a:cs typeface="Calibri"/>
              </a:rPr>
              <a:t>Start grouping classes in </a:t>
            </a:r>
            <a:r>
              <a:rPr lang="en-US" dirty="0">
                <a:ea typeface="+mn-lt"/>
                <a:cs typeface="+mn-lt"/>
              </a:rPr>
              <a:t>business-oriented packages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Separating Command </a:t>
            </a:r>
            <a:r>
              <a:rPr lang="en-US" dirty="0" err="1">
                <a:cs typeface="Calibri"/>
              </a:rPr>
              <a:t>Apis</a:t>
            </a:r>
            <a:r>
              <a:rPr lang="en-US" dirty="0">
                <a:cs typeface="Calibri"/>
              </a:rPr>
              <a:t> from Query </a:t>
            </a:r>
            <a:r>
              <a:rPr lang="en-US" dirty="0" err="1">
                <a:cs typeface="Calibri"/>
              </a:rPr>
              <a:t>Apis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Allows conceptually separate simple APIs from complex ones</a:t>
            </a:r>
          </a:p>
          <a:p>
            <a:pPr lvl="1"/>
            <a:r>
              <a:rPr lang="en-US" dirty="0">
                <a:cs typeface="Calibri"/>
              </a:rPr>
              <a:t>Different approach to testing, as Query APIs are simple</a:t>
            </a:r>
          </a:p>
          <a:p>
            <a:pPr lvl="1"/>
            <a:r>
              <a:rPr lang="en-US" dirty="0">
                <a:cs typeface="Calibri"/>
              </a:rPr>
              <a:t>Helps avoiding circular dependencies</a:t>
            </a:r>
            <a:endParaRPr lang="pl-PL" dirty="0">
              <a:cs typeface="Calibri"/>
            </a:endParaRPr>
          </a:p>
          <a:p>
            <a:r>
              <a:rPr lang="en-US" dirty="0">
                <a:cs typeface="Calibri"/>
              </a:rPr>
              <a:t>Being careful on DB-level relationships / constraints / cascades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Meant to be a simple rule to implement, though solving 80% of our concerns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We didn't see any more rules to 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maybe internal module onion architecture restrictions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However, it was fairly complex to achieve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Implementation: </a:t>
            </a:r>
            <a:r>
              <a:rPr lang="en-US" dirty="0">
                <a:ea typeface="+mn-lt"/>
                <a:cs typeface="+mn-lt"/>
                <a:hlinkClick r:id="rId3"/>
              </a:rPr>
              <a:t>https://circlek.atlassian.net/browse/CDI-1192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Important: possibility to enable rules per each module separately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 full scan reported nearly 3k violations of that single rule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Implemented as a secondary rule, because we already had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All started with @ModuleApi class as a module API / facade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However also commands, events, result classes are the API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so we ended up with an `</a:t>
            </a:r>
            <a:r>
              <a:rPr lang="en-US" dirty="0" err="1">
                <a:ea typeface="+mn-lt"/>
                <a:cs typeface="+mn-lt"/>
              </a:rPr>
              <a:t>application.api</a:t>
            </a:r>
            <a:r>
              <a:rPr lang="en-US" dirty="0">
                <a:ea typeface="+mn-lt"/>
                <a:cs typeface="+mn-lt"/>
              </a:rPr>
              <a:t>` packages</a:t>
            </a:r>
            <a:endParaRPr lang="en-US" dirty="0">
              <a:cs typeface="Calibri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82DF8-2A0C-464E-BCF2-AF238C8898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E4C49D9-AC0D-4EE1-B8D1-659B5979E225}"/>
              </a:ext>
            </a:extLst>
          </p:cNvPr>
          <p:cNvSpPr/>
          <p:nvPr userDrawn="1"/>
        </p:nvSpPr>
        <p:spPr>
          <a:xfrm>
            <a:off x="0" y="6453868"/>
            <a:ext cx="12192000" cy="404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E0A1B4A-28F2-4ECD-990A-F41DC8FB83C5}"/>
              </a:ext>
            </a:extLst>
          </p:cNvPr>
          <p:cNvSpPr txBox="1"/>
          <p:nvPr/>
        </p:nvSpPr>
        <p:spPr>
          <a:xfrm>
            <a:off x="5313282" y="6471268"/>
            <a:ext cx="1565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Calibri"/>
              </a:rPr>
              <a:t>@jacek_mil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9523C54-60C3-4250-B0F7-8F47679AB3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59" y="6552532"/>
            <a:ext cx="811523" cy="2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archunit.org/userguide/html/000_Index.html#_what_to_che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NG/ArchUnit-Examples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401506" cy="333806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latin typeface="Century Gothic"/>
                <a:ea typeface="+mj-lt"/>
                <a:cs typeface="+mj-lt"/>
              </a:rPr>
              <a:t>Implement the monolith</a:t>
            </a:r>
            <a:endParaRPr lang="en-US" sz="4800" dirty="0">
              <a:latin typeface="Century Gothic"/>
              <a:cs typeface="Calibri Light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83D6B-EDA6-4057-8322-DEDE0B845748}"/>
              </a:ext>
            </a:extLst>
          </p:cNvPr>
          <p:cNvSpPr txBox="1"/>
          <p:nvPr/>
        </p:nvSpPr>
        <p:spPr>
          <a:xfrm>
            <a:off x="666520" y="3706256"/>
            <a:ext cx="109415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Century Gothic"/>
              </a:rPr>
              <a:t>A</a:t>
            </a:r>
            <a:r>
              <a:rPr lang="en-US" sz="2800" dirty="0">
                <a:latin typeface="Century Gothic"/>
              </a:rPr>
              <a:t> modularized</a:t>
            </a:r>
            <a:r>
              <a:rPr lang="pl-PL" sz="2800" dirty="0">
                <a:latin typeface="Century Gothic"/>
              </a:rPr>
              <a:t> one</a:t>
            </a:r>
            <a:endParaRPr lang="en-US" sz="2800" dirty="0">
              <a:latin typeface="Century Gothic"/>
              <a:cs typeface="Calibri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A4A966E-D13E-4E1A-AA76-41668574B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20" y="5373789"/>
            <a:ext cx="3690058" cy="626508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  <a:latin typeface="Century Gothic" panose="020B0502020202020204" pitchFamily="34" charset="0"/>
                <a:ea typeface="+mn-lt"/>
                <a:cs typeface="+mn-lt"/>
              </a:rPr>
              <a:t>Jacek Milewski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B5D1A5E-89F6-41CC-B3C8-88E7205DE0EE}"/>
              </a:ext>
            </a:extLst>
          </p:cNvPr>
          <p:cNvGrpSpPr/>
          <p:nvPr/>
        </p:nvGrpSpPr>
        <p:grpSpPr>
          <a:xfrm>
            <a:off x="8182882" y="5187403"/>
            <a:ext cx="4015468" cy="923330"/>
            <a:chOff x="8612155" y="5196114"/>
            <a:chExt cx="3584682" cy="923330"/>
          </a:xfrm>
        </p:grpSpPr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08120BE7-EDC3-4071-840B-A7A8AC31A5EA}"/>
                </a:ext>
              </a:extLst>
            </p:cNvPr>
            <p:cNvSpPr txBox="1"/>
            <p:nvPr/>
          </p:nvSpPr>
          <p:spPr>
            <a:xfrm>
              <a:off x="8897257" y="5196114"/>
              <a:ext cx="329958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entury Gothic" panose="020B0502020202020204" pitchFamily="34" charset="0"/>
                </a:rPr>
                <a:t>jacek.milewski.k@gmail.com</a:t>
              </a:r>
            </a:p>
            <a:p>
              <a:endParaRPr lang="en-US" dirty="0">
                <a:latin typeface="Century Gothic" panose="020B0502020202020204" pitchFamily="34" charset="0"/>
                <a:cs typeface="Calibri"/>
              </a:endParaRPr>
            </a:p>
            <a:p>
              <a:r>
                <a:rPr lang="en-US" dirty="0">
                  <a:latin typeface="Century Gothic" panose="020B0502020202020204" pitchFamily="34" charset="0"/>
                  <a:cs typeface="Calibri"/>
                </a:rPr>
                <a:t>@jacek_mil</a:t>
              </a:r>
            </a:p>
          </p:txBody>
        </p:sp>
        <p:pic>
          <p:nvPicPr>
            <p:cNvPr id="31" name="Picture 9" descr="A picture containing ax&#10;&#10;Description automatically generated">
              <a:extLst>
                <a:ext uri="{FF2B5EF4-FFF2-40B4-BE49-F238E27FC236}">
                  <a16:creationId xmlns:a16="http://schemas.microsoft.com/office/drawing/2014/main" id="{24B844C0-2302-4481-BC2B-0EEF18835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8612155" y="5836234"/>
              <a:ext cx="293915" cy="239613"/>
            </a:xfrm>
            <a:prstGeom prst="rect">
              <a:avLst/>
            </a:prstGeom>
          </p:spPr>
        </p:pic>
        <p:pic>
          <p:nvPicPr>
            <p:cNvPr id="32" name="Picture 11" descr="A picture containing computer, sitting, computer&#10;&#10;Description automatically generated">
              <a:extLst>
                <a:ext uri="{FF2B5EF4-FFF2-40B4-BE49-F238E27FC236}">
                  <a16:creationId xmlns:a16="http://schemas.microsoft.com/office/drawing/2014/main" id="{698AA47D-F151-4B51-B6F4-5DBB8E1D9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2155" y="5260910"/>
              <a:ext cx="262812" cy="262812"/>
            </a:xfrm>
            <a:prstGeom prst="rect">
              <a:avLst/>
            </a:prstGeom>
          </p:spPr>
        </p:pic>
      </p:grpSp>
      <p:pic>
        <p:nvPicPr>
          <p:cNvPr id="33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41A7348A-FDD9-4645-8E6C-8523CF357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54" t="37027" r="26146" b="35405"/>
          <a:stretch/>
        </p:blipFill>
        <p:spPr>
          <a:xfrm>
            <a:off x="5258840" y="5209664"/>
            <a:ext cx="1671272" cy="9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rostokąt 82">
            <a:extLst>
              <a:ext uri="{FF2B5EF4-FFF2-40B4-BE49-F238E27FC236}">
                <a16:creationId xmlns:a16="http://schemas.microsoft.com/office/drawing/2014/main" id="{896943BD-A8AF-4403-B47C-2FABF0F9736C}"/>
              </a:ext>
            </a:extLst>
          </p:cNvPr>
          <p:cNvSpPr/>
          <p:nvPr/>
        </p:nvSpPr>
        <p:spPr>
          <a:xfrm>
            <a:off x="446167" y="4711496"/>
            <a:ext cx="7466909" cy="147813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Prostokąt 83">
            <a:extLst>
              <a:ext uri="{FF2B5EF4-FFF2-40B4-BE49-F238E27FC236}">
                <a16:creationId xmlns:a16="http://schemas.microsoft.com/office/drawing/2014/main" id="{A43BC06B-4D1E-4F8A-92F1-74F9EFAE154B}"/>
              </a:ext>
            </a:extLst>
          </p:cNvPr>
          <p:cNvSpPr/>
          <p:nvPr/>
        </p:nvSpPr>
        <p:spPr>
          <a:xfrm>
            <a:off x="446167" y="3717750"/>
            <a:ext cx="7466909" cy="9910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Prostokąt 85">
            <a:extLst>
              <a:ext uri="{FF2B5EF4-FFF2-40B4-BE49-F238E27FC236}">
                <a16:creationId xmlns:a16="http://schemas.microsoft.com/office/drawing/2014/main" id="{BC7C9414-2F1E-4F65-8656-10CCD8D054A1}"/>
              </a:ext>
            </a:extLst>
          </p:cNvPr>
          <p:cNvSpPr/>
          <p:nvPr/>
        </p:nvSpPr>
        <p:spPr>
          <a:xfrm>
            <a:off x="444283" y="1813098"/>
            <a:ext cx="7466909" cy="1907327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43E23AAE-669A-4DD3-B4E3-B347F8BD6CAC}"/>
              </a:ext>
            </a:extLst>
          </p:cNvPr>
          <p:cNvSpPr/>
          <p:nvPr/>
        </p:nvSpPr>
        <p:spPr>
          <a:xfrm>
            <a:off x="348343" y="1859365"/>
            <a:ext cx="7674428" cy="3866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tx1"/>
                </a:solidFill>
              </a:rPr>
              <a:t> BE: Module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 one </a:t>
            </a:r>
            <a:r>
              <a:rPr lang="pl-PL" dirty="0" err="1"/>
              <a:t>more</a:t>
            </a:r>
            <a:r>
              <a:rPr lang="pl-PL" dirty="0"/>
              <a:t>: T&amp;C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349834" y="1476690"/>
            <a:ext cx="1740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2769200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045195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2798709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>
            <a:cxnSpLocks/>
          </p:cNvCxnSpPr>
          <p:nvPr/>
        </p:nvCxnSpPr>
        <p:spPr>
          <a:xfrm flipV="1">
            <a:off x="439642" y="2741846"/>
            <a:ext cx="3650665" cy="1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>
            <a:cxnSpLocks/>
          </p:cNvCxnSpPr>
          <p:nvPr/>
        </p:nvCxnSpPr>
        <p:spPr>
          <a:xfrm flipV="1">
            <a:off x="440216" y="3228999"/>
            <a:ext cx="3650091" cy="113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>
            <a:cxnSpLocks/>
          </p:cNvCxnSpPr>
          <p:nvPr/>
        </p:nvCxnSpPr>
        <p:spPr>
          <a:xfrm>
            <a:off x="440789" y="3727487"/>
            <a:ext cx="747040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421428" y="2377577"/>
            <a:ext cx="1841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>
            <a:cxnSpLocks/>
          </p:cNvCxnSpPr>
          <p:nvPr/>
        </p:nvCxnSpPr>
        <p:spPr>
          <a:xfrm>
            <a:off x="441937" y="2296443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417987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423151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423570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2580996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309139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509394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17E359BA-EC6C-44E9-881A-0907630B26C7}"/>
              </a:ext>
            </a:extLst>
          </p:cNvPr>
          <p:cNvCxnSpPr>
            <a:cxnSpLocks/>
          </p:cNvCxnSpPr>
          <p:nvPr/>
        </p:nvCxnSpPr>
        <p:spPr>
          <a:xfrm>
            <a:off x="439642" y="4219229"/>
            <a:ext cx="747155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4">
            <a:extLst>
              <a:ext uri="{FF2B5EF4-FFF2-40B4-BE49-F238E27FC236}">
                <a16:creationId xmlns:a16="http://schemas.microsoft.com/office/drawing/2014/main" id="{E9ED4440-2000-47B6-8582-15D75A24CC44}"/>
              </a:ext>
            </a:extLst>
          </p:cNvPr>
          <p:cNvSpPr txBox="1"/>
          <p:nvPr/>
        </p:nvSpPr>
        <p:spPr>
          <a:xfrm>
            <a:off x="422003" y="3802883"/>
            <a:ext cx="2016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Integration</a:t>
            </a:r>
            <a:endParaRPr lang="en-US" dirty="0"/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1350EF10-CDC4-4B32-B86F-1B47EBBE5357}"/>
              </a:ext>
            </a:extLst>
          </p:cNvPr>
          <p:cNvCxnSpPr>
            <a:cxnSpLocks/>
          </p:cNvCxnSpPr>
          <p:nvPr/>
        </p:nvCxnSpPr>
        <p:spPr>
          <a:xfrm>
            <a:off x="439642" y="4710971"/>
            <a:ext cx="747155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C67AC731-7DD4-42E6-81F9-6F32A1EFA88B}"/>
              </a:ext>
            </a:extLst>
          </p:cNvPr>
          <p:cNvSpPr txBox="1"/>
          <p:nvPr/>
        </p:nvSpPr>
        <p:spPr>
          <a:xfrm>
            <a:off x="422004" y="4294625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Unit</a:t>
            </a:r>
            <a:endParaRPr 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133A0D1-51A2-4F6F-B19A-D84677F4916D}"/>
              </a:ext>
            </a:extLst>
          </p:cNvPr>
          <p:cNvSpPr/>
          <p:nvPr/>
        </p:nvSpPr>
        <p:spPr>
          <a:xfrm>
            <a:off x="2649031" y="393636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908A105-2147-4B72-AC5F-19544C55676A}"/>
              </a:ext>
            </a:extLst>
          </p:cNvPr>
          <p:cNvSpPr/>
          <p:nvPr/>
        </p:nvSpPr>
        <p:spPr>
          <a:xfrm>
            <a:off x="3219809" y="3936348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3124B445-9D91-4386-B8C7-3BE090BE6E92}"/>
              </a:ext>
            </a:extLst>
          </p:cNvPr>
          <p:cNvCxnSpPr>
            <a:cxnSpLocks/>
          </p:cNvCxnSpPr>
          <p:nvPr/>
        </p:nvCxnSpPr>
        <p:spPr>
          <a:xfrm>
            <a:off x="446167" y="5202713"/>
            <a:ext cx="74650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A4CFF1A1-9465-4AED-B11E-98166C09D453}"/>
              </a:ext>
            </a:extLst>
          </p:cNvPr>
          <p:cNvSpPr txBox="1"/>
          <p:nvPr/>
        </p:nvSpPr>
        <p:spPr>
          <a:xfrm>
            <a:off x="428528" y="4786367"/>
            <a:ext cx="1869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 err="1"/>
              <a:t>Controllers</a:t>
            </a:r>
            <a:endParaRPr 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80D76A64-F20B-464E-8EF9-4DB7638768A6}"/>
              </a:ext>
            </a:extLst>
          </p:cNvPr>
          <p:cNvSpPr/>
          <p:nvPr/>
        </p:nvSpPr>
        <p:spPr>
          <a:xfrm>
            <a:off x="2805234" y="4867329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67E6030B-A86C-466E-8659-B57B43D08872}"/>
              </a:ext>
            </a:extLst>
          </p:cNvPr>
          <p:cNvSpPr/>
          <p:nvPr/>
        </p:nvSpPr>
        <p:spPr>
          <a:xfrm>
            <a:off x="3394060" y="486058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19AFCAB0-D0D3-4BE6-81E1-03672903609A}"/>
              </a:ext>
            </a:extLst>
          </p:cNvPr>
          <p:cNvCxnSpPr>
            <a:cxnSpLocks/>
          </p:cNvCxnSpPr>
          <p:nvPr/>
        </p:nvCxnSpPr>
        <p:spPr>
          <a:xfrm>
            <a:off x="446167" y="5691176"/>
            <a:ext cx="74650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>
            <a:extLst>
              <a:ext uri="{FF2B5EF4-FFF2-40B4-BE49-F238E27FC236}">
                <a16:creationId xmlns:a16="http://schemas.microsoft.com/office/drawing/2014/main" id="{51DB0ADD-68F4-435F-9814-21926B7EB9DB}"/>
              </a:ext>
            </a:extLst>
          </p:cNvPr>
          <p:cNvSpPr txBox="1"/>
          <p:nvPr/>
        </p:nvSpPr>
        <p:spPr>
          <a:xfrm>
            <a:off x="428529" y="5274830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Services</a:t>
            </a:r>
            <a:endParaRPr lang="en-US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10CD0E7C-9144-4096-A16D-36278506B6A5}"/>
              </a:ext>
            </a:extLst>
          </p:cNvPr>
          <p:cNvSpPr/>
          <p:nvPr/>
        </p:nvSpPr>
        <p:spPr>
          <a:xfrm>
            <a:off x="2805234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A57F2EF9-0321-4181-824F-24D2A67D5A30}"/>
              </a:ext>
            </a:extLst>
          </p:cNvPr>
          <p:cNvSpPr/>
          <p:nvPr/>
        </p:nvSpPr>
        <p:spPr>
          <a:xfrm>
            <a:off x="3175331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0">
            <a:extLst>
              <a:ext uri="{FF2B5EF4-FFF2-40B4-BE49-F238E27FC236}">
                <a16:creationId xmlns:a16="http://schemas.microsoft.com/office/drawing/2014/main" id="{ECC12C21-9F55-4C4A-BFB6-24D45A7B8CE7}"/>
              </a:ext>
            </a:extLst>
          </p:cNvPr>
          <p:cNvCxnSpPr>
            <a:cxnSpLocks/>
          </p:cNvCxnSpPr>
          <p:nvPr/>
        </p:nvCxnSpPr>
        <p:spPr>
          <a:xfrm>
            <a:off x="452692" y="6182918"/>
            <a:ext cx="745850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">
            <a:extLst>
              <a:ext uri="{FF2B5EF4-FFF2-40B4-BE49-F238E27FC236}">
                <a16:creationId xmlns:a16="http://schemas.microsoft.com/office/drawing/2014/main" id="{D56D8E88-D94E-4A83-8283-86C7A8503225}"/>
              </a:ext>
            </a:extLst>
          </p:cNvPr>
          <p:cNvSpPr txBox="1"/>
          <p:nvPr/>
        </p:nvSpPr>
        <p:spPr>
          <a:xfrm>
            <a:off x="435054" y="5766572"/>
            <a:ext cx="1969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Http </a:t>
            </a:r>
            <a:r>
              <a:rPr lang="pl-PL" dirty="0" err="1"/>
              <a:t>Clients</a:t>
            </a:r>
            <a:endParaRPr lang="en-US" dirty="0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90BB3CE-A68F-41B2-8B79-E06E664105A5}"/>
              </a:ext>
            </a:extLst>
          </p:cNvPr>
          <p:cNvSpPr/>
          <p:nvPr/>
        </p:nvSpPr>
        <p:spPr>
          <a:xfrm>
            <a:off x="2811759" y="584753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B53DAF2E-B89D-4C92-AE95-762C2198CC20}"/>
              </a:ext>
            </a:extLst>
          </p:cNvPr>
          <p:cNvCxnSpPr/>
          <p:nvPr/>
        </p:nvCxnSpPr>
        <p:spPr>
          <a:xfrm>
            <a:off x="2649031" y="429462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64E04F9A-4F52-442F-B39A-E7C7D76157F3}"/>
              </a:ext>
            </a:extLst>
          </p:cNvPr>
          <p:cNvCxnSpPr/>
          <p:nvPr/>
        </p:nvCxnSpPr>
        <p:spPr>
          <a:xfrm flipV="1">
            <a:off x="2618013" y="429462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93FC6B9-4842-410C-850F-3ECCD141BDD5}"/>
              </a:ext>
            </a:extLst>
          </p:cNvPr>
          <p:cNvCxnSpPr>
            <a:cxnSpLocks/>
          </p:cNvCxnSpPr>
          <p:nvPr/>
        </p:nvCxnSpPr>
        <p:spPr>
          <a:xfrm>
            <a:off x="4090307" y="1690688"/>
            <a:ext cx="0" cy="476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>
            <a:extLst>
              <a:ext uri="{FF2B5EF4-FFF2-40B4-BE49-F238E27FC236}">
                <a16:creationId xmlns:a16="http://schemas.microsoft.com/office/drawing/2014/main" id="{D77BE567-4445-4787-BF76-6E7D08154941}"/>
              </a:ext>
            </a:extLst>
          </p:cNvPr>
          <p:cNvSpPr txBox="1"/>
          <p:nvPr/>
        </p:nvSpPr>
        <p:spPr>
          <a:xfrm>
            <a:off x="4523829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GDPR</a:t>
            </a:r>
            <a:endParaRPr lang="en-US" dirty="0"/>
          </a:p>
        </p:txBody>
      </p: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BD603BC7-0A70-4102-A6FF-85474BE043F3}"/>
              </a:ext>
            </a:extLst>
          </p:cNvPr>
          <p:cNvCxnSpPr/>
          <p:nvPr/>
        </p:nvCxnSpPr>
        <p:spPr>
          <a:xfrm>
            <a:off x="4435872" y="429028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14E0C438-A367-4EF6-B603-1E0D27749F7E}"/>
              </a:ext>
            </a:extLst>
          </p:cNvPr>
          <p:cNvCxnSpPr/>
          <p:nvPr/>
        </p:nvCxnSpPr>
        <p:spPr>
          <a:xfrm flipV="1">
            <a:off x="4404854" y="429028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7">
            <a:extLst>
              <a:ext uri="{FF2B5EF4-FFF2-40B4-BE49-F238E27FC236}">
                <a16:creationId xmlns:a16="http://schemas.microsoft.com/office/drawing/2014/main" id="{CA088AB1-0015-41C3-83D1-9CA7F3F062BC}"/>
              </a:ext>
            </a:extLst>
          </p:cNvPr>
          <p:cNvSpPr/>
          <p:nvPr/>
        </p:nvSpPr>
        <p:spPr>
          <a:xfrm>
            <a:off x="4598992" y="387625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B1C6D0D0-67C3-4DCD-827C-0A469103DB92}"/>
              </a:ext>
            </a:extLst>
          </p:cNvPr>
          <p:cNvSpPr/>
          <p:nvPr/>
        </p:nvSpPr>
        <p:spPr>
          <a:xfrm>
            <a:off x="5169770" y="3876238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31B250AE-4E7D-4D16-ADB7-EA97DE863AA4}"/>
              </a:ext>
            </a:extLst>
          </p:cNvPr>
          <p:cNvSpPr/>
          <p:nvPr/>
        </p:nvSpPr>
        <p:spPr>
          <a:xfrm>
            <a:off x="4724442" y="486058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22BCF877-87EC-4A12-B2A6-28CED8454869}"/>
              </a:ext>
            </a:extLst>
          </p:cNvPr>
          <p:cNvSpPr/>
          <p:nvPr/>
        </p:nvSpPr>
        <p:spPr>
          <a:xfrm>
            <a:off x="4607531" y="537499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21C72F6B-9F77-431E-AACC-344908D645DC}"/>
              </a:ext>
            </a:extLst>
          </p:cNvPr>
          <p:cNvSpPr/>
          <p:nvPr/>
        </p:nvSpPr>
        <p:spPr>
          <a:xfrm>
            <a:off x="5154023" y="536366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84BE5AE4-3A8A-4754-AB21-C1BEAA753A1E}"/>
              </a:ext>
            </a:extLst>
          </p:cNvPr>
          <p:cNvSpPr/>
          <p:nvPr/>
        </p:nvSpPr>
        <p:spPr>
          <a:xfrm>
            <a:off x="4802900" y="590464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D6570239-CB8E-403F-9AD1-76C87E3DFA52}"/>
              </a:ext>
            </a:extLst>
          </p:cNvPr>
          <p:cNvSpPr/>
          <p:nvPr/>
        </p:nvSpPr>
        <p:spPr>
          <a:xfrm>
            <a:off x="4605782" y="277083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441DA524-D7FD-4927-91E0-C0321104C31B}"/>
              </a:ext>
            </a:extLst>
          </p:cNvPr>
          <p:cNvSpPr/>
          <p:nvPr/>
        </p:nvSpPr>
        <p:spPr>
          <a:xfrm>
            <a:off x="5020007" y="2940682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B14533F5-F1AB-4B66-98DF-6516023ADEEC}"/>
              </a:ext>
            </a:extLst>
          </p:cNvPr>
          <p:cNvSpPr/>
          <p:nvPr/>
        </p:nvSpPr>
        <p:spPr>
          <a:xfrm>
            <a:off x="4742710" y="327074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D4FEC332-9572-4829-9815-64B50EDBBC72}"/>
              </a:ext>
            </a:extLst>
          </p:cNvPr>
          <p:cNvSpPr/>
          <p:nvPr/>
        </p:nvSpPr>
        <p:spPr>
          <a:xfrm>
            <a:off x="5241082" y="338696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B3D3429F-0975-46C4-9A37-BBCB6F21F745}"/>
              </a:ext>
            </a:extLst>
          </p:cNvPr>
          <p:cNvSpPr/>
          <p:nvPr/>
        </p:nvSpPr>
        <p:spPr>
          <a:xfrm>
            <a:off x="4912646" y="241175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0D2D237-73CC-4C3B-84EA-153D2F645722}"/>
              </a:ext>
            </a:extLst>
          </p:cNvPr>
          <p:cNvCxnSpPr>
            <a:cxnSpLocks/>
          </p:cNvCxnSpPr>
          <p:nvPr/>
        </p:nvCxnSpPr>
        <p:spPr>
          <a:xfrm>
            <a:off x="6194201" y="1690688"/>
            <a:ext cx="0" cy="476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">
            <a:extLst>
              <a:ext uri="{FF2B5EF4-FFF2-40B4-BE49-F238E27FC236}">
                <a16:creationId xmlns:a16="http://schemas.microsoft.com/office/drawing/2014/main" id="{2BB88618-40A2-41C8-9453-C6D292464288}"/>
              </a:ext>
            </a:extLst>
          </p:cNvPr>
          <p:cNvSpPr txBox="1"/>
          <p:nvPr/>
        </p:nvSpPr>
        <p:spPr>
          <a:xfrm>
            <a:off x="6627723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T&amp;C</a:t>
            </a:r>
            <a:endParaRPr lang="en-US" dirty="0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00592B48-B28C-4573-B5FF-3FD98F1FD530}"/>
              </a:ext>
            </a:extLst>
          </p:cNvPr>
          <p:cNvSpPr/>
          <p:nvPr/>
        </p:nvSpPr>
        <p:spPr>
          <a:xfrm>
            <a:off x="6834440" y="3851881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B3B7BF65-400B-42CC-BEF1-9EE51E3907AD}"/>
              </a:ext>
            </a:extLst>
          </p:cNvPr>
          <p:cNvGrpSpPr/>
          <p:nvPr/>
        </p:nvGrpSpPr>
        <p:grpSpPr>
          <a:xfrm>
            <a:off x="6711425" y="4860586"/>
            <a:ext cx="734696" cy="1213904"/>
            <a:chOff x="6711425" y="4860586"/>
            <a:chExt cx="734696" cy="1213904"/>
          </a:xfrm>
        </p:grpSpPr>
        <p:sp>
          <p:nvSpPr>
            <p:cNvPr id="61" name="Rectangle 7">
              <a:extLst>
                <a:ext uri="{FF2B5EF4-FFF2-40B4-BE49-F238E27FC236}">
                  <a16:creationId xmlns:a16="http://schemas.microsoft.com/office/drawing/2014/main" id="{7A91C71C-A2D1-4A9A-92BD-DD3830786813}"/>
                </a:ext>
              </a:extLst>
            </p:cNvPr>
            <p:cNvSpPr/>
            <p:nvPr/>
          </p:nvSpPr>
          <p:spPr>
            <a:xfrm>
              <a:off x="6828336" y="4860586"/>
              <a:ext cx="188204" cy="1698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7">
              <a:extLst>
                <a:ext uri="{FF2B5EF4-FFF2-40B4-BE49-F238E27FC236}">
                  <a16:creationId xmlns:a16="http://schemas.microsoft.com/office/drawing/2014/main" id="{2189E6B0-BF46-4CE1-8058-C4EC9CDEE92E}"/>
                </a:ext>
              </a:extLst>
            </p:cNvPr>
            <p:cNvSpPr/>
            <p:nvPr/>
          </p:nvSpPr>
          <p:spPr>
            <a:xfrm>
              <a:off x="6711425" y="5374997"/>
              <a:ext cx="188204" cy="1698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91CF4139-E7D9-4038-AAEF-5F313E06CC21}"/>
                </a:ext>
              </a:extLst>
            </p:cNvPr>
            <p:cNvSpPr/>
            <p:nvPr/>
          </p:nvSpPr>
          <p:spPr>
            <a:xfrm>
              <a:off x="7257917" y="5363663"/>
              <a:ext cx="188204" cy="1698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">
              <a:extLst>
                <a:ext uri="{FF2B5EF4-FFF2-40B4-BE49-F238E27FC236}">
                  <a16:creationId xmlns:a16="http://schemas.microsoft.com/office/drawing/2014/main" id="{1017CFD4-E72B-440F-8776-1C5C2246C006}"/>
                </a:ext>
              </a:extLst>
            </p:cNvPr>
            <p:cNvSpPr/>
            <p:nvPr/>
          </p:nvSpPr>
          <p:spPr>
            <a:xfrm>
              <a:off x="6906794" y="5904647"/>
              <a:ext cx="188204" cy="1698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">
            <a:extLst>
              <a:ext uri="{FF2B5EF4-FFF2-40B4-BE49-F238E27FC236}">
                <a16:creationId xmlns:a16="http://schemas.microsoft.com/office/drawing/2014/main" id="{CFCC7C97-8BF4-45A5-92E2-10FB38C3936F}"/>
              </a:ext>
            </a:extLst>
          </p:cNvPr>
          <p:cNvSpPr/>
          <p:nvPr/>
        </p:nvSpPr>
        <p:spPr>
          <a:xfrm>
            <a:off x="6709676" y="277083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59DCDFF6-1097-4B9F-8538-6D016541EE04}"/>
              </a:ext>
            </a:extLst>
          </p:cNvPr>
          <p:cNvSpPr/>
          <p:nvPr/>
        </p:nvSpPr>
        <p:spPr>
          <a:xfrm>
            <a:off x="6970926" y="2947815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C11067EE-6A6D-4245-9A18-B1A5447DEBC1}"/>
              </a:ext>
            </a:extLst>
          </p:cNvPr>
          <p:cNvSpPr/>
          <p:nvPr/>
        </p:nvSpPr>
        <p:spPr>
          <a:xfrm>
            <a:off x="6846604" y="3270746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36FFBA45-02E3-416B-AD52-7EAB0EF33128}"/>
              </a:ext>
            </a:extLst>
          </p:cNvPr>
          <p:cNvSpPr/>
          <p:nvPr/>
        </p:nvSpPr>
        <p:spPr>
          <a:xfrm>
            <a:off x="7344976" y="338696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8E5A466F-51FE-44A4-8B7B-19C706E95FA3}"/>
              </a:ext>
            </a:extLst>
          </p:cNvPr>
          <p:cNvSpPr/>
          <p:nvPr/>
        </p:nvSpPr>
        <p:spPr>
          <a:xfrm>
            <a:off x="7137360" y="258046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4EDF9DE5-98FA-4563-8D70-3952F5B7FE49}"/>
              </a:ext>
            </a:extLst>
          </p:cNvPr>
          <p:cNvSpPr/>
          <p:nvPr/>
        </p:nvSpPr>
        <p:spPr>
          <a:xfrm>
            <a:off x="6755100" y="4425264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0B02A787-A905-4B99-B0E0-02F97AA6A44C}"/>
              </a:ext>
            </a:extLst>
          </p:cNvPr>
          <p:cNvSpPr/>
          <p:nvPr/>
        </p:nvSpPr>
        <p:spPr>
          <a:xfrm>
            <a:off x="7498566" y="4403444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3A95C975-FE15-4AE7-941E-944A480D1C46}"/>
              </a:ext>
            </a:extLst>
          </p:cNvPr>
          <p:cNvCxnSpPr>
            <a:cxnSpLocks/>
          </p:cNvCxnSpPr>
          <p:nvPr/>
        </p:nvCxnSpPr>
        <p:spPr>
          <a:xfrm>
            <a:off x="430662" y="1807947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: zakrzywiony 49">
            <a:extLst>
              <a:ext uri="{FF2B5EF4-FFF2-40B4-BE49-F238E27FC236}">
                <a16:creationId xmlns:a16="http://schemas.microsoft.com/office/drawing/2014/main" id="{BDAC856C-5869-4372-BECA-F7619B9E3ADC}"/>
              </a:ext>
            </a:extLst>
          </p:cNvPr>
          <p:cNvCxnSpPr>
            <a:stCxn id="80" idx="3"/>
            <a:endCxn id="82" idx="0"/>
          </p:cNvCxnSpPr>
          <p:nvPr/>
        </p:nvCxnSpPr>
        <p:spPr>
          <a:xfrm flipH="1" flipV="1">
            <a:off x="7016540" y="1976932"/>
            <a:ext cx="670230" cy="2511434"/>
          </a:xfrm>
          <a:prstGeom prst="curvedConnector4">
            <a:avLst>
              <a:gd name="adj1" fmla="val -162621"/>
              <a:gd name="adj2" fmla="val 1177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Łącznik: zakrzywiony 84">
            <a:extLst>
              <a:ext uri="{FF2B5EF4-FFF2-40B4-BE49-F238E27FC236}">
                <a16:creationId xmlns:a16="http://schemas.microsoft.com/office/drawing/2014/main" id="{0953B1E5-A406-4E16-8A8E-9ED7F55B04E6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 flipV="1">
            <a:off x="6943304" y="1976932"/>
            <a:ext cx="73236" cy="2533254"/>
          </a:xfrm>
          <a:prstGeom prst="curvedConnector4">
            <a:avLst>
              <a:gd name="adj1" fmla="val 1616407"/>
              <a:gd name="adj2" fmla="val 10902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Łącznik: zakrzywiony 98">
            <a:extLst>
              <a:ext uri="{FF2B5EF4-FFF2-40B4-BE49-F238E27FC236}">
                <a16:creationId xmlns:a16="http://schemas.microsoft.com/office/drawing/2014/main" id="{197C2B9D-DF5C-467A-ADE6-5063D7667CFA}"/>
              </a:ext>
            </a:extLst>
          </p:cNvPr>
          <p:cNvCxnSpPr>
            <a:stCxn id="68" idx="0"/>
            <a:endCxn id="82" idx="1"/>
          </p:cNvCxnSpPr>
          <p:nvPr/>
        </p:nvCxnSpPr>
        <p:spPr>
          <a:xfrm rot="5400000" flipH="1" flipV="1">
            <a:off x="5578859" y="1597104"/>
            <a:ext cx="878828" cy="18083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Łącznik: zakrzywiony 103">
            <a:extLst>
              <a:ext uri="{FF2B5EF4-FFF2-40B4-BE49-F238E27FC236}">
                <a16:creationId xmlns:a16="http://schemas.microsoft.com/office/drawing/2014/main" id="{C2A5A1E6-43F7-4596-8E56-5CCE0D4F81AC}"/>
              </a:ext>
            </a:extLst>
          </p:cNvPr>
          <p:cNvCxnSpPr>
            <a:stCxn id="19" idx="0"/>
            <a:endCxn id="82" idx="1"/>
          </p:cNvCxnSpPr>
          <p:nvPr/>
        </p:nvCxnSpPr>
        <p:spPr>
          <a:xfrm rot="5400000" flipH="1" flipV="1">
            <a:off x="4807827" y="843752"/>
            <a:ext cx="896508" cy="33327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upa 25">
            <a:extLst>
              <a:ext uri="{FF2B5EF4-FFF2-40B4-BE49-F238E27FC236}">
                <a16:creationId xmlns:a16="http://schemas.microsoft.com/office/drawing/2014/main" id="{B6587415-4DC2-45B1-A681-C0FE7C1E2055}"/>
              </a:ext>
            </a:extLst>
          </p:cNvPr>
          <p:cNvGrpSpPr/>
          <p:nvPr/>
        </p:nvGrpSpPr>
        <p:grpSpPr>
          <a:xfrm>
            <a:off x="6803778" y="1976932"/>
            <a:ext cx="427684" cy="793907"/>
            <a:chOff x="6803778" y="1976932"/>
            <a:chExt cx="427684" cy="793907"/>
          </a:xfrm>
        </p:grpSpPr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4D33DCB-402B-43F3-8D73-DB8DAEFA2210}"/>
                </a:ext>
              </a:extLst>
            </p:cNvPr>
            <p:cNvSpPr/>
            <p:nvPr/>
          </p:nvSpPr>
          <p:spPr>
            <a:xfrm>
              <a:off x="6922438" y="1976932"/>
              <a:ext cx="188204" cy="1698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Łącznik prosty ze strzałką 105">
              <a:extLst>
                <a:ext uri="{FF2B5EF4-FFF2-40B4-BE49-F238E27FC236}">
                  <a16:creationId xmlns:a16="http://schemas.microsoft.com/office/drawing/2014/main" id="{7CCC89B0-C592-441D-A4AD-F0FB2523FE35}"/>
                </a:ext>
              </a:extLst>
            </p:cNvPr>
            <p:cNvCxnSpPr>
              <a:stCxn id="82" idx="2"/>
              <a:endCxn id="74" idx="0"/>
            </p:cNvCxnSpPr>
            <p:nvPr/>
          </p:nvCxnSpPr>
          <p:spPr>
            <a:xfrm flipH="1">
              <a:off x="6803778" y="2146775"/>
              <a:ext cx="212762" cy="62406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Łącznik prosty ze strzałką 106">
              <a:extLst>
                <a:ext uri="{FF2B5EF4-FFF2-40B4-BE49-F238E27FC236}">
                  <a16:creationId xmlns:a16="http://schemas.microsoft.com/office/drawing/2014/main" id="{CF2823A7-CF77-4B36-BFE1-00F580149B65}"/>
                </a:ext>
              </a:extLst>
            </p:cNvPr>
            <p:cNvCxnSpPr>
              <a:cxnSpLocks/>
              <a:stCxn id="82" idx="2"/>
              <a:endCxn id="78" idx="0"/>
            </p:cNvCxnSpPr>
            <p:nvPr/>
          </p:nvCxnSpPr>
          <p:spPr>
            <a:xfrm>
              <a:off x="7016540" y="2146775"/>
              <a:ext cx="214922" cy="43369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9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9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AC8-694E-44A6-8B3E-34945560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Two modules and... the rest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85DB-C5BA-4E0C-8946-1A15A959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"/>
              </a:rPr>
              <a:t>@ModuleApi created for `user` and `oauth2` modules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Designing </a:t>
            </a:r>
            <a:r>
              <a:rPr lang="pl-PL" dirty="0" err="1">
                <a:cs typeface="Calibri"/>
              </a:rPr>
              <a:t>new</a:t>
            </a:r>
            <a:r>
              <a:rPr lang="pl-PL" dirty="0">
                <a:cs typeface="Calibri"/>
              </a:rPr>
              <a:t> </a:t>
            </a:r>
            <a:r>
              <a:rPr lang="en-US" dirty="0">
                <a:cs typeface="Calibri"/>
              </a:rPr>
              <a:t>modules, deciding on boundaries</a:t>
            </a:r>
          </a:p>
        </p:txBody>
      </p:sp>
    </p:spTree>
    <p:extLst>
      <p:ext uri="{BB962C8B-B14F-4D97-AF65-F5344CB8AC3E}">
        <p14:creationId xmlns:p14="http://schemas.microsoft.com/office/powerpoint/2010/main" val="37984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rostokąt 71">
            <a:extLst>
              <a:ext uri="{FF2B5EF4-FFF2-40B4-BE49-F238E27FC236}">
                <a16:creationId xmlns:a16="http://schemas.microsoft.com/office/drawing/2014/main" id="{2AD90B9D-1202-4A42-B9DF-21498260AC43}"/>
              </a:ext>
            </a:extLst>
          </p:cNvPr>
          <p:cNvSpPr/>
          <p:nvPr/>
        </p:nvSpPr>
        <p:spPr>
          <a:xfrm>
            <a:off x="444283" y="1813098"/>
            <a:ext cx="7466909" cy="1907327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E067BE75-C68F-441A-8EDF-69DD04B5E0B8}"/>
              </a:ext>
            </a:extLst>
          </p:cNvPr>
          <p:cNvSpPr/>
          <p:nvPr/>
        </p:nvSpPr>
        <p:spPr>
          <a:xfrm>
            <a:off x="447627" y="3732638"/>
            <a:ext cx="7466909" cy="1773568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967F12B-DE6A-4F71-B6D1-0DA7B18844B3}"/>
              </a:ext>
            </a:extLst>
          </p:cNvPr>
          <p:cNvGrpSpPr/>
          <p:nvPr/>
        </p:nvGrpSpPr>
        <p:grpSpPr>
          <a:xfrm>
            <a:off x="437038" y="3786563"/>
            <a:ext cx="6052210" cy="1594743"/>
            <a:chOff x="360836" y="3786563"/>
            <a:chExt cx="6052210" cy="1594743"/>
          </a:xfrm>
        </p:grpSpPr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E9ED4440-2000-47B6-8582-15D75A24CC44}"/>
                </a:ext>
              </a:extLst>
            </p:cNvPr>
            <p:cNvSpPr txBox="1"/>
            <p:nvPr/>
          </p:nvSpPr>
          <p:spPr>
            <a:xfrm>
              <a:off x="360836" y="4024401"/>
              <a:ext cx="17673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l-PL" dirty="0"/>
                <a:t>Database</a:t>
              </a:r>
              <a:endParaRPr lang="en-US" dirty="0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A8AB00B0-1C22-4E68-873E-5E0F0DACB054}"/>
                </a:ext>
              </a:extLst>
            </p:cNvPr>
            <p:cNvSpPr/>
            <p:nvPr/>
          </p:nvSpPr>
          <p:spPr>
            <a:xfrm>
              <a:off x="3478982" y="3820885"/>
              <a:ext cx="2934064" cy="15604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912560F2-EE11-4DDA-B042-EBB896E8CA96}"/>
                </a:ext>
              </a:extLst>
            </p:cNvPr>
            <p:cNvGrpSpPr/>
            <p:nvPr/>
          </p:nvGrpSpPr>
          <p:grpSpPr>
            <a:xfrm>
              <a:off x="3715933" y="4601095"/>
              <a:ext cx="587829" cy="612321"/>
              <a:chOff x="8915400" y="4567918"/>
              <a:chExt cx="587829" cy="612321"/>
            </a:xfrm>
          </p:grpSpPr>
          <p:sp>
            <p:nvSpPr>
              <p:cNvPr id="39" name="Prostokąt 38">
                <a:extLst>
                  <a:ext uri="{FF2B5EF4-FFF2-40B4-BE49-F238E27FC236}">
                    <a16:creationId xmlns:a16="http://schemas.microsoft.com/office/drawing/2014/main" id="{CC9B4930-6162-4489-BC4E-9F6488BEA761}"/>
                  </a:ext>
                </a:extLst>
              </p:cNvPr>
              <p:cNvSpPr/>
              <p:nvPr/>
            </p:nvSpPr>
            <p:spPr>
              <a:xfrm>
                <a:off x="8915400" y="4567918"/>
                <a:ext cx="587829" cy="612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9B69AB34-626C-4A99-9F73-E42A9BA4D641}"/>
                  </a:ext>
                </a:extLst>
              </p:cNvPr>
              <p:cNvCxnSpPr/>
              <p:nvPr/>
            </p:nvCxnSpPr>
            <p:spPr>
              <a:xfrm>
                <a:off x="8915400" y="4718957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Łącznik prosty 82">
                <a:extLst>
                  <a:ext uri="{FF2B5EF4-FFF2-40B4-BE49-F238E27FC236}">
                    <a16:creationId xmlns:a16="http://schemas.microsoft.com/office/drawing/2014/main" id="{0A715EB9-BAE9-4C38-95B1-4FD1CFDF0137}"/>
                  </a:ext>
                </a:extLst>
              </p:cNvPr>
              <p:cNvCxnSpPr/>
              <p:nvPr/>
            </p:nvCxnSpPr>
            <p:spPr>
              <a:xfrm>
                <a:off x="8915400" y="4872718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Łącznik prosty 83">
                <a:extLst>
                  <a:ext uri="{FF2B5EF4-FFF2-40B4-BE49-F238E27FC236}">
                    <a16:creationId xmlns:a16="http://schemas.microsoft.com/office/drawing/2014/main" id="{98FCA234-1922-44ED-85D9-7FF3D6170923}"/>
                  </a:ext>
                </a:extLst>
              </p:cNvPr>
              <p:cNvCxnSpPr/>
              <p:nvPr/>
            </p:nvCxnSpPr>
            <p:spPr>
              <a:xfrm>
                <a:off x="8915400" y="5030561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Łącznik prosty 85">
                <a:extLst>
                  <a:ext uri="{FF2B5EF4-FFF2-40B4-BE49-F238E27FC236}">
                    <a16:creationId xmlns:a16="http://schemas.microsoft.com/office/drawing/2014/main" id="{FB886D66-4640-42B6-9F75-C7364BFDB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6439" y="4567918"/>
                <a:ext cx="1361" cy="61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81753C51-31D9-40CD-A86A-32348A058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958" y="4567918"/>
                <a:ext cx="0" cy="61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upa 90">
              <a:extLst>
                <a:ext uri="{FF2B5EF4-FFF2-40B4-BE49-F238E27FC236}">
                  <a16:creationId xmlns:a16="http://schemas.microsoft.com/office/drawing/2014/main" id="{8E5FA2AA-9489-43E9-91B3-13A5AEF141A1}"/>
                </a:ext>
              </a:extLst>
            </p:cNvPr>
            <p:cNvGrpSpPr/>
            <p:nvPr/>
          </p:nvGrpSpPr>
          <p:grpSpPr>
            <a:xfrm>
              <a:off x="5724358" y="4601095"/>
              <a:ext cx="587829" cy="612321"/>
              <a:chOff x="8915400" y="4567918"/>
              <a:chExt cx="587829" cy="612321"/>
            </a:xfrm>
          </p:grpSpPr>
          <p:sp>
            <p:nvSpPr>
              <p:cNvPr id="92" name="Prostokąt 91">
                <a:extLst>
                  <a:ext uri="{FF2B5EF4-FFF2-40B4-BE49-F238E27FC236}">
                    <a16:creationId xmlns:a16="http://schemas.microsoft.com/office/drawing/2014/main" id="{0F7A2D22-18EB-47E2-B870-380BC82DB617}"/>
                  </a:ext>
                </a:extLst>
              </p:cNvPr>
              <p:cNvSpPr/>
              <p:nvPr/>
            </p:nvSpPr>
            <p:spPr>
              <a:xfrm>
                <a:off x="8915400" y="4567918"/>
                <a:ext cx="587829" cy="612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93" name="Łącznik prosty 92">
                <a:extLst>
                  <a:ext uri="{FF2B5EF4-FFF2-40B4-BE49-F238E27FC236}">
                    <a16:creationId xmlns:a16="http://schemas.microsoft.com/office/drawing/2014/main" id="{C27ECD9E-EC0D-4E14-BA5E-22B4D0C6E537}"/>
                  </a:ext>
                </a:extLst>
              </p:cNvPr>
              <p:cNvCxnSpPr/>
              <p:nvPr/>
            </p:nvCxnSpPr>
            <p:spPr>
              <a:xfrm>
                <a:off x="8915400" y="4718957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Łącznik prosty 93">
                <a:extLst>
                  <a:ext uri="{FF2B5EF4-FFF2-40B4-BE49-F238E27FC236}">
                    <a16:creationId xmlns:a16="http://schemas.microsoft.com/office/drawing/2014/main" id="{317738AB-37B9-4C8E-8498-82A5EF6AA792}"/>
                  </a:ext>
                </a:extLst>
              </p:cNvPr>
              <p:cNvCxnSpPr/>
              <p:nvPr/>
            </p:nvCxnSpPr>
            <p:spPr>
              <a:xfrm>
                <a:off x="8915400" y="4872718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Łącznik prosty 94">
                <a:extLst>
                  <a:ext uri="{FF2B5EF4-FFF2-40B4-BE49-F238E27FC236}">
                    <a16:creationId xmlns:a16="http://schemas.microsoft.com/office/drawing/2014/main" id="{CB229F16-D51A-4BB0-AD7A-06FC9BD4A7CE}"/>
                  </a:ext>
                </a:extLst>
              </p:cNvPr>
              <p:cNvCxnSpPr/>
              <p:nvPr/>
            </p:nvCxnSpPr>
            <p:spPr>
              <a:xfrm>
                <a:off x="8915400" y="5030561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Łącznik prosty 95">
                <a:extLst>
                  <a:ext uri="{FF2B5EF4-FFF2-40B4-BE49-F238E27FC236}">
                    <a16:creationId xmlns:a16="http://schemas.microsoft.com/office/drawing/2014/main" id="{6749BA1B-0E82-4136-82D6-2EC882ADD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6439" y="4567918"/>
                <a:ext cx="1361" cy="61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Łącznik prosty 96">
                <a:extLst>
                  <a:ext uri="{FF2B5EF4-FFF2-40B4-BE49-F238E27FC236}">
                    <a16:creationId xmlns:a16="http://schemas.microsoft.com/office/drawing/2014/main" id="{E1FF2845-A1D9-4E1D-832E-9850DFC9C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958" y="4567918"/>
                <a:ext cx="0" cy="61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upa 97">
              <a:extLst>
                <a:ext uri="{FF2B5EF4-FFF2-40B4-BE49-F238E27FC236}">
                  <a16:creationId xmlns:a16="http://schemas.microsoft.com/office/drawing/2014/main" id="{6612D295-DE3D-461C-A7BA-957AA61B8A9C}"/>
                </a:ext>
              </a:extLst>
            </p:cNvPr>
            <p:cNvGrpSpPr/>
            <p:nvPr/>
          </p:nvGrpSpPr>
          <p:grpSpPr>
            <a:xfrm>
              <a:off x="4731036" y="4077898"/>
              <a:ext cx="587829" cy="612321"/>
              <a:chOff x="8915400" y="4567918"/>
              <a:chExt cx="587829" cy="612321"/>
            </a:xfrm>
          </p:grpSpPr>
          <p:sp>
            <p:nvSpPr>
              <p:cNvPr id="100" name="Prostokąt 99">
                <a:extLst>
                  <a:ext uri="{FF2B5EF4-FFF2-40B4-BE49-F238E27FC236}">
                    <a16:creationId xmlns:a16="http://schemas.microsoft.com/office/drawing/2014/main" id="{C1A48A6F-4A2B-4804-889F-7BE6AF88526A}"/>
                  </a:ext>
                </a:extLst>
              </p:cNvPr>
              <p:cNvSpPr/>
              <p:nvPr/>
            </p:nvSpPr>
            <p:spPr>
              <a:xfrm>
                <a:off x="8915400" y="4567918"/>
                <a:ext cx="587829" cy="612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01" name="Łącznik prosty 100">
                <a:extLst>
                  <a:ext uri="{FF2B5EF4-FFF2-40B4-BE49-F238E27FC236}">
                    <a16:creationId xmlns:a16="http://schemas.microsoft.com/office/drawing/2014/main" id="{8813F7B9-E2F8-435A-885D-324515568E6D}"/>
                  </a:ext>
                </a:extLst>
              </p:cNvPr>
              <p:cNvCxnSpPr/>
              <p:nvPr/>
            </p:nvCxnSpPr>
            <p:spPr>
              <a:xfrm>
                <a:off x="8915400" y="4718957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Łącznik prosty 101">
                <a:extLst>
                  <a:ext uri="{FF2B5EF4-FFF2-40B4-BE49-F238E27FC236}">
                    <a16:creationId xmlns:a16="http://schemas.microsoft.com/office/drawing/2014/main" id="{25E0EC29-7E79-44FA-8CBA-4ED57BC8051C}"/>
                  </a:ext>
                </a:extLst>
              </p:cNvPr>
              <p:cNvCxnSpPr/>
              <p:nvPr/>
            </p:nvCxnSpPr>
            <p:spPr>
              <a:xfrm>
                <a:off x="8915400" y="4872718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Łącznik prosty 102">
                <a:extLst>
                  <a:ext uri="{FF2B5EF4-FFF2-40B4-BE49-F238E27FC236}">
                    <a16:creationId xmlns:a16="http://schemas.microsoft.com/office/drawing/2014/main" id="{7762061D-4884-447B-A8EE-6E3D55E1485B}"/>
                  </a:ext>
                </a:extLst>
              </p:cNvPr>
              <p:cNvCxnSpPr/>
              <p:nvPr/>
            </p:nvCxnSpPr>
            <p:spPr>
              <a:xfrm>
                <a:off x="8915400" y="5030561"/>
                <a:ext cx="587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Łącznik prosty 104">
                <a:extLst>
                  <a:ext uri="{FF2B5EF4-FFF2-40B4-BE49-F238E27FC236}">
                    <a16:creationId xmlns:a16="http://schemas.microsoft.com/office/drawing/2014/main" id="{4555EB31-8B0C-46BC-A55C-42940F4C1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6439" y="4567918"/>
                <a:ext cx="1361" cy="61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Łącznik prosty 107">
                <a:extLst>
                  <a:ext uri="{FF2B5EF4-FFF2-40B4-BE49-F238E27FC236}">
                    <a16:creationId xmlns:a16="http://schemas.microsoft.com/office/drawing/2014/main" id="{BA62F96A-333E-49AC-8D63-B3070E2FE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958" y="4567918"/>
                <a:ext cx="0" cy="61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pole tekstowe 114">
              <a:extLst>
                <a:ext uri="{FF2B5EF4-FFF2-40B4-BE49-F238E27FC236}">
                  <a16:creationId xmlns:a16="http://schemas.microsoft.com/office/drawing/2014/main" id="{69F56D0D-4AD4-4A56-9B83-DD95A917395B}"/>
                </a:ext>
              </a:extLst>
            </p:cNvPr>
            <p:cNvSpPr txBox="1"/>
            <p:nvPr/>
          </p:nvSpPr>
          <p:spPr>
            <a:xfrm>
              <a:off x="3635955" y="4227578"/>
              <a:ext cx="75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 err="1"/>
                <a:t>Users</a:t>
              </a:r>
              <a:endParaRPr lang="pl-PL" sz="1600" dirty="0"/>
            </a:p>
          </p:txBody>
        </p:sp>
        <p:sp>
          <p:nvSpPr>
            <p:cNvPr id="116" name="pole tekstowe 115">
              <a:extLst>
                <a:ext uri="{FF2B5EF4-FFF2-40B4-BE49-F238E27FC236}">
                  <a16:creationId xmlns:a16="http://schemas.microsoft.com/office/drawing/2014/main" id="{C4B46173-636E-4B3F-8460-027A042B8D1D}"/>
                </a:ext>
              </a:extLst>
            </p:cNvPr>
            <p:cNvSpPr txBox="1"/>
            <p:nvPr/>
          </p:nvSpPr>
          <p:spPr>
            <a:xfrm>
              <a:off x="4562504" y="3786563"/>
              <a:ext cx="75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GDPR</a:t>
              </a:r>
            </a:p>
          </p:txBody>
        </p:sp>
        <p:sp>
          <p:nvSpPr>
            <p:cNvPr id="117" name="pole tekstowe 116">
              <a:extLst>
                <a:ext uri="{FF2B5EF4-FFF2-40B4-BE49-F238E27FC236}">
                  <a16:creationId xmlns:a16="http://schemas.microsoft.com/office/drawing/2014/main" id="{2B22A243-97BB-4344-B806-F698C8CBB2C4}"/>
                </a:ext>
              </a:extLst>
            </p:cNvPr>
            <p:cNvSpPr txBox="1"/>
            <p:nvPr/>
          </p:nvSpPr>
          <p:spPr>
            <a:xfrm>
              <a:off x="5624225" y="4324585"/>
              <a:ext cx="75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T&amp;C</a:t>
              </a:r>
            </a:p>
          </p:txBody>
        </p:sp>
      </p:grp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43E23AAE-669A-4DD3-B4E3-B347F8BD6CAC}"/>
              </a:ext>
            </a:extLst>
          </p:cNvPr>
          <p:cNvSpPr/>
          <p:nvPr/>
        </p:nvSpPr>
        <p:spPr>
          <a:xfrm>
            <a:off x="380624" y="1859365"/>
            <a:ext cx="7610200" cy="3866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tx1"/>
                </a:solidFill>
              </a:rPr>
              <a:t> BE: Module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DB Relations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349834" y="1476690"/>
            <a:ext cx="1754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2769200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045195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2580996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>
            <a:cxnSpLocks/>
          </p:cNvCxnSpPr>
          <p:nvPr/>
        </p:nvCxnSpPr>
        <p:spPr>
          <a:xfrm flipV="1">
            <a:off x="439642" y="2741846"/>
            <a:ext cx="3650665" cy="1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>
            <a:cxnSpLocks/>
          </p:cNvCxnSpPr>
          <p:nvPr/>
        </p:nvCxnSpPr>
        <p:spPr>
          <a:xfrm flipV="1">
            <a:off x="440216" y="3228999"/>
            <a:ext cx="3650091" cy="113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>
            <a:cxnSpLocks/>
          </p:cNvCxnSpPr>
          <p:nvPr/>
        </p:nvCxnSpPr>
        <p:spPr>
          <a:xfrm>
            <a:off x="440789" y="3727487"/>
            <a:ext cx="747040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443200" y="2377577"/>
            <a:ext cx="1816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>
            <a:cxnSpLocks/>
          </p:cNvCxnSpPr>
          <p:nvPr/>
        </p:nvCxnSpPr>
        <p:spPr>
          <a:xfrm>
            <a:off x="441937" y="2296443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439759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444923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205857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2580996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309139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509394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17E359BA-EC6C-44E9-881A-0907630B26C7}"/>
              </a:ext>
            </a:extLst>
          </p:cNvPr>
          <p:cNvCxnSpPr>
            <a:cxnSpLocks/>
          </p:cNvCxnSpPr>
          <p:nvPr/>
        </p:nvCxnSpPr>
        <p:spPr>
          <a:xfrm>
            <a:off x="428367" y="5513268"/>
            <a:ext cx="747155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93FC6B9-4842-410C-850F-3ECCD141BDD5}"/>
              </a:ext>
            </a:extLst>
          </p:cNvPr>
          <p:cNvCxnSpPr>
            <a:cxnSpLocks/>
          </p:cNvCxnSpPr>
          <p:nvPr/>
        </p:nvCxnSpPr>
        <p:spPr>
          <a:xfrm>
            <a:off x="4090307" y="1690688"/>
            <a:ext cx="0" cy="20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>
            <a:extLst>
              <a:ext uri="{FF2B5EF4-FFF2-40B4-BE49-F238E27FC236}">
                <a16:creationId xmlns:a16="http://schemas.microsoft.com/office/drawing/2014/main" id="{D77BE567-4445-4787-BF76-6E7D08154941}"/>
              </a:ext>
            </a:extLst>
          </p:cNvPr>
          <p:cNvSpPr txBox="1"/>
          <p:nvPr/>
        </p:nvSpPr>
        <p:spPr>
          <a:xfrm>
            <a:off x="4523829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GDPR</a:t>
            </a:r>
            <a:endParaRPr lang="en-US" dirty="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D6570239-CB8E-403F-9AD1-76C87E3DFA52}"/>
              </a:ext>
            </a:extLst>
          </p:cNvPr>
          <p:cNvSpPr/>
          <p:nvPr/>
        </p:nvSpPr>
        <p:spPr>
          <a:xfrm>
            <a:off x="4605782" y="277083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441DA524-D7FD-4927-91E0-C0321104C31B}"/>
              </a:ext>
            </a:extLst>
          </p:cNvPr>
          <p:cNvSpPr/>
          <p:nvPr/>
        </p:nvSpPr>
        <p:spPr>
          <a:xfrm>
            <a:off x="5020007" y="2940682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B14533F5-F1AB-4B66-98DF-6516023ADEEC}"/>
              </a:ext>
            </a:extLst>
          </p:cNvPr>
          <p:cNvSpPr/>
          <p:nvPr/>
        </p:nvSpPr>
        <p:spPr>
          <a:xfrm>
            <a:off x="4742710" y="327074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D4FEC332-9572-4829-9815-64B50EDBBC72}"/>
              </a:ext>
            </a:extLst>
          </p:cNvPr>
          <p:cNvSpPr/>
          <p:nvPr/>
        </p:nvSpPr>
        <p:spPr>
          <a:xfrm>
            <a:off x="5241082" y="338696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B3D3429F-0975-46C4-9A37-BBCB6F21F745}"/>
              </a:ext>
            </a:extLst>
          </p:cNvPr>
          <p:cNvSpPr/>
          <p:nvPr/>
        </p:nvSpPr>
        <p:spPr>
          <a:xfrm>
            <a:off x="4912646" y="241175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0D2D237-73CC-4C3B-84EA-153D2F645722}"/>
              </a:ext>
            </a:extLst>
          </p:cNvPr>
          <p:cNvCxnSpPr>
            <a:cxnSpLocks/>
          </p:cNvCxnSpPr>
          <p:nvPr/>
        </p:nvCxnSpPr>
        <p:spPr>
          <a:xfrm>
            <a:off x="6194201" y="1690688"/>
            <a:ext cx="0" cy="20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">
            <a:extLst>
              <a:ext uri="{FF2B5EF4-FFF2-40B4-BE49-F238E27FC236}">
                <a16:creationId xmlns:a16="http://schemas.microsoft.com/office/drawing/2014/main" id="{2BB88618-40A2-41C8-9453-C6D292464288}"/>
              </a:ext>
            </a:extLst>
          </p:cNvPr>
          <p:cNvSpPr txBox="1"/>
          <p:nvPr/>
        </p:nvSpPr>
        <p:spPr>
          <a:xfrm>
            <a:off x="6627723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T&amp;C</a:t>
            </a:r>
            <a:endParaRPr lang="en-US" dirty="0"/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CFCC7C97-8BF4-45A5-92E2-10FB38C3936F}"/>
              </a:ext>
            </a:extLst>
          </p:cNvPr>
          <p:cNvSpPr/>
          <p:nvPr/>
        </p:nvSpPr>
        <p:spPr>
          <a:xfrm>
            <a:off x="6709676" y="277083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59DCDFF6-1097-4B9F-8538-6D016541EE04}"/>
              </a:ext>
            </a:extLst>
          </p:cNvPr>
          <p:cNvSpPr/>
          <p:nvPr/>
        </p:nvSpPr>
        <p:spPr>
          <a:xfrm>
            <a:off x="6970926" y="2947815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C11067EE-6A6D-4245-9A18-B1A5447DEBC1}"/>
              </a:ext>
            </a:extLst>
          </p:cNvPr>
          <p:cNvSpPr/>
          <p:nvPr/>
        </p:nvSpPr>
        <p:spPr>
          <a:xfrm>
            <a:off x="6846604" y="3270746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36FFBA45-02E3-416B-AD52-7EAB0EF33128}"/>
              </a:ext>
            </a:extLst>
          </p:cNvPr>
          <p:cNvSpPr/>
          <p:nvPr/>
        </p:nvSpPr>
        <p:spPr>
          <a:xfrm>
            <a:off x="7344976" y="338696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8E5A466F-51FE-44A4-8B7B-19C706E95FA3}"/>
              </a:ext>
            </a:extLst>
          </p:cNvPr>
          <p:cNvSpPr/>
          <p:nvPr/>
        </p:nvSpPr>
        <p:spPr>
          <a:xfrm>
            <a:off x="7137360" y="258046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3A95C975-FE15-4AE7-941E-944A480D1C46}"/>
              </a:ext>
            </a:extLst>
          </p:cNvPr>
          <p:cNvCxnSpPr>
            <a:cxnSpLocks/>
          </p:cNvCxnSpPr>
          <p:nvPr/>
        </p:nvCxnSpPr>
        <p:spPr>
          <a:xfrm>
            <a:off x="430662" y="1807947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7">
            <a:extLst>
              <a:ext uri="{FF2B5EF4-FFF2-40B4-BE49-F238E27FC236}">
                <a16:creationId xmlns:a16="http://schemas.microsoft.com/office/drawing/2014/main" id="{A4D33DCB-402B-43F3-8D73-DB8DAEFA2210}"/>
              </a:ext>
            </a:extLst>
          </p:cNvPr>
          <p:cNvSpPr/>
          <p:nvPr/>
        </p:nvSpPr>
        <p:spPr>
          <a:xfrm>
            <a:off x="6922438" y="1976932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Łącznik: zakrzywiony 98">
            <a:extLst>
              <a:ext uri="{FF2B5EF4-FFF2-40B4-BE49-F238E27FC236}">
                <a16:creationId xmlns:a16="http://schemas.microsoft.com/office/drawing/2014/main" id="{197C2B9D-DF5C-467A-ADE6-5063D7667CFA}"/>
              </a:ext>
            </a:extLst>
          </p:cNvPr>
          <p:cNvCxnSpPr>
            <a:stCxn id="68" idx="0"/>
            <a:endCxn id="82" idx="1"/>
          </p:cNvCxnSpPr>
          <p:nvPr/>
        </p:nvCxnSpPr>
        <p:spPr>
          <a:xfrm rot="5400000" flipH="1" flipV="1">
            <a:off x="5578859" y="1597104"/>
            <a:ext cx="878828" cy="18083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Łącznik: zakrzywiony 103">
            <a:extLst>
              <a:ext uri="{FF2B5EF4-FFF2-40B4-BE49-F238E27FC236}">
                <a16:creationId xmlns:a16="http://schemas.microsoft.com/office/drawing/2014/main" id="{C2A5A1E6-43F7-4596-8E56-5CCE0D4F81AC}"/>
              </a:ext>
            </a:extLst>
          </p:cNvPr>
          <p:cNvCxnSpPr>
            <a:stCxn id="19" idx="0"/>
            <a:endCxn id="82" idx="1"/>
          </p:cNvCxnSpPr>
          <p:nvPr/>
        </p:nvCxnSpPr>
        <p:spPr>
          <a:xfrm rot="5400000" flipH="1" flipV="1">
            <a:off x="4807827" y="843752"/>
            <a:ext cx="896508" cy="33327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7CCC89B0-C592-441D-A4AD-F0FB2523FE35}"/>
              </a:ext>
            </a:extLst>
          </p:cNvPr>
          <p:cNvCxnSpPr>
            <a:stCxn id="82" idx="2"/>
            <a:endCxn id="74" idx="0"/>
          </p:cNvCxnSpPr>
          <p:nvPr/>
        </p:nvCxnSpPr>
        <p:spPr>
          <a:xfrm flipH="1">
            <a:off x="6803778" y="2146775"/>
            <a:ext cx="212762" cy="624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Łącznik prosty ze strzałką 106">
            <a:extLst>
              <a:ext uri="{FF2B5EF4-FFF2-40B4-BE49-F238E27FC236}">
                <a16:creationId xmlns:a16="http://schemas.microsoft.com/office/drawing/2014/main" id="{CF2823A7-CF77-4B36-BFE1-00F580149B65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7016540" y="2146775"/>
            <a:ext cx="214922" cy="4336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upa 22">
            <a:extLst>
              <a:ext uri="{FF2B5EF4-FFF2-40B4-BE49-F238E27FC236}">
                <a16:creationId xmlns:a16="http://schemas.microsoft.com/office/drawing/2014/main" id="{97682291-2D72-4C99-98D5-CA48E41E80FE}"/>
              </a:ext>
            </a:extLst>
          </p:cNvPr>
          <p:cNvGrpSpPr/>
          <p:nvPr/>
        </p:nvGrpSpPr>
        <p:grpSpPr>
          <a:xfrm>
            <a:off x="4379964" y="4384059"/>
            <a:ext cx="1420596" cy="523197"/>
            <a:chOff x="4379964" y="4384059"/>
            <a:chExt cx="1420596" cy="523197"/>
          </a:xfrm>
        </p:grpSpPr>
        <p:cxnSp>
          <p:nvCxnSpPr>
            <p:cNvPr id="88" name="Łącznik prosty 87">
              <a:extLst>
                <a:ext uri="{FF2B5EF4-FFF2-40B4-BE49-F238E27FC236}">
                  <a16:creationId xmlns:a16="http://schemas.microsoft.com/office/drawing/2014/main" id="{76CD575B-DFC1-4C8A-BE42-4F7E9E89B901}"/>
                </a:ext>
              </a:extLst>
            </p:cNvPr>
            <p:cNvCxnSpPr>
              <a:cxnSpLocks/>
              <a:stCxn id="39" idx="3"/>
              <a:endCxn id="100" idx="1"/>
            </p:cNvCxnSpPr>
            <p:nvPr/>
          </p:nvCxnSpPr>
          <p:spPr>
            <a:xfrm flipV="1">
              <a:off x="4379964" y="4384059"/>
              <a:ext cx="427274" cy="5231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Łącznik prosty 108">
              <a:extLst>
                <a:ext uri="{FF2B5EF4-FFF2-40B4-BE49-F238E27FC236}">
                  <a16:creationId xmlns:a16="http://schemas.microsoft.com/office/drawing/2014/main" id="{C0AE8DA2-84E5-4515-B0BA-ED1C58668077}"/>
                </a:ext>
              </a:extLst>
            </p:cNvPr>
            <p:cNvCxnSpPr>
              <a:cxnSpLocks/>
              <a:stCxn id="39" idx="3"/>
              <a:endCxn id="92" idx="1"/>
            </p:cNvCxnSpPr>
            <p:nvPr/>
          </p:nvCxnSpPr>
          <p:spPr>
            <a:xfrm>
              <a:off x="4379964" y="4907256"/>
              <a:ext cx="142059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5568EDD6-5E38-4B64-B72D-2B7211177A14}"/>
                </a:ext>
              </a:extLst>
            </p:cNvPr>
            <p:cNvCxnSpPr>
              <a:cxnSpLocks/>
              <a:stCxn id="100" idx="3"/>
              <a:endCxn id="92" idx="1"/>
            </p:cNvCxnSpPr>
            <p:nvPr/>
          </p:nvCxnSpPr>
          <p:spPr>
            <a:xfrm>
              <a:off x="5395067" y="4384059"/>
              <a:ext cx="405493" cy="5231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623F0702-95D2-4D26-B10D-5639410183BB}"/>
              </a:ext>
            </a:extLst>
          </p:cNvPr>
          <p:cNvGrpSpPr/>
          <p:nvPr/>
        </p:nvGrpSpPr>
        <p:grpSpPr>
          <a:xfrm>
            <a:off x="3299959" y="3556812"/>
            <a:ext cx="4139119" cy="1044283"/>
            <a:chOff x="3299959" y="3556812"/>
            <a:chExt cx="4139119" cy="1044283"/>
          </a:xfrm>
        </p:grpSpPr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3B726D61-6911-4F85-806D-A96426894679}"/>
                </a:ext>
              </a:extLst>
            </p:cNvPr>
            <p:cNvCxnSpPr>
              <a:cxnSpLocks/>
              <a:stCxn id="16" idx="2"/>
              <a:endCxn id="39" idx="0"/>
            </p:cNvCxnSpPr>
            <p:nvPr/>
          </p:nvCxnSpPr>
          <p:spPr>
            <a:xfrm>
              <a:off x="3299959" y="3593517"/>
              <a:ext cx="786091" cy="10075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Łącznik prosty 122">
              <a:extLst>
                <a:ext uri="{FF2B5EF4-FFF2-40B4-BE49-F238E27FC236}">
                  <a16:creationId xmlns:a16="http://schemas.microsoft.com/office/drawing/2014/main" id="{9ED1F370-BCD6-4716-9B4E-96821A188CA1}"/>
                </a:ext>
              </a:extLst>
            </p:cNvPr>
            <p:cNvCxnSpPr>
              <a:cxnSpLocks/>
              <a:stCxn id="70" idx="2"/>
              <a:endCxn id="100" idx="0"/>
            </p:cNvCxnSpPr>
            <p:nvPr/>
          </p:nvCxnSpPr>
          <p:spPr>
            <a:xfrm flipH="1">
              <a:off x="5101153" y="3556812"/>
              <a:ext cx="234031" cy="5210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Łącznik prosty 124">
              <a:extLst>
                <a:ext uri="{FF2B5EF4-FFF2-40B4-BE49-F238E27FC236}">
                  <a16:creationId xmlns:a16="http://schemas.microsoft.com/office/drawing/2014/main" id="{768C9DF3-8833-4BBD-80E5-FF4E29431440}"/>
                </a:ext>
              </a:extLst>
            </p:cNvPr>
            <p:cNvCxnSpPr>
              <a:cxnSpLocks/>
              <a:stCxn id="77" idx="2"/>
              <a:endCxn id="92" idx="0"/>
            </p:cNvCxnSpPr>
            <p:nvPr/>
          </p:nvCxnSpPr>
          <p:spPr>
            <a:xfrm flipH="1">
              <a:off x="6094475" y="3556812"/>
              <a:ext cx="1344603" cy="1044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AC8-694E-44A6-8B3E-34945560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The f</a:t>
            </a:r>
            <a:r>
              <a:rPr lang="en-US" dirty="0" err="1">
                <a:cs typeface="Calibri Light"/>
              </a:rPr>
              <a:t>uture</a:t>
            </a:r>
            <a:r>
              <a:rPr lang="pl-PL" dirty="0">
                <a:cs typeface="Calibri Light"/>
              </a:rPr>
              <a:t>: </a:t>
            </a:r>
            <a:r>
              <a:rPr lang="pl-PL" dirty="0" err="1">
                <a:cs typeface="Calibri Light"/>
              </a:rPr>
              <a:t>replace</a:t>
            </a:r>
            <a:r>
              <a:rPr lang="pl-PL" dirty="0">
                <a:cs typeface="Calibri Light"/>
              </a:rPr>
              <a:t> Identity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85DB-C5BA-4E0C-8946-1A15A959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t</a:t>
            </a:r>
            <a:r>
              <a:rPr lang="en-US" dirty="0">
                <a:cs typeface="Calibri"/>
              </a:rPr>
              <a:t>he main product functionality might be replaced with Off-the shelf solution</a:t>
            </a:r>
          </a:p>
          <a:p>
            <a:pPr lvl="1"/>
            <a:r>
              <a:rPr lang="en-US" dirty="0">
                <a:cs typeface="Calibri"/>
              </a:rPr>
              <a:t>Why investing time in modularization and refactoring, then?</a:t>
            </a:r>
            <a:endParaRPr lang="pl-PL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let's do it because it's the latest opportunity to do it in this codebase - hurry up and play around! :)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Remaining modules might stay</a:t>
            </a:r>
          </a:p>
          <a:p>
            <a:pPr lvl="2"/>
            <a:r>
              <a:rPr lang="en-US" dirty="0">
                <a:cs typeface="Calibri"/>
              </a:rPr>
              <a:t>Seems that we might have the case when one module is cut off to a separate microservice</a:t>
            </a:r>
            <a:endParaRPr lang="pl-PL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only part of the product will be replaced.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a part - means one module. then we need to have it separated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15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95590838-E688-41AA-8A32-39F63350A6A6}"/>
              </a:ext>
            </a:extLst>
          </p:cNvPr>
          <p:cNvSpPr/>
          <p:nvPr/>
        </p:nvSpPr>
        <p:spPr>
          <a:xfrm>
            <a:off x="2315049" y="1445727"/>
            <a:ext cx="1709311" cy="4873430"/>
          </a:xfrm>
          <a:prstGeom prst="rect">
            <a:avLst/>
          </a:prstGeom>
          <a:solidFill>
            <a:srgbClr val="FF0000">
              <a:alpha val="18039"/>
            </a:srgb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43E23AAE-669A-4DD3-B4E3-B347F8BD6CAC}"/>
              </a:ext>
            </a:extLst>
          </p:cNvPr>
          <p:cNvSpPr/>
          <p:nvPr/>
        </p:nvSpPr>
        <p:spPr>
          <a:xfrm>
            <a:off x="380624" y="1859365"/>
            <a:ext cx="7610200" cy="3866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tx1"/>
                </a:solidFill>
              </a:rPr>
              <a:t>BE: Module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Future</a:t>
            </a:r>
            <a:r>
              <a:rPr lang="pl-PL" dirty="0"/>
              <a:t> – </a:t>
            </a:r>
            <a:r>
              <a:rPr lang="pl-PL" dirty="0" err="1"/>
              <a:t>replace</a:t>
            </a:r>
            <a:r>
              <a:rPr lang="pl-PL" dirty="0"/>
              <a:t> CIAM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300847" y="1476690"/>
            <a:ext cx="1709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2769200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045195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2580996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>
            <a:cxnSpLocks/>
          </p:cNvCxnSpPr>
          <p:nvPr/>
        </p:nvCxnSpPr>
        <p:spPr>
          <a:xfrm flipV="1">
            <a:off x="439642" y="2741846"/>
            <a:ext cx="3650665" cy="1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>
            <a:cxnSpLocks/>
          </p:cNvCxnSpPr>
          <p:nvPr/>
        </p:nvCxnSpPr>
        <p:spPr>
          <a:xfrm flipV="1">
            <a:off x="440216" y="3228999"/>
            <a:ext cx="3650091" cy="113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>
            <a:cxnSpLocks/>
          </p:cNvCxnSpPr>
          <p:nvPr/>
        </p:nvCxnSpPr>
        <p:spPr>
          <a:xfrm>
            <a:off x="440789" y="3727487"/>
            <a:ext cx="747040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366998" y="2377577"/>
            <a:ext cx="18381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>
            <a:cxnSpLocks/>
          </p:cNvCxnSpPr>
          <p:nvPr/>
        </p:nvCxnSpPr>
        <p:spPr>
          <a:xfrm>
            <a:off x="441937" y="2296443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363557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368721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205857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2580996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309139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509394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17E359BA-EC6C-44E9-881A-0907630B26C7}"/>
              </a:ext>
            </a:extLst>
          </p:cNvPr>
          <p:cNvCxnSpPr>
            <a:cxnSpLocks/>
          </p:cNvCxnSpPr>
          <p:nvPr/>
        </p:nvCxnSpPr>
        <p:spPr>
          <a:xfrm>
            <a:off x="439642" y="4219229"/>
            <a:ext cx="747155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4">
            <a:extLst>
              <a:ext uri="{FF2B5EF4-FFF2-40B4-BE49-F238E27FC236}">
                <a16:creationId xmlns:a16="http://schemas.microsoft.com/office/drawing/2014/main" id="{E9ED4440-2000-47B6-8582-15D75A24CC44}"/>
              </a:ext>
            </a:extLst>
          </p:cNvPr>
          <p:cNvSpPr txBox="1"/>
          <p:nvPr/>
        </p:nvSpPr>
        <p:spPr>
          <a:xfrm>
            <a:off x="367573" y="3802883"/>
            <a:ext cx="20057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Integration</a:t>
            </a:r>
            <a:endParaRPr lang="en-US" dirty="0"/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1350EF10-CDC4-4B32-B86F-1B47EBBE5357}"/>
              </a:ext>
            </a:extLst>
          </p:cNvPr>
          <p:cNvCxnSpPr>
            <a:cxnSpLocks/>
          </p:cNvCxnSpPr>
          <p:nvPr/>
        </p:nvCxnSpPr>
        <p:spPr>
          <a:xfrm>
            <a:off x="439642" y="4710971"/>
            <a:ext cx="747155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C67AC731-7DD4-42E6-81F9-6F32A1EFA88B}"/>
              </a:ext>
            </a:extLst>
          </p:cNvPr>
          <p:cNvSpPr txBox="1"/>
          <p:nvPr/>
        </p:nvSpPr>
        <p:spPr>
          <a:xfrm>
            <a:off x="367574" y="4294625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Unit</a:t>
            </a:r>
            <a:endParaRPr 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133A0D1-51A2-4F6F-B19A-D84677F4916D}"/>
              </a:ext>
            </a:extLst>
          </p:cNvPr>
          <p:cNvSpPr/>
          <p:nvPr/>
        </p:nvSpPr>
        <p:spPr>
          <a:xfrm>
            <a:off x="2431318" y="393636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908A105-2147-4B72-AC5F-19544C55676A}"/>
              </a:ext>
            </a:extLst>
          </p:cNvPr>
          <p:cNvSpPr/>
          <p:nvPr/>
        </p:nvSpPr>
        <p:spPr>
          <a:xfrm>
            <a:off x="3002096" y="3936348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3124B445-9D91-4386-B8C7-3BE090BE6E92}"/>
              </a:ext>
            </a:extLst>
          </p:cNvPr>
          <p:cNvCxnSpPr>
            <a:cxnSpLocks/>
          </p:cNvCxnSpPr>
          <p:nvPr/>
        </p:nvCxnSpPr>
        <p:spPr>
          <a:xfrm>
            <a:off x="446167" y="5202713"/>
            <a:ext cx="74650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A4CFF1A1-9465-4AED-B11E-98166C09D453}"/>
              </a:ext>
            </a:extLst>
          </p:cNvPr>
          <p:cNvSpPr txBox="1"/>
          <p:nvPr/>
        </p:nvSpPr>
        <p:spPr>
          <a:xfrm>
            <a:off x="374099" y="4786367"/>
            <a:ext cx="1831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 err="1"/>
              <a:t>Controllers</a:t>
            </a:r>
            <a:endParaRPr 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80D76A64-F20B-464E-8EF9-4DB7638768A6}"/>
              </a:ext>
            </a:extLst>
          </p:cNvPr>
          <p:cNvSpPr/>
          <p:nvPr/>
        </p:nvSpPr>
        <p:spPr>
          <a:xfrm>
            <a:off x="2587521" y="4867329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67E6030B-A86C-466E-8659-B57B43D08872}"/>
              </a:ext>
            </a:extLst>
          </p:cNvPr>
          <p:cNvSpPr/>
          <p:nvPr/>
        </p:nvSpPr>
        <p:spPr>
          <a:xfrm>
            <a:off x="3176347" y="486058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19AFCAB0-D0D3-4BE6-81E1-03672903609A}"/>
              </a:ext>
            </a:extLst>
          </p:cNvPr>
          <p:cNvCxnSpPr>
            <a:cxnSpLocks/>
          </p:cNvCxnSpPr>
          <p:nvPr/>
        </p:nvCxnSpPr>
        <p:spPr>
          <a:xfrm>
            <a:off x="446167" y="5691176"/>
            <a:ext cx="74650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>
            <a:extLst>
              <a:ext uri="{FF2B5EF4-FFF2-40B4-BE49-F238E27FC236}">
                <a16:creationId xmlns:a16="http://schemas.microsoft.com/office/drawing/2014/main" id="{51DB0ADD-68F4-435F-9814-21926B7EB9DB}"/>
              </a:ext>
            </a:extLst>
          </p:cNvPr>
          <p:cNvSpPr txBox="1"/>
          <p:nvPr/>
        </p:nvSpPr>
        <p:spPr>
          <a:xfrm>
            <a:off x="374099" y="5274830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Services</a:t>
            </a:r>
            <a:endParaRPr lang="en-US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10CD0E7C-9144-4096-A16D-36278506B6A5}"/>
              </a:ext>
            </a:extLst>
          </p:cNvPr>
          <p:cNvSpPr/>
          <p:nvPr/>
        </p:nvSpPr>
        <p:spPr>
          <a:xfrm>
            <a:off x="2587521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A57F2EF9-0321-4181-824F-24D2A67D5A30}"/>
              </a:ext>
            </a:extLst>
          </p:cNvPr>
          <p:cNvSpPr/>
          <p:nvPr/>
        </p:nvSpPr>
        <p:spPr>
          <a:xfrm>
            <a:off x="2957618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0">
            <a:extLst>
              <a:ext uri="{FF2B5EF4-FFF2-40B4-BE49-F238E27FC236}">
                <a16:creationId xmlns:a16="http://schemas.microsoft.com/office/drawing/2014/main" id="{ECC12C21-9F55-4C4A-BFB6-24D45A7B8CE7}"/>
              </a:ext>
            </a:extLst>
          </p:cNvPr>
          <p:cNvCxnSpPr>
            <a:cxnSpLocks/>
          </p:cNvCxnSpPr>
          <p:nvPr/>
        </p:nvCxnSpPr>
        <p:spPr>
          <a:xfrm>
            <a:off x="452692" y="6182918"/>
            <a:ext cx="745850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">
            <a:extLst>
              <a:ext uri="{FF2B5EF4-FFF2-40B4-BE49-F238E27FC236}">
                <a16:creationId xmlns:a16="http://schemas.microsoft.com/office/drawing/2014/main" id="{D56D8E88-D94E-4A83-8283-86C7A8503225}"/>
              </a:ext>
            </a:extLst>
          </p:cNvPr>
          <p:cNvSpPr txBox="1"/>
          <p:nvPr/>
        </p:nvSpPr>
        <p:spPr>
          <a:xfrm>
            <a:off x="380623" y="5766572"/>
            <a:ext cx="1920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Http </a:t>
            </a:r>
            <a:r>
              <a:rPr lang="pl-PL" dirty="0" err="1"/>
              <a:t>Clients</a:t>
            </a:r>
            <a:endParaRPr lang="en-US" dirty="0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90BB3CE-A68F-41B2-8B79-E06E664105A5}"/>
              </a:ext>
            </a:extLst>
          </p:cNvPr>
          <p:cNvSpPr/>
          <p:nvPr/>
        </p:nvSpPr>
        <p:spPr>
          <a:xfrm>
            <a:off x="2594046" y="584753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B53DAF2E-B89D-4C92-AE95-762C2198CC20}"/>
              </a:ext>
            </a:extLst>
          </p:cNvPr>
          <p:cNvCxnSpPr/>
          <p:nvPr/>
        </p:nvCxnSpPr>
        <p:spPr>
          <a:xfrm>
            <a:off x="2431318" y="429462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64E04F9A-4F52-442F-B39A-E7C7D76157F3}"/>
              </a:ext>
            </a:extLst>
          </p:cNvPr>
          <p:cNvCxnSpPr/>
          <p:nvPr/>
        </p:nvCxnSpPr>
        <p:spPr>
          <a:xfrm flipV="1">
            <a:off x="2400300" y="429462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93FC6B9-4842-410C-850F-3ECCD141BDD5}"/>
              </a:ext>
            </a:extLst>
          </p:cNvPr>
          <p:cNvCxnSpPr>
            <a:cxnSpLocks/>
          </p:cNvCxnSpPr>
          <p:nvPr/>
        </p:nvCxnSpPr>
        <p:spPr>
          <a:xfrm>
            <a:off x="4090307" y="1690688"/>
            <a:ext cx="0" cy="476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>
            <a:extLst>
              <a:ext uri="{FF2B5EF4-FFF2-40B4-BE49-F238E27FC236}">
                <a16:creationId xmlns:a16="http://schemas.microsoft.com/office/drawing/2014/main" id="{D77BE567-4445-4787-BF76-6E7D08154941}"/>
              </a:ext>
            </a:extLst>
          </p:cNvPr>
          <p:cNvSpPr txBox="1"/>
          <p:nvPr/>
        </p:nvSpPr>
        <p:spPr>
          <a:xfrm>
            <a:off x="4523829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GDPR</a:t>
            </a:r>
            <a:endParaRPr lang="en-US" dirty="0"/>
          </a:p>
        </p:txBody>
      </p: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BD603BC7-0A70-4102-A6FF-85474BE043F3}"/>
              </a:ext>
            </a:extLst>
          </p:cNvPr>
          <p:cNvCxnSpPr/>
          <p:nvPr/>
        </p:nvCxnSpPr>
        <p:spPr>
          <a:xfrm>
            <a:off x="4435872" y="429028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14E0C438-A367-4EF6-B603-1E0D27749F7E}"/>
              </a:ext>
            </a:extLst>
          </p:cNvPr>
          <p:cNvCxnSpPr/>
          <p:nvPr/>
        </p:nvCxnSpPr>
        <p:spPr>
          <a:xfrm flipV="1">
            <a:off x="4404854" y="429028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7">
            <a:extLst>
              <a:ext uri="{FF2B5EF4-FFF2-40B4-BE49-F238E27FC236}">
                <a16:creationId xmlns:a16="http://schemas.microsoft.com/office/drawing/2014/main" id="{CA088AB1-0015-41C3-83D1-9CA7F3F062BC}"/>
              </a:ext>
            </a:extLst>
          </p:cNvPr>
          <p:cNvSpPr/>
          <p:nvPr/>
        </p:nvSpPr>
        <p:spPr>
          <a:xfrm>
            <a:off x="4598992" y="387625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B1C6D0D0-67C3-4DCD-827C-0A469103DB92}"/>
              </a:ext>
            </a:extLst>
          </p:cNvPr>
          <p:cNvSpPr/>
          <p:nvPr/>
        </p:nvSpPr>
        <p:spPr>
          <a:xfrm>
            <a:off x="5169770" y="3876238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31B250AE-4E7D-4D16-ADB7-EA97DE863AA4}"/>
              </a:ext>
            </a:extLst>
          </p:cNvPr>
          <p:cNvSpPr/>
          <p:nvPr/>
        </p:nvSpPr>
        <p:spPr>
          <a:xfrm>
            <a:off x="4724442" y="486058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22BCF877-87EC-4A12-B2A6-28CED8454869}"/>
              </a:ext>
            </a:extLst>
          </p:cNvPr>
          <p:cNvSpPr/>
          <p:nvPr/>
        </p:nvSpPr>
        <p:spPr>
          <a:xfrm>
            <a:off x="4607531" y="537499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21C72F6B-9F77-431E-AACC-344908D645DC}"/>
              </a:ext>
            </a:extLst>
          </p:cNvPr>
          <p:cNvSpPr/>
          <p:nvPr/>
        </p:nvSpPr>
        <p:spPr>
          <a:xfrm>
            <a:off x="5154023" y="536366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84BE5AE4-3A8A-4754-AB21-C1BEAA753A1E}"/>
              </a:ext>
            </a:extLst>
          </p:cNvPr>
          <p:cNvSpPr/>
          <p:nvPr/>
        </p:nvSpPr>
        <p:spPr>
          <a:xfrm>
            <a:off x="4802900" y="590464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D6570239-CB8E-403F-9AD1-76C87E3DFA52}"/>
              </a:ext>
            </a:extLst>
          </p:cNvPr>
          <p:cNvSpPr/>
          <p:nvPr/>
        </p:nvSpPr>
        <p:spPr>
          <a:xfrm>
            <a:off x="4605782" y="277083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441DA524-D7FD-4927-91E0-C0321104C31B}"/>
              </a:ext>
            </a:extLst>
          </p:cNvPr>
          <p:cNvSpPr/>
          <p:nvPr/>
        </p:nvSpPr>
        <p:spPr>
          <a:xfrm>
            <a:off x="5020007" y="2940682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B14533F5-F1AB-4B66-98DF-6516023ADEEC}"/>
              </a:ext>
            </a:extLst>
          </p:cNvPr>
          <p:cNvSpPr/>
          <p:nvPr/>
        </p:nvSpPr>
        <p:spPr>
          <a:xfrm>
            <a:off x="4742710" y="327074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D4FEC332-9572-4829-9815-64B50EDBBC72}"/>
              </a:ext>
            </a:extLst>
          </p:cNvPr>
          <p:cNvSpPr/>
          <p:nvPr/>
        </p:nvSpPr>
        <p:spPr>
          <a:xfrm>
            <a:off x="5241082" y="338696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B3D3429F-0975-46C4-9A37-BBCB6F21F745}"/>
              </a:ext>
            </a:extLst>
          </p:cNvPr>
          <p:cNvSpPr/>
          <p:nvPr/>
        </p:nvSpPr>
        <p:spPr>
          <a:xfrm>
            <a:off x="4912646" y="241175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0D2D237-73CC-4C3B-84EA-153D2F645722}"/>
              </a:ext>
            </a:extLst>
          </p:cNvPr>
          <p:cNvCxnSpPr>
            <a:cxnSpLocks/>
          </p:cNvCxnSpPr>
          <p:nvPr/>
        </p:nvCxnSpPr>
        <p:spPr>
          <a:xfrm>
            <a:off x="6194201" y="1690688"/>
            <a:ext cx="0" cy="476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">
            <a:extLst>
              <a:ext uri="{FF2B5EF4-FFF2-40B4-BE49-F238E27FC236}">
                <a16:creationId xmlns:a16="http://schemas.microsoft.com/office/drawing/2014/main" id="{2BB88618-40A2-41C8-9453-C6D292464288}"/>
              </a:ext>
            </a:extLst>
          </p:cNvPr>
          <p:cNvSpPr txBox="1"/>
          <p:nvPr/>
        </p:nvSpPr>
        <p:spPr>
          <a:xfrm>
            <a:off x="6627723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T&amp;C</a:t>
            </a:r>
            <a:endParaRPr lang="en-US" dirty="0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00592B48-B28C-4573-B5FF-3FD98F1FD530}"/>
              </a:ext>
            </a:extLst>
          </p:cNvPr>
          <p:cNvSpPr/>
          <p:nvPr/>
        </p:nvSpPr>
        <p:spPr>
          <a:xfrm>
            <a:off x="6834440" y="3851881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7A91C71C-A2D1-4A9A-92BD-DD3830786813}"/>
              </a:ext>
            </a:extLst>
          </p:cNvPr>
          <p:cNvSpPr/>
          <p:nvPr/>
        </p:nvSpPr>
        <p:spPr>
          <a:xfrm>
            <a:off x="6828336" y="4860586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2189E6B0-BF46-4CE1-8058-C4EC9CDEE92E}"/>
              </a:ext>
            </a:extLst>
          </p:cNvPr>
          <p:cNvSpPr/>
          <p:nvPr/>
        </p:nvSpPr>
        <p:spPr>
          <a:xfrm>
            <a:off x="6711425" y="537499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91CF4139-E7D9-4038-AAEF-5F313E06CC21}"/>
              </a:ext>
            </a:extLst>
          </p:cNvPr>
          <p:cNvSpPr/>
          <p:nvPr/>
        </p:nvSpPr>
        <p:spPr>
          <a:xfrm>
            <a:off x="7257917" y="5363663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1017CFD4-E72B-440F-8776-1C5C2246C006}"/>
              </a:ext>
            </a:extLst>
          </p:cNvPr>
          <p:cNvSpPr/>
          <p:nvPr/>
        </p:nvSpPr>
        <p:spPr>
          <a:xfrm>
            <a:off x="6906794" y="590464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CFCC7C97-8BF4-45A5-92E2-10FB38C3936F}"/>
              </a:ext>
            </a:extLst>
          </p:cNvPr>
          <p:cNvSpPr/>
          <p:nvPr/>
        </p:nvSpPr>
        <p:spPr>
          <a:xfrm>
            <a:off x="6709676" y="277083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59DCDFF6-1097-4B9F-8538-6D016541EE04}"/>
              </a:ext>
            </a:extLst>
          </p:cNvPr>
          <p:cNvSpPr/>
          <p:nvPr/>
        </p:nvSpPr>
        <p:spPr>
          <a:xfrm>
            <a:off x="6970926" y="2947815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C11067EE-6A6D-4245-9A18-B1A5447DEBC1}"/>
              </a:ext>
            </a:extLst>
          </p:cNvPr>
          <p:cNvSpPr/>
          <p:nvPr/>
        </p:nvSpPr>
        <p:spPr>
          <a:xfrm>
            <a:off x="6846604" y="3270746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36FFBA45-02E3-416B-AD52-7EAB0EF33128}"/>
              </a:ext>
            </a:extLst>
          </p:cNvPr>
          <p:cNvSpPr/>
          <p:nvPr/>
        </p:nvSpPr>
        <p:spPr>
          <a:xfrm>
            <a:off x="7344976" y="338696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8E5A466F-51FE-44A4-8B7B-19C706E95FA3}"/>
              </a:ext>
            </a:extLst>
          </p:cNvPr>
          <p:cNvSpPr/>
          <p:nvPr/>
        </p:nvSpPr>
        <p:spPr>
          <a:xfrm>
            <a:off x="7137360" y="258046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4EDF9DE5-98FA-4563-8D70-3952F5B7FE49}"/>
              </a:ext>
            </a:extLst>
          </p:cNvPr>
          <p:cNvSpPr/>
          <p:nvPr/>
        </p:nvSpPr>
        <p:spPr>
          <a:xfrm>
            <a:off x="6755100" y="4425264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0B02A787-A905-4B99-B0E0-02F97AA6A44C}"/>
              </a:ext>
            </a:extLst>
          </p:cNvPr>
          <p:cNvSpPr/>
          <p:nvPr/>
        </p:nvSpPr>
        <p:spPr>
          <a:xfrm>
            <a:off x="7498566" y="4403444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3A95C975-FE15-4AE7-941E-944A480D1C46}"/>
              </a:ext>
            </a:extLst>
          </p:cNvPr>
          <p:cNvCxnSpPr>
            <a:cxnSpLocks/>
          </p:cNvCxnSpPr>
          <p:nvPr/>
        </p:nvCxnSpPr>
        <p:spPr>
          <a:xfrm>
            <a:off x="430662" y="1807947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7">
            <a:extLst>
              <a:ext uri="{FF2B5EF4-FFF2-40B4-BE49-F238E27FC236}">
                <a16:creationId xmlns:a16="http://schemas.microsoft.com/office/drawing/2014/main" id="{A4D33DCB-402B-43F3-8D73-DB8DAEFA2210}"/>
              </a:ext>
            </a:extLst>
          </p:cNvPr>
          <p:cNvSpPr/>
          <p:nvPr/>
        </p:nvSpPr>
        <p:spPr>
          <a:xfrm>
            <a:off x="6922438" y="1976932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Łącznik: zakrzywiony 98">
            <a:extLst>
              <a:ext uri="{FF2B5EF4-FFF2-40B4-BE49-F238E27FC236}">
                <a16:creationId xmlns:a16="http://schemas.microsoft.com/office/drawing/2014/main" id="{197C2B9D-DF5C-467A-ADE6-5063D7667CFA}"/>
              </a:ext>
            </a:extLst>
          </p:cNvPr>
          <p:cNvCxnSpPr>
            <a:stCxn id="68" idx="0"/>
            <a:endCxn id="82" idx="1"/>
          </p:cNvCxnSpPr>
          <p:nvPr/>
        </p:nvCxnSpPr>
        <p:spPr>
          <a:xfrm rot="5400000" flipH="1" flipV="1">
            <a:off x="5578859" y="1597104"/>
            <a:ext cx="878828" cy="18083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Łącznik: zakrzywiony 103">
            <a:extLst>
              <a:ext uri="{FF2B5EF4-FFF2-40B4-BE49-F238E27FC236}">
                <a16:creationId xmlns:a16="http://schemas.microsoft.com/office/drawing/2014/main" id="{C2A5A1E6-43F7-4596-8E56-5CCE0D4F81AC}"/>
              </a:ext>
            </a:extLst>
          </p:cNvPr>
          <p:cNvCxnSpPr>
            <a:stCxn id="19" idx="0"/>
            <a:endCxn id="82" idx="1"/>
          </p:cNvCxnSpPr>
          <p:nvPr/>
        </p:nvCxnSpPr>
        <p:spPr>
          <a:xfrm rot="5400000" flipH="1" flipV="1">
            <a:off x="4807827" y="843752"/>
            <a:ext cx="896508" cy="33327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7CCC89B0-C592-441D-A4AD-F0FB2523FE35}"/>
              </a:ext>
            </a:extLst>
          </p:cNvPr>
          <p:cNvCxnSpPr>
            <a:stCxn id="82" idx="2"/>
            <a:endCxn id="74" idx="0"/>
          </p:cNvCxnSpPr>
          <p:nvPr/>
        </p:nvCxnSpPr>
        <p:spPr>
          <a:xfrm flipH="1">
            <a:off x="6803778" y="2146775"/>
            <a:ext cx="212762" cy="624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Łącznik prosty ze strzałką 106">
            <a:extLst>
              <a:ext uri="{FF2B5EF4-FFF2-40B4-BE49-F238E27FC236}">
                <a16:creationId xmlns:a16="http://schemas.microsoft.com/office/drawing/2014/main" id="{CF2823A7-CF77-4B36-BFE1-00F580149B65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7016540" y="2146775"/>
            <a:ext cx="214922" cy="4336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AC8-694E-44A6-8B3E-34945560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We know where we're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85DB-C5BA-4E0C-8946-1A15A959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Modules' definitions are mature and still growing</a:t>
            </a:r>
          </a:p>
          <a:p>
            <a:r>
              <a:rPr lang="en-US" dirty="0">
                <a:ea typeface="+mn-lt"/>
                <a:cs typeface="+mn-lt"/>
              </a:rPr>
              <a:t>Current setup </a:t>
            </a:r>
            <a:r>
              <a:rPr lang="pl-PL" dirty="0" err="1">
                <a:ea typeface="+mn-lt"/>
                <a:cs typeface="+mn-lt"/>
              </a:rPr>
              <a:t>works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well for a long time</a:t>
            </a:r>
          </a:p>
          <a:p>
            <a:r>
              <a:rPr lang="en-US" dirty="0">
                <a:ea typeface="+mn-lt"/>
                <a:cs typeface="+mn-lt"/>
              </a:rPr>
              <a:t>time to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strengthen the boundaries</a:t>
            </a:r>
          </a:p>
          <a:p>
            <a:pPr lvl="1"/>
            <a:r>
              <a:rPr lang="pl-PL" dirty="0" err="1">
                <a:ea typeface="+mn-lt"/>
                <a:cs typeface="+mn-lt"/>
              </a:rPr>
              <a:t>Enforce</a:t>
            </a:r>
            <a:r>
              <a:rPr lang="pl-PL" dirty="0">
                <a:ea typeface="+mn-lt"/>
                <a:cs typeface="+mn-lt"/>
              </a:rPr>
              <a:t> on </a:t>
            </a:r>
            <a:r>
              <a:rPr lang="pl-PL" dirty="0" err="1">
                <a:ea typeface="+mn-lt"/>
                <a:cs typeface="+mn-lt"/>
              </a:rPr>
              <a:t>new</a:t>
            </a:r>
            <a:r>
              <a:rPr lang="pl-PL" dirty="0">
                <a:ea typeface="+mn-lt"/>
                <a:cs typeface="+mn-lt"/>
              </a:rPr>
              <a:t> development</a:t>
            </a:r>
          </a:p>
          <a:p>
            <a:pPr lvl="1"/>
            <a:r>
              <a:rPr lang="pl-PL" dirty="0" err="1">
                <a:ea typeface="+mn-lt"/>
                <a:cs typeface="+mn-lt"/>
              </a:rPr>
              <a:t>Find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gaps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where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we’re</a:t>
            </a:r>
            <a:r>
              <a:rPr lang="pl-PL" dirty="0">
                <a:ea typeface="+mn-lt"/>
                <a:cs typeface="+mn-lt"/>
              </a:rPr>
              <a:t> not </a:t>
            </a:r>
            <a:r>
              <a:rPr lang="pl-PL" dirty="0" err="1">
                <a:ea typeface="+mn-lt"/>
                <a:cs typeface="+mn-lt"/>
              </a:rPr>
              <a:t>modularized</a:t>
            </a:r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98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rostokąt 79">
            <a:extLst>
              <a:ext uri="{FF2B5EF4-FFF2-40B4-BE49-F238E27FC236}">
                <a16:creationId xmlns:a16="http://schemas.microsoft.com/office/drawing/2014/main" id="{6D5567ED-A67C-4404-88BF-14697D244EC0}"/>
              </a:ext>
            </a:extLst>
          </p:cNvPr>
          <p:cNvSpPr/>
          <p:nvPr/>
        </p:nvSpPr>
        <p:spPr>
          <a:xfrm>
            <a:off x="444283" y="1813098"/>
            <a:ext cx="7466909" cy="1907327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43E23AAE-669A-4DD3-B4E3-B347F8BD6CAC}"/>
              </a:ext>
            </a:extLst>
          </p:cNvPr>
          <p:cNvSpPr/>
          <p:nvPr/>
        </p:nvSpPr>
        <p:spPr>
          <a:xfrm>
            <a:off x="380624" y="1859365"/>
            <a:ext cx="7610200" cy="3866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tx1"/>
                </a:solidFill>
              </a:rPr>
              <a:t> BE: Module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Broken</a:t>
            </a:r>
            <a:r>
              <a:rPr lang="pl-PL" dirty="0"/>
              <a:t> </a:t>
            </a:r>
            <a:r>
              <a:rPr lang="pl-PL" dirty="0" err="1"/>
              <a:t>boundaries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349834" y="1476690"/>
            <a:ext cx="1803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2769200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045195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2580996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>
            <a:cxnSpLocks/>
          </p:cNvCxnSpPr>
          <p:nvPr/>
        </p:nvCxnSpPr>
        <p:spPr>
          <a:xfrm flipV="1">
            <a:off x="439642" y="2741846"/>
            <a:ext cx="3650665" cy="1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>
            <a:cxnSpLocks/>
          </p:cNvCxnSpPr>
          <p:nvPr/>
        </p:nvCxnSpPr>
        <p:spPr>
          <a:xfrm flipV="1">
            <a:off x="440216" y="3228999"/>
            <a:ext cx="3650091" cy="113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>
            <a:cxnSpLocks/>
          </p:cNvCxnSpPr>
          <p:nvPr/>
        </p:nvCxnSpPr>
        <p:spPr>
          <a:xfrm>
            <a:off x="440789" y="3727487"/>
            <a:ext cx="747040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481296" y="2377577"/>
            <a:ext cx="1953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>
            <a:cxnSpLocks/>
          </p:cNvCxnSpPr>
          <p:nvPr/>
        </p:nvCxnSpPr>
        <p:spPr>
          <a:xfrm>
            <a:off x="441937" y="2296443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477854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483017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205857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2580996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309139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509394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93FC6B9-4842-410C-850F-3ECCD141BDD5}"/>
              </a:ext>
            </a:extLst>
          </p:cNvPr>
          <p:cNvCxnSpPr>
            <a:cxnSpLocks/>
          </p:cNvCxnSpPr>
          <p:nvPr/>
        </p:nvCxnSpPr>
        <p:spPr>
          <a:xfrm>
            <a:off x="4090307" y="1690688"/>
            <a:ext cx="0" cy="20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>
            <a:extLst>
              <a:ext uri="{FF2B5EF4-FFF2-40B4-BE49-F238E27FC236}">
                <a16:creationId xmlns:a16="http://schemas.microsoft.com/office/drawing/2014/main" id="{D77BE567-4445-4787-BF76-6E7D08154941}"/>
              </a:ext>
            </a:extLst>
          </p:cNvPr>
          <p:cNvSpPr txBox="1"/>
          <p:nvPr/>
        </p:nvSpPr>
        <p:spPr>
          <a:xfrm>
            <a:off x="4523829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GDPR</a:t>
            </a:r>
            <a:endParaRPr lang="en-US" dirty="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D6570239-CB8E-403F-9AD1-76C87E3DFA52}"/>
              </a:ext>
            </a:extLst>
          </p:cNvPr>
          <p:cNvSpPr/>
          <p:nvPr/>
        </p:nvSpPr>
        <p:spPr>
          <a:xfrm>
            <a:off x="4605782" y="277083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441DA524-D7FD-4927-91E0-C0321104C31B}"/>
              </a:ext>
            </a:extLst>
          </p:cNvPr>
          <p:cNvSpPr/>
          <p:nvPr/>
        </p:nvSpPr>
        <p:spPr>
          <a:xfrm>
            <a:off x="5020007" y="2940682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B14533F5-F1AB-4B66-98DF-6516023ADEEC}"/>
              </a:ext>
            </a:extLst>
          </p:cNvPr>
          <p:cNvSpPr/>
          <p:nvPr/>
        </p:nvSpPr>
        <p:spPr>
          <a:xfrm>
            <a:off x="4742710" y="327074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D4FEC332-9572-4829-9815-64B50EDBBC72}"/>
              </a:ext>
            </a:extLst>
          </p:cNvPr>
          <p:cNvSpPr/>
          <p:nvPr/>
        </p:nvSpPr>
        <p:spPr>
          <a:xfrm>
            <a:off x="5241082" y="338696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B3D3429F-0975-46C4-9A37-BBCB6F21F745}"/>
              </a:ext>
            </a:extLst>
          </p:cNvPr>
          <p:cNvSpPr/>
          <p:nvPr/>
        </p:nvSpPr>
        <p:spPr>
          <a:xfrm>
            <a:off x="4912646" y="241175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0D2D237-73CC-4C3B-84EA-153D2F645722}"/>
              </a:ext>
            </a:extLst>
          </p:cNvPr>
          <p:cNvCxnSpPr>
            <a:cxnSpLocks/>
          </p:cNvCxnSpPr>
          <p:nvPr/>
        </p:nvCxnSpPr>
        <p:spPr>
          <a:xfrm>
            <a:off x="6194201" y="1690688"/>
            <a:ext cx="0" cy="20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">
            <a:extLst>
              <a:ext uri="{FF2B5EF4-FFF2-40B4-BE49-F238E27FC236}">
                <a16:creationId xmlns:a16="http://schemas.microsoft.com/office/drawing/2014/main" id="{2BB88618-40A2-41C8-9453-C6D292464288}"/>
              </a:ext>
            </a:extLst>
          </p:cNvPr>
          <p:cNvSpPr txBox="1"/>
          <p:nvPr/>
        </p:nvSpPr>
        <p:spPr>
          <a:xfrm>
            <a:off x="6627723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T&amp;C</a:t>
            </a:r>
            <a:endParaRPr lang="en-US" dirty="0"/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CFCC7C97-8BF4-45A5-92E2-10FB38C3936F}"/>
              </a:ext>
            </a:extLst>
          </p:cNvPr>
          <p:cNvSpPr/>
          <p:nvPr/>
        </p:nvSpPr>
        <p:spPr>
          <a:xfrm>
            <a:off x="6709676" y="277083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59DCDFF6-1097-4B9F-8538-6D016541EE04}"/>
              </a:ext>
            </a:extLst>
          </p:cNvPr>
          <p:cNvSpPr/>
          <p:nvPr/>
        </p:nvSpPr>
        <p:spPr>
          <a:xfrm>
            <a:off x="6970926" y="2947815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C11067EE-6A6D-4245-9A18-B1A5447DEBC1}"/>
              </a:ext>
            </a:extLst>
          </p:cNvPr>
          <p:cNvSpPr/>
          <p:nvPr/>
        </p:nvSpPr>
        <p:spPr>
          <a:xfrm>
            <a:off x="6846604" y="3270746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36FFBA45-02E3-416B-AD52-7EAB0EF33128}"/>
              </a:ext>
            </a:extLst>
          </p:cNvPr>
          <p:cNvSpPr/>
          <p:nvPr/>
        </p:nvSpPr>
        <p:spPr>
          <a:xfrm>
            <a:off x="7344976" y="338696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8E5A466F-51FE-44A4-8B7B-19C706E95FA3}"/>
              </a:ext>
            </a:extLst>
          </p:cNvPr>
          <p:cNvSpPr/>
          <p:nvPr/>
        </p:nvSpPr>
        <p:spPr>
          <a:xfrm>
            <a:off x="7137360" y="258046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3A95C975-FE15-4AE7-941E-944A480D1C46}"/>
              </a:ext>
            </a:extLst>
          </p:cNvPr>
          <p:cNvCxnSpPr>
            <a:cxnSpLocks/>
          </p:cNvCxnSpPr>
          <p:nvPr/>
        </p:nvCxnSpPr>
        <p:spPr>
          <a:xfrm>
            <a:off x="430662" y="1807947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7">
            <a:extLst>
              <a:ext uri="{FF2B5EF4-FFF2-40B4-BE49-F238E27FC236}">
                <a16:creationId xmlns:a16="http://schemas.microsoft.com/office/drawing/2014/main" id="{A4D33DCB-402B-43F3-8D73-DB8DAEFA2210}"/>
              </a:ext>
            </a:extLst>
          </p:cNvPr>
          <p:cNvSpPr/>
          <p:nvPr/>
        </p:nvSpPr>
        <p:spPr>
          <a:xfrm>
            <a:off x="6922438" y="1976932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Łącznik: zakrzywiony 98">
            <a:extLst>
              <a:ext uri="{FF2B5EF4-FFF2-40B4-BE49-F238E27FC236}">
                <a16:creationId xmlns:a16="http://schemas.microsoft.com/office/drawing/2014/main" id="{197C2B9D-DF5C-467A-ADE6-5063D7667CFA}"/>
              </a:ext>
            </a:extLst>
          </p:cNvPr>
          <p:cNvCxnSpPr>
            <a:stCxn id="68" idx="0"/>
            <a:endCxn id="82" idx="1"/>
          </p:cNvCxnSpPr>
          <p:nvPr/>
        </p:nvCxnSpPr>
        <p:spPr>
          <a:xfrm rot="5400000" flipH="1" flipV="1">
            <a:off x="5578859" y="1597104"/>
            <a:ext cx="878828" cy="18083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Łącznik: zakrzywiony 103">
            <a:extLst>
              <a:ext uri="{FF2B5EF4-FFF2-40B4-BE49-F238E27FC236}">
                <a16:creationId xmlns:a16="http://schemas.microsoft.com/office/drawing/2014/main" id="{C2A5A1E6-43F7-4596-8E56-5CCE0D4F81AC}"/>
              </a:ext>
            </a:extLst>
          </p:cNvPr>
          <p:cNvCxnSpPr>
            <a:stCxn id="19" idx="0"/>
            <a:endCxn id="82" idx="1"/>
          </p:cNvCxnSpPr>
          <p:nvPr/>
        </p:nvCxnSpPr>
        <p:spPr>
          <a:xfrm rot="5400000" flipH="1" flipV="1">
            <a:off x="4807827" y="843752"/>
            <a:ext cx="896508" cy="33327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7CCC89B0-C592-441D-A4AD-F0FB2523FE35}"/>
              </a:ext>
            </a:extLst>
          </p:cNvPr>
          <p:cNvCxnSpPr>
            <a:stCxn id="82" idx="2"/>
            <a:endCxn id="74" idx="0"/>
          </p:cNvCxnSpPr>
          <p:nvPr/>
        </p:nvCxnSpPr>
        <p:spPr>
          <a:xfrm flipH="1">
            <a:off x="6803778" y="2146775"/>
            <a:ext cx="212762" cy="624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Łącznik prosty ze strzałką 106">
            <a:extLst>
              <a:ext uri="{FF2B5EF4-FFF2-40B4-BE49-F238E27FC236}">
                <a16:creationId xmlns:a16="http://schemas.microsoft.com/office/drawing/2014/main" id="{CF2823A7-CF77-4B36-BFE1-00F580149B65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7016540" y="2146775"/>
            <a:ext cx="214922" cy="4336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56CA5480-24B4-4220-AC67-7BCDBCE038F3}"/>
              </a:ext>
            </a:extLst>
          </p:cNvPr>
          <p:cNvCxnSpPr>
            <a:cxnSpLocks/>
            <a:stCxn id="19" idx="3"/>
            <a:endCxn id="76" idx="1"/>
          </p:cNvCxnSpPr>
          <p:nvPr/>
        </p:nvCxnSpPr>
        <p:spPr>
          <a:xfrm>
            <a:off x="3670056" y="3040989"/>
            <a:ext cx="3176548" cy="31467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Łącznik prosty ze strzałką 78">
            <a:extLst>
              <a:ext uri="{FF2B5EF4-FFF2-40B4-BE49-F238E27FC236}">
                <a16:creationId xmlns:a16="http://schemas.microsoft.com/office/drawing/2014/main" id="{4BF81C24-9598-4084-8265-DE7E4ACB411F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5208211" y="2855761"/>
            <a:ext cx="1501465" cy="16984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5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043458" cy="3338069"/>
          </a:xfrm>
        </p:spPr>
        <p:txBody>
          <a:bodyPr anchor="ctr">
            <a:normAutofit/>
          </a:bodyPr>
          <a:lstStyle/>
          <a:p>
            <a:pPr algn="l"/>
            <a:r>
              <a:rPr lang="pl-PL" sz="8800" dirty="0" err="1">
                <a:cs typeface="Calibri Light"/>
              </a:rPr>
              <a:t>Tooling</a:t>
            </a:r>
            <a:endParaRPr lang="en-US" sz="88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BFC3-A595-4848-826E-8C4D3F2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there a tool to help us?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5DCC-07B9-43A6-AD35-00E46E0C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0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Automate rule checking </a:t>
            </a:r>
            <a:r>
              <a:rPr lang="pl-PL" dirty="0">
                <a:ea typeface="+mn-lt"/>
                <a:cs typeface="+mn-lt"/>
              </a:rPr>
              <a:t>on </a:t>
            </a:r>
            <a:r>
              <a:rPr lang="pl-PL" dirty="0" err="1">
                <a:ea typeface="+mn-lt"/>
                <a:cs typeface="+mn-lt"/>
              </a:rPr>
              <a:t>new</a:t>
            </a:r>
            <a:r>
              <a:rPr lang="pl-PL" dirty="0">
                <a:ea typeface="+mn-lt"/>
                <a:cs typeface="+mn-lt"/>
              </a:rPr>
              <a:t> development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l-PL" dirty="0">
                <a:ea typeface="+mn-lt"/>
                <a:cs typeface="+mn-lt"/>
              </a:rPr>
              <a:t>D</a:t>
            </a:r>
            <a:r>
              <a:rPr lang="en-US" dirty="0" err="1">
                <a:ea typeface="+mn-lt"/>
                <a:cs typeface="+mn-lt"/>
              </a:rPr>
              <a:t>etect</a:t>
            </a:r>
            <a:r>
              <a:rPr lang="en-US" dirty="0">
                <a:ea typeface="+mn-lt"/>
                <a:cs typeface="+mn-lt"/>
              </a:rPr>
              <a:t> where we're not yet modularized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801D-ADC6-4AF6-AF6E-67EEC483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Java 9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BF5BAE-4B2C-42EA-BB2D-8CC8901E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" t="5955" r="1469" b="-248"/>
          <a:stretch/>
        </p:blipFill>
        <p:spPr>
          <a:xfrm>
            <a:off x="2234092" y="2211194"/>
            <a:ext cx="7730300" cy="243395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8427DB-D947-4A9C-834C-0B8263F8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072" y="3912147"/>
            <a:ext cx="1891553" cy="2491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3B4F5-39B6-4E3A-AB16-3097163E1B16}"/>
              </a:ext>
            </a:extLst>
          </p:cNvPr>
          <p:cNvSpPr txBox="1"/>
          <p:nvPr/>
        </p:nvSpPr>
        <p:spPr>
          <a:xfrm>
            <a:off x="2063803" y="6095890"/>
            <a:ext cx="8064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https://jaxenter.com/top-10-books-on-java-9-modularity-143518.html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248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B408-219E-43E7-BB66-CE8B554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Start with monolith first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8A85CC-2B3B-40ED-BBF4-8BED42644421}"/>
              </a:ext>
            </a:extLst>
          </p:cNvPr>
          <p:cNvCxnSpPr/>
          <p:nvPr/>
        </p:nvCxnSpPr>
        <p:spPr>
          <a:xfrm flipH="1">
            <a:off x="5838371" y="1961638"/>
            <a:ext cx="6048" cy="37071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FF1923-E31B-4CD4-A416-5ECCCF865FA1}"/>
              </a:ext>
            </a:extLst>
          </p:cNvPr>
          <p:cNvCxnSpPr/>
          <p:nvPr/>
        </p:nvCxnSpPr>
        <p:spPr>
          <a:xfrm>
            <a:off x="2806247" y="3664799"/>
            <a:ext cx="6519333" cy="60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1FE7E3-7312-4D51-A4B5-22B0F63CD136}"/>
              </a:ext>
            </a:extLst>
          </p:cNvPr>
          <p:cNvSpPr txBox="1"/>
          <p:nvPr/>
        </p:nvSpPr>
        <p:spPr>
          <a:xfrm>
            <a:off x="3165626" y="25727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Distributed Monolith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50E0C-8015-4388-A6BC-6396D0DB9AA3}"/>
              </a:ext>
            </a:extLst>
          </p:cNvPr>
          <p:cNvSpPr txBox="1"/>
          <p:nvPr/>
        </p:nvSpPr>
        <p:spPr>
          <a:xfrm>
            <a:off x="6320215" y="2570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Microservices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886C6-354B-4C10-96AF-159B37134193}"/>
              </a:ext>
            </a:extLst>
          </p:cNvPr>
          <p:cNvSpPr txBox="1"/>
          <p:nvPr/>
        </p:nvSpPr>
        <p:spPr>
          <a:xfrm>
            <a:off x="6317948" y="45215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Modularized Monolith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1384A-EB76-44F4-9CB4-0DEF49F9CFD5}"/>
              </a:ext>
            </a:extLst>
          </p:cNvPr>
          <p:cNvSpPr txBox="1"/>
          <p:nvPr/>
        </p:nvSpPr>
        <p:spPr>
          <a:xfrm>
            <a:off x="3164871" y="4519327"/>
            <a:ext cx="1946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Big Ball Of Mud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42819-1CFD-4D61-974A-9A237F11F21B}"/>
              </a:ext>
            </a:extLst>
          </p:cNvPr>
          <p:cNvCxnSpPr/>
          <p:nvPr/>
        </p:nvCxnSpPr>
        <p:spPr>
          <a:xfrm flipV="1">
            <a:off x="4089098" y="3195050"/>
            <a:ext cx="1210" cy="1045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D10B6-E710-4AF3-9CA1-8544CCAB2AFB}"/>
              </a:ext>
            </a:extLst>
          </p:cNvPr>
          <p:cNvCxnSpPr>
            <a:cxnSpLocks/>
          </p:cNvCxnSpPr>
          <p:nvPr/>
        </p:nvCxnSpPr>
        <p:spPr>
          <a:xfrm flipV="1">
            <a:off x="4806950" y="3021104"/>
            <a:ext cx="1602165" cy="132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579ECD-4B76-47CB-8B1C-5D3F1625879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111751" y="4703993"/>
            <a:ext cx="1206197" cy="2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CBD0BB-6303-4E19-8102-202883E1F3BC}"/>
              </a:ext>
            </a:extLst>
          </p:cNvPr>
          <p:cNvCxnSpPr/>
          <p:nvPr/>
        </p:nvCxnSpPr>
        <p:spPr>
          <a:xfrm flipV="1">
            <a:off x="7190770" y="3073342"/>
            <a:ext cx="1210" cy="1353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6634CBE0-3929-4DF0-BC44-F9F8369615F6}"/>
              </a:ext>
            </a:extLst>
          </p:cNvPr>
          <p:cNvCxnSpPr/>
          <p:nvPr/>
        </p:nvCxnSpPr>
        <p:spPr>
          <a:xfrm>
            <a:off x="2806246" y="5662782"/>
            <a:ext cx="6519333" cy="60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id="{386F5A9B-3F1C-4CBA-985C-4DD56A2750C6}"/>
              </a:ext>
            </a:extLst>
          </p:cNvPr>
          <p:cNvCxnSpPr>
            <a:cxnSpLocks/>
          </p:cNvCxnSpPr>
          <p:nvPr/>
        </p:nvCxnSpPr>
        <p:spPr>
          <a:xfrm flipV="1">
            <a:off x="2810724" y="1673463"/>
            <a:ext cx="0" cy="398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C9342E67-C7D4-443D-8FA6-25D161667393}"/>
              </a:ext>
            </a:extLst>
          </p:cNvPr>
          <p:cNvSpPr txBox="1"/>
          <p:nvPr/>
        </p:nvSpPr>
        <p:spPr>
          <a:xfrm rot="16200000">
            <a:off x="1628904" y="3398029"/>
            <a:ext cx="152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Distribu</a:t>
            </a:r>
            <a:r>
              <a:rPr lang="pl-PL" dirty="0" err="1"/>
              <a:t>tion</a:t>
            </a:r>
            <a:endParaRPr lang="en-US" dirty="0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77DC779-BF83-4B6C-ACCF-9719103EC578}"/>
              </a:ext>
            </a:extLst>
          </p:cNvPr>
          <p:cNvSpPr txBox="1"/>
          <p:nvPr/>
        </p:nvSpPr>
        <p:spPr>
          <a:xfrm>
            <a:off x="4946349" y="5685423"/>
            <a:ext cx="2059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Modulariz</a:t>
            </a:r>
            <a:r>
              <a:rPr lang="pl-PL" dirty="0" err="1"/>
              <a:t>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634-4892-4BDE-9CA0-7B861711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ArchUnit</a:t>
            </a:r>
            <a:endParaRPr lang="en-US" err="1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046044-4A65-4606-A5AF-3772473C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82"/>
          <a:stretch/>
        </p:blipFill>
        <p:spPr>
          <a:xfrm>
            <a:off x="3306573" y="167157"/>
            <a:ext cx="7280980" cy="62458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B4EEB-9AA9-4558-B6D0-1834D74422C3}"/>
              </a:ext>
            </a:extLst>
          </p:cNvPr>
          <p:cNvSpPr txBox="1"/>
          <p:nvPr/>
        </p:nvSpPr>
        <p:spPr>
          <a:xfrm>
            <a:off x="8681357" y="6136021"/>
            <a:ext cx="39079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https://www.archunit.org/getting-started</a:t>
            </a:r>
            <a:endParaRPr lang="en-US" sz="16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73E905B-1710-4A56-97A7-9474E84C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428" y="226397"/>
            <a:ext cx="2532967" cy="12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E951-2367-4A9C-A72F-B3D070A7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Field injection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551CD2-5D30-43C5-BBDC-C711D362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71" y="3071820"/>
            <a:ext cx="8556844" cy="65650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7B6F3DD-44C5-4E27-9CBF-64F620CF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57" y="2109496"/>
            <a:ext cx="3784734" cy="59439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E389274-88D4-4AA6-946C-A34A4AB89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34" y="4412734"/>
            <a:ext cx="11759132" cy="12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E951-2367-4A9C-A72F-B3D070A7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Field injection</a:t>
            </a:r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38C019FD-608C-4FE8-9239-5CF18912D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57" r="78"/>
          <a:stretch/>
        </p:blipFill>
        <p:spPr>
          <a:xfrm>
            <a:off x="239628" y="1659962"/>
            <a:ext cx="11820395" cy="13589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9A6E6A0-D53C-4A3F-B07A-960327A1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6" y="3349307"/>
            <a:ext cx="11647571" cy="30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6629-7952-44D0-88BF-EDD176E0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Coding rules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81F492-CE18-42E2-A4F2-B9EC05B92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22" y="3367309"/>
            <a:ext cx="8515350" cy="1685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1826D-5EBA-4B81-9018-1F5C3AA205C0}"/>
              </a:ext>
            </a:extLst>
          </p:cNvPr>
          <p:cNvSpPr txBox="1"/>
          <p:nvPr/>
        </p:nvSpPr>
        <p:spPr>
          <a:xfrm>
            <a:off x="3356081" y="2305253"/>
            <a:ext cx="5471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System.out.println</a:t>
            </a:r>
            <a:r>
              <a:rPr lang="en-US" dirty="0">
                <a:latin typeface="Consolas"/>
              </a:rPr>
              <a:t>("Not allowed!");</a:t>
            </a:r>
          </a:p>
        </p:txBody>
      </p:sp>
    </p:spTree>
    <p:extLst>
      <p:ext uri="{BB962C8B-B14F-4D97-AF65-F5344CB8AC3E}">
        <p14:creationId xmlns:p14="http://schemas.microsoft.com/office/powerpoint/2010/main" val="30034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685F-F53C-4972-9C8C-84BF404D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layered architecture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98FE2C-C4E2-4764-BC10-90C4AED58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31"/>
          <a:stretch/>
        </p:blipFill>
        <p:spPr>
          <a:xfrm>
            <a:off x="2970879" y="1546108"/>
            <a:ext cx="9039225" cy="306568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E89AF3-464D-4FA7-9857-0118E3D0DE40}"/>
              </a:ext>
            </a:extLst>
          </p:cNvPr>
          <p:cNvSpPr/>
          <p:nvPr/>
        </p:nvSpPr>
        <p:spPr>
          <a:xfrm>
            <a:off x="522514" y="2043313"/>
            <a:ext cx="1517595" cy="77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Controller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1ADE-627D-4501-AD01-2054446A7C19}"/>
              </a:ext>
            </a:extLst>
          </p:cNvPr>
          <p:cNvSpPr/>
          <p:nvPr/>
        </p:nvSpPr>
        <p:spPr>
          <a:xfrm>
            <a:off x="522513" y="3516085"/>
            <a:ext cx="1517595" cy="77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Service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9C7A49-6203-426E-9AA1-B2466D16F19D}"/>
              </a:ext>
            </a:extLst>
          </p:cNvPr>
          <p:cNvSpPr/>
          <p:nvPr/>
        </p:nvSpPr>
        <p:spPr>
          <a:xfrm>
            <a:off x="522513" y="4988858"/>
            <a:ext cx="1517595" cy="77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Persistence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2368DD-8FB1-4E52-A19E-3956FA00881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81311" y="4290892"/>
            <a:ext cx="0" cy="69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72EF5-64C5-4917-807F-9E24045315C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281311" y="2818120"/>
            <a:ext cx="1" cy="6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01FC048-CE55-4827-8B32-9591AF622006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H="1">
            <a:off x="530116" y="3866270"/>
            <a:ext cx="3019586" cy="398"/>
          </a:xfrm>
          <a:prstGeom prst="curvedConnector4">
            <a:avLst>
              <a:gd name="adj1" fmla="val 460"/>
              <a:gd name="adj2" fmla="val 104717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54E09D-5E27-425D-884E-46748696FA47}"/>
              </a:ext>
            </a:extLst>
          </p:cNvPr>
          <p:cNvSpPr txBox="1"/>
          <p:nvPr/>
        </p:nvSpPr>
        <p:spPr>
          <a:xfrm>
            <a:off x="2259390" y="4942560"/>
            <a:ext cx="4508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ServiceViolatingLayerRules.class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272BA2A-DDE0-4748-8FF9-3F14D79B1E8A}"/>
              </a:ext>
            </a:extLst>
          </p:cNvPr>
          <p:cNvSpPr/>
          <p:nvPr/>
        </p:nvSpPr>
        <p:spPr>
          <a:xfrm>
            <a:off x="3973230" y="2303072"/>
            <a:ext cx="7862911" cy="20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F956BED-56A8-4F6C-AD93-17546CBF52BE}"/>
              </a:ext>
            </a:extLst>
          </p:cNvPr>
          <p:cNvSpPr/>
          <p:nvPr/>
        </p:nvSpPr>
        <p:spPr>
          <a:xfrm>
            <a:off x="3916756" y="2520250"/>
            <a:ext cx="7862911" cy="20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C4F291B-8F19-4A4F-AE3C-269B011BA8A2}"/>
              </a:ext>
            </a:extLst>
          </p:cNvPr>
          <p:cNvSpPr/>
          <p:nvPr/>
        </p:nvSpPr>
        <p:spPr>
          <a:xfrm>
            <a:off x="4046722" y="2768770"/>
            <a:ext cx="7862911" cy="16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A151DCE3-6ABF-4CEA-B127-2A1B7D50C15F}"/>
              </a:ext>
            </a:extLst>
          </p:cNvPr>
          <p:cNvSpPr/>
          <p:nvPr/>
        </p:nvSpPr>
        <p:spPr>
          <a:xfrm>
            <a:off x="3842491" y="3185281"/>
            <a:ext cx="7862911" cy="20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55121E1-9A97-42C7-9695-5171E63884E7}"/>
              </a:ext>
            </a:extLst>
          </p:cNvPr>
          <p:cNvSpPr/>
          <p:nvPr/>
        </p:nvSpPr>
        <p:spPr>
          <a:xfrm>
            <a:off x="3973230" y="3413893"/>
            <a:ext cx="7862911" cy="20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22EB606-C356-4C84-8D9B-47E7A785D833}"/>
              </a:ext>
            </a:extLst>
          </p:cNvPr>
          <p:cNvSpPr/>
          <p:nvPr/>
        </p:nvSpPr>
        <p:spPr>
          <a:xfrm>
            <a:off x="3916755" y="3627926"/>
            <a:ext cx="7862911" cy="20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611FFD60-C757-43A3-8928-A568C099EBC9}"/>
              </a:ext>
            </a:extLst>
          </p:cNvPr>
          <p:cNvSpPr/>
          <p:nvPr/>
        </p:nvSpPr>
        <p:spPr>
          <a:xfrm>
            <a:off x="3842491" y="4096956"/>
            <a:ext cx="7862911" cy="20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E07D-AC6D-4C2A-805D-2110BBEA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Slices</a:t>
            </a:r>
            <a:endParaRPr lang="en-US"/>
          </a:p>
        </p:txBody>
      </p:sp>
      <p:pic>
        <p:nvPicPr>
          <p:cNvPr id="4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9EF79EF5-E638-4F1F-A398-8F358398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2" t="42366" r="88"/>
          <a:stretch/>
        </p:blipFill>
        <p:spPr>
          <a:xfrm>
            <a:off x="4045323" y="2919766"/>
            <a:ext cx="7040587" cy="966170"/>
          </a:xfr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413CFEA-F412-4CF8-BE84-31536BC7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" r="287" b="43581"/>
          <a:stretch/>
        </p:blipFill>
        <p:spPr>
          <a:xfrm>
            <a:off x="486415" y="2148287"/>
            <a:ext cx="2196919" cy="1069408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D71AFC-B562-4976-976B-2467D9175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68" r="287" b="-338"/>
          <a:stretch/>
        </p:blipFill>
        <p:spPr>
          <a:xfrm>
            <a:off x="486415" y="3922017"/>
            <a:ext cx="2222464" cy="8580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CD7DAB-BBB6-4F30-B940-916C2572A4AF}"/>
              </a:ext>
            </a:extLst>
          </p:cNvPr>
          <p:cNvSpPr/>
          <p:nvPr/>
        </p:nvSpPr>
        <p:spPr>
          <a:xfrm>
            <a:off x="669792" y="2369884"/>
            <a:ext cx="1908201" cy="416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9AF1F-AB93-4DC6-9A59-D069AF650E0C}"/>
              </a:ext>
            </a:extLst>
          </p:cNvPr>
          <p:cNvSpPr/>
          <p:nvPr/>
        </p:nvSpPr>
        <p:spPr>
          <a:xfrm>
            <a:off x="669791" y="4162824"/>
            <a:ext cx="1908201" cy="416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E7F870A-0051-4760-8E38-FE96732A21E7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H="1">
            <a:off x="1756102" y="3398285"/>
            <a:ext cx="1772268" cy="133286"/>
          </a:xfrm>
          <a:prstGeom prst="curvedConnector4">
            <a:avLst>
              <a:gd name="adj1" fmla="val -10705"/>
              <a:gd name="adj2" fmla="val 626784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93DC37C-0281-4669-A55F-EECCBF25533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H="1">
            <a:off x="1584875" y="2577993"/>
            <a:ext cx="993118" cy="639702"/>
          </a:xfrm>
          <a:prstGeom prst="curvedConnector4">
            <a:avLst>
              <a:gd name="adj1" fmla="val -33626"/>
              <a:gd name="adj2" fmla="val 135735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BD05-CF10-4E94-9DA5-A964454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1684-7340-48C6-91A7-2F7080BE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3438"/>
            <a:ext cx="9029893" cy="4974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In docs: </a:t>
            </a:r>
            <a:r>
              <a:rPr lang="en-US" sz="1800" dirty="0">
                <a:ea typeface="+mn-lt"/>
                <a:cs typeface="+mn-lt"/>
                <a:hlinkClick r:id="rId2"/>
              </a:rPr>
              <a:t>https://www.archunit.org/userguide/html/000_Index.html#_what_to_check</a:t>
            </a:r>
            <a:r>
              <a:rPr lang="en-US" sz="1800" dirty="0">
                <a:ea typeface="+mn-lt"/>
                <a:cs typeface="+mn-lt"/>
              </a:rPr>
              <a:t> 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0B9619A-DD72-40B6-8237-F47ABBB1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25" y="2076457"/>
            <a:ext cx="2209800" cy="952500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1C719D-A6E4-406B-972F-458EBAFD6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32" y="2005019"/>
            <a:ext cx="2752725" cy="10953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B914A3-9AFE-4B61-B238-864D3AB320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4367" r="95" b="54514"/>
          <a:stretch/>
        </p:blipFill>
        <p:spPr>
          <a:xfrm>
            <a:off x="3872809" y="4321349"/>
            <a:ext cx="6800633" cy="176355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C441A05-B43E-42E0-827F-E8B20AAFB860}"/>
              </a:ext>
            </a:extLst>
          </p:cNvPr>
          <p:cNvSpPr txBox="1"/>
          <p:nvPr/>
        </p:nvSpPr>
        <p:spPr>
          <a:xfrm>
            <a:off x="838200" y="1613207"/>
            <a:ext cx="543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cs typeface="Calibri"/>
              </a:rPr>
              <a:t>On GitHub: </a:t>
            </a:r>
            <a:r>
              <a:rPr lang="en-US" sz="1800" dirty="0">
                <a:ea typeface="+mn-lt"/>
                <a:cs typeface="+mn-lt"/>
                <a:hlinkClick r:id="rId6"/>
              </a:rPr>
              <a:t>https://github.com/TNG/ArchUnit-Examples</a:t>
            </a:r>
            <a:endParaRPr lang="en-US" sz="1800" dirty="0">
              <a:ea typeface="+mn-lt"/>
              <a:cs typeface="+mn-lt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57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043458" cy="3338069"/>
          </a:xfrm>
        </p:spPr>
        <p:txBody>
          <a:bodyPr anchor="ctr">
            <a:normAutofit/>
          </a:bodyPr>
          <a:lstStyle/>
          <a:p>
            <a:pPr algn="l"/>
            <a:r>
              <a:rPr lang="pl-PL" sz="8800" dirty="0">
                <a:cs typeface="Calibri Light"/>
              </a:rPr>
              <a:t>The </a:t>
            </a:r>
            <a:r>
              <a:rPr lang="pl-PL" sz="8800" dirty="0" err="1">
                <a:cs typeface="Calibri Light"/>
              </a:rPr>
              <a:t>Rules</a:t>
            </a:r>
            <a:endParaRPr lang="en-US" sz="88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8801-67C2-4AF4-BB66-D0F8F032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Rule</a:t>
            </a:r>
            <a:r>
              <a:rPr lang="pl-PL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#1: </a:t>
            </a:r>
            <a:r>
              <a:rPr lang="pl-PL" dirty="0">
                <a:cs typeface="Calibri Light"/>
              </a:rPr>
              <a:t>Access module </a:t>
            </a:r>
            <a:r>
              <a:rPr lang="pl-PL" dirty="0" err="1">
                <a:cs typeface="Calibri Light"/>
              </a:rPr>
              <a:t>using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its</a:t>
            </a:r>
            <a:r>
              <a:rPr lang="pl-PL" dirty="0">
                <a:cs typeface="Calibri Light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A951-9E5A-40C4-9CD5-F04257F6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Module can only be accessed </a:t>
            </a:r>
            <a:r>
              <a:rPr lang="pl-PL" dirty="0">
                <a:ea typeface="+mn-lt"/>
                <a:cs typeface="+mn-lt"/>
              </a:rPr>
              <a:t>via </a:t>
            </a:r>
            <a:r>
              <a:rPr lang="en-US" dirty="0">
                <a:ea typeface="+mn-lt"/>
                <a:cs typeface="+mn-lt"/>
              </a:rPr>
              <a:t>API</a:t>
            </a: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1096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43E23AAE-669A-4DD3-B4E3-B347F8BD6CAC}"/>
              </a:ext>
            </a:extLst>
          </p:cNvPr>
          <p:cNvSpPr/>
          <p:nvPr/>
        </p:nvSpPr>
        <p:spPr>
          <a:xfrm>
            <a:off x="380624" y="1859365"/>
            <a:ext cx="7610200" cy="3866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tx1"/>
                </a:solidFill>
              </a:rPr>
              <a:t> BE: Module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</a:t>
            </a:r>
            <a:r>
              <a:rPr lang="pl-PL" dirty="0"/>
              <a:t> #1: Access Module via API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349834" y="1476690"/>
            <a:ext cx="1740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2785529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045195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2597325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>
            <a:cxnSpLocks/>
          </p:cNvCxnSpPr>
          <p:nvPr/>
        </p:nvCxnSpPr>
        <p:spPr>
          <a:xfrm flipV="1">
            <a:off x="439642" y="2741846"/>
            <a:ext cx="3650665" cy="1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>
            <a:cxnSpLocks/>
          </p:cNvCxnSpPr>
          <p:nvPr/>
        </p:nvCxnSpPr>
        <p:spPr>
          <a:xfrm flipV="1">
            <a:off x="440216" y="3228999"/>
            <a:ext cx="3650091" cy="113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>
            <a:cxnSpLocks/>
          </p:cNvCxnSpPr>
          <p:nvPr/>
        </p:nvCxnSpPr>
        <p:spPr>
          <a:xfrm>
            <a:off x="440789" y="3727487"/>
            <a:ext cx="747040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459529" y="2377577"/>
            <a:ext cx="1982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>
            <a:cxnSpLocks/>
          </p:cNvCxnSpPr>
          <p:nvPr/>
        </p:nvCxnSpPr>
        <p:spPr>
          <a:xfrm>
            <a:off x="441937" y="2296443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456088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461252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205857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2597325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309139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509394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93FC6B9-4842-410C-850F-3ECCD141BDD5}"/>
              </a:ext>
            </a:extLst>
          </p:cNvPr>
          <p:cNvCxnSpPr>
            <a:cxnSpLocks/>
          </p:cNvCxnSpPr>
          <p:nvPr/>
        </p:nvCxnSpPr>
        <p:spPr>
          <a:xfrm>
            <a:off x="4095985" y="1690688"/>
            <a:ext cx="0" cy="20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>
            <a:extLst>
              <a:ext uri="{FF2B5EF4-FFF2-40B4-BE49-F238E27FC236}">
                <a16:creationId xmlns:a16="http://schemas.microsoft.com/office/drawing/2014/main" id="{D77BE567-4445-4787-BF76-6E7D08154941}"/>
              </a:ext>
            </a:extLst>
          </p:cNvPr>
          <p:cNvSpPr txBox="1"/>
          <p:nvPr/>
        </p:nvSpPr>
        <p:spPr>
          <a:xfrm>
            <a:off x="4523829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GDPR</a:t>
            </a:r>
            <a:endParaRPr lang="en-US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D6570239-CB8E-403F-9AD1-76C87E3DFA52}"/>
              </a:ext>
            </a:extLst>
          </p:cNvPr>
          <p:cNvSpPr/>
          <p:nvPr/>
        </p:nvSpPr>
        <p:spPr>
          <a:xfrm>
            <a:off x="4605782" y="277083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441DA524-D7FD-4927-91E0-C0321104C31B}"/>
              </a:ext>
            </a:extLst>
          </p:cNvPr>
          <p:cNvSpPr/>
          <p:nvPr/>
        </p:nvSpPr>
        <p:spPr>
          <a:xfrm>
            <a:off x="5020007" y="2940682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B14533F5-F1AB-4B66-98DF-6516023ADEEC}"/>
              </a:ext>
            </a:extLst>
          </p:cNvPr>
          <p:cNvSpPr/>
          <p:nvPr/>
        </p:nvSpPr>
        <p:spPr>
          <a:xfrm>
            <a:off x="4742710" y="327074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D4FEC332-9572-4829-9815-64B50EDBBC72}"/>
              </a:ext>
            </a:extLst>
          </p:cNvPr>
          <p:cNvSpPr/>
          <p:nvPr/>
        </p:nvSpPr>
        <p:spPr>
          <a:xfrm>
            <a:off x="5241082" y="338696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B3D3429F-0975-46C4-9A37-BBCB6F21F745}"/>
              </a:ext>
            </a:extLst>
          </p:cNvPr>
          <p:cNvSpPr/>
          <p:nvPr/>
        </p:nvSpPr>
        <p:spPr>
          <a:xfrm>
            <a:off x="4912646" y="241175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B0D2D237-73CC-4C3B-84EA-153D2F645722}"/>
              </a:ext>
            </a:extLst>
          </p:cNvPr>
          <p:cNvCxnSpPr>
            <a:cxnSpLocks/>
          </p:cNvCxnSpPr>
          <p:nvPr/>
        </p:nvCxnSpPr>
        <p:spPr>
          <a:xfrm>
            <a:off x="6194201" y="1690688"/>
            <a:ext cx="0" cy="20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">
            <a:extLst>
              <a:ext uri="{FF2B5EF4-FFF2-40B4-BE49-F238E27FC236}">
                <a16:creationId xmlns:a16="http://schemas.microsoft.com/office/drawing/2014/main" id="{2BB88618-40A2-41C8-9453-C6D292464288}"/>
              </a:ext>
            </a:extLst>
          </p:cNvPr>
          <p:cNvSpPr txBox="1"/>
          <p:nvPr/>
        </p:nvSpPr>
        <p:spPr>
          <a:xfrm>
            <a:off x="6627723" y="1473196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T&amp;C</a:t>
            </a:r>
            <a:endParaRPr lang="en-US"/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CFCC7C97-8BF4-45A5-92E2-10FB38C3936F}"/>
              </a:ext>
            </a:extLst>
          </p:cNvPr>
          <p:cNvSpPr/>
          <p:nvPr/>
        </p:nvSpPr>
        <p:spPr>
          <a:xfrm>
            <a:off x="6709676" y="277083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59DCDFF6-1097-4B9F-8538-6D016541EE04}"/>
              </a:ext>
            </a:extLst>
          </p:cNvPr>
          <p:cNvSpPr/>
          <p:nvPr/>
        </p:nvSpPr>
        <p:spPr>
          <a:xfrm>
            <a:off x="6970926" y="2947815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C11067EE-6A6D-4245-9A18-B1A5447DEBC1}"/>
              </a:ext>
            </a:extLst>
          </p:cNvPr>
          <p:cNvSpPr/>
          <p:nvPr/>
        </p:nvSpPr>
        <p:spPr>
          <a:xfrm>
            <a:off x="6846604" y="3270746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36FFBA45-02E3-416B-AD52-7EAB0EF33128}"/>
              </a:ext>
            </a:extLst>
          </p:cNvPr>
          <p:cNvSpPr/>
          <p:nvPr/>
        </p:nvSpPr>
        <p:spPr>
          <a:xfrm>
            <a:off x="7344976" y="3386969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8E5A466F-51FE-44A4-8B7B-19C706E95FA3}"/>
              </a:ext>
            </a:extLst>
          </p:cNvPr>
          <p:cNvSpPr/>
          <p:nvPr/>
        </p:nvSpPr>
        <p:spPr>
          <a:xfrm>
            <a:off x="7137360" y="2580467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3A95C975-FE15-4AE7-941E-944A480D1C46}"/>
              </a:ext>
            </a:extLst>
          </p:cNvPr>
          <p:cNvCxnSpPr>
            <a:cxnSpLocks/>
          </p:cNvCxnSpPr>
          <p:nvPr/>
        </p:nvCxnSpPr>
        <p:spPr>
          <a:xfrm>
            <a:off x="430662" y="1807947"/>
            <a:ext cx="746925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7">
            <a:extLst>
              <a:ext uri="{FF2B5EF4-FFF2-40B4-BE49-F238E27FC236}">
                <a16:creationId xmlns:a16="http://schemas.microsoft.com/office/drawing/2014/main" id="{A4D33DCB-402B-43F3-8D73-DB8DAEFA2210}"/>
              </a:ext>
            </a:extLst>
          </p:cNvPr>
          <p:cNvSpPr/>
          <p:nvPr/>
        </p:nvSpPr>
        <p:spPr>
          <a:xfrm>
            <a:off x="6922438" y="1976932"/>
            <a:ext cx="188204" cy="1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Łącznik: zakrzywiony 98">
            <a:extLst>
              <a:ext uri="{FF2B5EF4-FFF2-40B4-BE49-F238E27FC236}">
                <a16:creationId xmlns:a16="http://schemas.microsoft.com/office/drawing/2014/main" id="{197C2B9D-DF5C-467A-ADE6-5063D7667CFA}"/>
              </a:ext>
            </a:extLst>
          </p:cNvPr>
          <p:cNvCxnSpPr>
            <a:cxnSpLocks/>
            <a:stCxn id="68" idx="0"/>
            <a:endCxn id="82" idx="1"/>
          </p:cNvCxnSpPr>
          <p:nvPr/>
        </p:nvCxnSpPr>
        <p:spPr>
          <a:xfrm rot="5400000" flipH="1" flipV="1">
            <a:off x="5578859" y="1597104"/>
            <a:ext cx="878828" cy="18083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Łącznik: zakrzywiony 103">
            <a:extLst>
              <a:ext uri="{FF2B5EF4-FFF2-40B4-BE49-F238E27FC236}">
                <a16:creationId xmlns:a16="http://schemas.microsoft.com/office/drawing/2014/main" id="{C2A5A1E6-43F7-4596-8E56-5CCE0D4F81AC}"/>
              </a:ext>
            </a:extLst>
          </p:cNvPr>
          <p:cNvCxnSpPr>
            <a:cxnSpLocks/>
            <a:stCxn id="19" idx="0"/>
            <a:endCxn id="82" idx="1"/>
          </p:cNvCxnSpPr>
          <p:nvPr/>
        </p:nvCxnSpPr>
        <p:spPr>
          <a:xfrm rot="5400000" flipH="1" flipV="1">
            <a:off x="4807827" y="843752"/>
            <a:ext cx="896508" cy="333271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7CCC89B0-C592-441D-A4AD-F0FB2523FE35}"/>
              </a:ext>
            </a:extLst>
          </p:cNvPr>
          <p:cNvCxnSpPr>
            <a:stCxn id="82" idx="2"/>
            <a:endCxn id="74" idx="0"/>
          </p:cNvCxnSpPr>
          <p:nvPr/>
        </p:nvCxnSpPr>
        <p:spPr>
          <a:xfrm flipH="1">
            <a:off x="6803778" y="2146775"/>
            <a:ext cx="212762" cy="624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Łącznik prosty ze strzałką 106">
            <a:extLst>
              <a:ext uri="{FF2B5EF4-FFF2-40B4-BE49-F238E27FC236}">
                <a16:creationId xmlns:a16="http://schemas.microsoft.com/office/drawing/2014/main" id="{CF2823A7-CF77-4B36-BFE1-00F580149B65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7016540" y="2146775"/>
            <a:ext cx="214922" cy="4336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56CA5480-24B4-4220-AC67-7BCDBCE038F3}"/>
              </a:ext>
            </a:extLst>
          </p:cNvPr>
          <p:cNvCxnSpPr>
            <a:cxnSpLocks/>
            <a:stCxn id="19" idx="3"/>
            <a:endCxn id="76" idx="1"/>
          </p:cNvCxnSpPr>
          <p:nvPr/>
        </p:nvCxnSpPr>
        <p:spPr>
          <a:xfrm>
            <a:off x="3670056" y="3040989"/>
            <a:ext cx="3176548" cy="31467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Łącznik prosty ze strzałką 78">
            <a:extLst>
              <a:ext uri="{FF2B5EF4-FFF2-40B4-BE49-F238E27FC236}">
                <a16:creationId xmlns:a16="http://schemas.microsoft.com/office/drawing/2014/main" id="{4BF81C24-9598-4084-8265-DE7E4ACB411F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5208211" y="2855761"/>
            <a:ext cx="1501465" cy="16984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Picture 5">
            <a:extLst>
              <a:ext uri="{FF2B5EF4-FFF2-40B4-BE49-F238E27FC236}">
                <a16:creationId xmlns:a16="http://schemas.microsoft.com/office/drawing/2014/main" id="{43198201-9108-48EE-AC8B-0213B6937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37" t="8694" r="1618" b="1753"/>
          <a:stretch/>
        </p:blipFill>
        <p:spPr>
          <a:xfrm>
            <a:off x="1648369" y="4419601"/>
            <a:ext cx="8895262" cy="45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80E-4F45-4E97-94E8-08B3A2A9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 kind of agenda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293B-0C7F-4D23-9D30-3F971168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43" y="1825625"/>
            <a:ext cx="10515600" cy="3481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Strategy: </a:t>
            </a:r>
            <a:r>
              <a:rPr lang="en-US" dirty="0">
                <a:cs typeface="Calibri"/>
              </a:rPr>
              <a:t>My path and decisions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Tactics: How things are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C67F-1B65-404A-B1BF-C65F8F71B3D8}"/>
              </a:ext>
            </a:extLst>
          </p:cNvPr>
          <p:cNvSpPr txBox="1"/>
          <p:nvPr/>
        </p:nvSpPr>
        <p:spPr>
          <a:xfrm>
            <a:off x="831774" y="5789363"/>
            <a:ext cx="107304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* Focus on interactions between modules (not defining the modules)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009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A0E92134-9169-4E5C-BF73-E2BC2849E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53" y="1959044"/>
            <a:ext cx="10515600" cy="1896470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8184EBC-ACDA-4927-983B-2956C9A8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26" y="4269922"/>
            <a:ext cx="2809875" cy="191452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70FD023-F4B3-428C-9B43-43897855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</a:t>
            </a:r>
            <a:r>
              <a:rPr lang="pl-PL" dirty="0"/>
              <a:t> #1: </a:t>
            </a:r>
            <a:r>
              <a:rPr lang="pl-PL" dirty="0" err="1"/>
              <a:t>Implementation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909FFA3-7AE9-4DE6-8E91-4F5988351A23}"/>
              </a:ext>
            </a:extLst>
          </p:cNvPr>
          <p:cNvSpPr/>
          <p:nvPr/>
        </p:nvSpPr>
        <p:spPr>
          <a:xfrm>
            <a:off x="3943350" y="2878704"/>
            <a:ext cx="1343025" cy="264546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341C277-D137-4E16-A2A0-813D893D1A47}"/>
              </a:ext>
            </a:extLst>
          </p:cNvPr>
          <p:cNvSpPr/>
          <p:nvPr/>
        </p:nvSpPr>
        <p:spPr>
          <a:xfrm>
            <a:off x="1665514" y="4290332"/>
            <a:ext cx="1798865" cy="346982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8F4CE1A6-DA37-4BA2-AD53-F5596FC43C6D}"/>
              </a:ext>
            </a:extLst>
          </p:cNvPr>
          <p:cNvSpPr/>
          <p:nvPr/>
        </p:nvSpPr>
        <p:spPr>
          <a:xfrm>
            <a:off x="5389790" y="2878704"/>
            <a:ext cx="357868" cy="2645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76075AA-584B-4B18-B34C-14F3C995668F}"/>
              </a:ext>
            </a:extLst>
          </p:cNvPr>
          <p:cNvSpPr/>
          <p:nvPr/>
        </p:nvSpPr>
        <p:spPr>
          <a:xfrm>
            <a:off x="2011136" y="4725191"/>
            <a:ext cx="1862816" cy="3080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BF5B1EF-0868-4F08-97EE-EF46EE1CDCC7}"/>
              </a:ext>
            </a:extLst>
          </p:cNvPr>
          <p:cNvSpPr/>
          <p:nvPr/>
        </p:nvSpPr>
        <p:spPr>
          <a:xfrm>
            <a:off x="2011136" y="5102791"/>
            <a:ext cx="1862818" cy="3080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D24D3A3E-4D7C-49BD-BBB5-29AC1672CEB2}"/>
              </a:ext>
            </a:extLst>
          </p:cNvPr>
          <p:cNvSpPr/>
          <p:nvPr/>
        </p:nvSpPr>
        <p:spPr>
          <a:xfrm>
            <a:off x="2011136" y="5469613"/>
            <a:ext cx="1862818" cy="3080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9F82016-D6FA-4081-9293-CBAF8BDA60A9}"/>
              </a:ext>
            </a:extLst>
          </p:cNvPr>
          <p:cNvSpPr/>
          <p:nvPr/>
        </p:nvSpPr>
        <p:spPr>
          <a:xfrm>
            <a:off x="2011135" y="5853333"/>
            <a:ext cx="1862817" cy="3080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CE7E8871-9428-40EF-A6BB-DFBE59C5756D}"/>
              </a:ext>
            </a:extLst>
          </p:cNvPr>
          <p:cNvSpPr/>
          <p:nvPr/>
        </p:nvSpPr>
        <p:spPr>
          <a:xfrm>
            <a:off x="7815943" y="2835160"/>
            <a:ext cx="1593396" cy="36115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5D01DCC-6B00-4318-A67D-88751CA1C9C5}"/>
              </a:ext>
            </a:extLst>
          </p:cNvPr>
          <p:cNvSpPr txBox="1"/>
          <p:nvPr/>
        </p:nvSpPr>
        <p:spPr>
          <a:xfrm>
            <a:off x="4225018" y="4694569"/>
            <a:ext cx="15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7030A0"/>
                </a:solidFill>
              </a:rPr>
              <a:t>Module `</a:t>
            </a:r>
            <a:r>
              <a:rPr lang="pl-PL" dirty="0" err="1">
                <a:solidFill>
                  <a:srgbClr val="7030A0"/>
                </a:solidFill>
              </a:rPr>
              <a:t>gdpr</a:t>
            </a:r>
            <a:r>
              <a:rPr lang="pl-PL" dirty="0">
                <a:solidFill>
                  <a:srgbClr val="7030A0"/>
                </a:solidFill>
              </a:rPr>
              <a:t>`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02A4C89-F740-4545-90C0-30FA7540A744}"/>
              </a:ext>
            </a:extLst>
          </p:cNvPr>
          <p:cNvSpPr txBox="1"/>
          <p:nvPr/>
        </p:nvSpPr>
        <p:spPr>
          <a:xfrm>
            <a:off x="4225018" y="5076260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7030A0"/>
                </a:solidFill>
              </a:rPr>
              <a:t>Module `</a:t>
            </a:r>
            <a:r>
              <a:rPr lang="pl-PL" dirty="0" err="1">
                <a:solidFill>
                  <a:srgbClr val="7030A0"/>
                </a:solidFill>
              </a:rPr>
              <a:t>infrastructure</a:t>
            </a:r>
            <a:r>
              <a:rPr lang="pl-PL" dirty="0">
                <a:solidFill>
                  <a:srgbClr val="7030A0"/>
                </a:solidFill>
              </a:rPr>
              <a:t>`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D8BD3531-C78A-493F-87C2-E3E51BFE57D8}"/>
              </a:ext>
            </a:extLst>
          </p:cNvPr>
          <p:cNvSpPr txBox="1"/>
          <p:nvPr/>
        </p:nvSpPr>
        <p:spPr>
          <a:xfrm>
            <a:off x="4225018" y="543441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7030A0"/>
                </a:solidFill>
              </a:rPr>
              <a:t>Module `</a:t>
            </a:r>
            <a:r>
              <a:rPr lang="pl-PL" dirty="0" err="1">
                <a:solidFill>
                  <a:srgbClr val="7030A0"/>
                </a:solidFill>
              </a:rPr>
              <a:t>oauth</a:t>
            </a:r>
            <a:r>
              <a:rPr lang="pl-PL" dirty="0">
                <a:solidFill>
                  <a:srgbClr val="7030A0"/>
                </a:solidFill>
              </a:rPr>
              <a:t>`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7A8777F8-29B4-48CF-B817-96439C63D8AF}"/>
              </a:ext>
            </a:extLst>
          </p:cNvPr>
          <p:cNvSpPr txBox="1"/>
          <p:nvPr/>
        </p:nvSpPr>
        <p:spPr>
          <a:xfrm>
            <a:off x="4225018" y="5792571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7030A0"/>
                </a:solidFill>
              </a:rPr>
              <a:t>Module `</a:t>
            </a:r>
            <a:r>
              <a:rPr lang="pl-PL" dirty="0" err="1">
                <a:solidFill>
                  <a:srgbClr val="7030A0"/>
                </a:solidFill>
              </a:rPr>
              <a:t>tc</a:t>
            </a:r>
            <a:r>
              <a:rPr lang="pl-PL" dirty="0">
                <a:solidFill>
                  <a:srgbClr val="7030A0"/>
                </a:solidFill>
              </a:rPr>
              <a:t>`</a:t>
            </a:r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B7A52335-A98F-4C79-BB7A-A165566CC519}"/>
              </a:ext>
            </a:extLst>
          </p:cNvPr>
          <p:cNvCxnSpPr/>
          <p:nvPr/>
        </p:nvCxnSpPr>
        <p:spPr>
          <a:xfrm>
            <a:off x="3392261" y="3465739"/>
            <a:ext cx="2661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5353D234-5502-404A-A958-C372B003CFD0}"/>
              </a:ext>
            </a:extLst>
          </p:cNvPr>
          <p:cNvCxnSpPr>
            <a:cxnSpLocks/>
          </p:cNvCxnSpPr>
          <p:nvPr/>
        </p:nvCxnSpPr>
        <p:spPr>
          <a:xfrm>
            <a:off x="1852612" y="6003867"/>
            <a:ext cx="4913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48A46BC8-E3F0-43B1-BCE8-5CE7EDB6CC4E}"/>
              </a:ext>
            </a:extLst>
          </p:cNvPr>
          <p:cNvCxnSpPr/>
          <p:nvPr/>
        </p:nvCxnSpPr>
        <p:spPr>
          <a:xfrm>
            <a:off x="3637189" y="3800475"/>
            <a:ext cx="360045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F72FA-FDB9-4E29-9602-B22FA5F1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</a:t>
            </a:r>
            <a:r>
              <a:rPr lang="pl-PL" dirty="0"/>
              <a:t> #1: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included</a:t>
            </a:r>
            <a:r>
              <a:rPr lang="pl-PL" dirty="0"/>
              <a:t> in </a:t>
            </a:r>
            <a:r>
              <a:rPr lang="pl-PL" dirty="0" err="1"/>
              <a:t>scan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3B7993A-1D12-41EF-A1E4-7A4CA4F7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62" y="1820069"/>
            <a:ext cx="6524625" cy="143252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D97E8C7-8393-40CB-93E4-05F0125F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93" y="4063734"/>
            <a:ext cx="8710613" cy="1457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EF2BD2-D5DD-486D-8D54-1CFA50076FE6}"/>
              </a:ext>
            </a:extLst>
          </p:cNvPr>
          <p:cNvSpPr/>
          <p:nvPr/>
        </p:nvSpPr>
        <p:spPr>
          <a:xfrm>
            <a:off x="6285895" y="4816324"/>
            <a:ext cx="3949094" cy="3689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1E5EE44D-70CD-425E-917B-4FD767D4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4" y="2138732"/>
            <a:ext cx="7372830" cy="370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22273-3E9B-4625-A55C-A783336E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Rule</a:t>
            </a:r>
            <a:r>
              <a:rPr lang="pl-PL" dirty="0">
                <a:cs typeface="Calibri Light"/>
              </a:rPr>
              <a:t> #1: </a:t>
            </a:r>
            <a:r>
              <a:rPr lang="en-US" dirty="0">
                <a:cs typeface="Calibri Light"/>
              </a:rPr>
              <a:t>Rule check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D2CEC810-5B35-4105-9E6D-9E449A2F6D8D}"/>
              </a:ext>
            </a:extLst>
          </p:cNvPr>
          <p:cNvSpPr/>
          <p:nvPr/>
        </p:nvSpPr>
        <p:spPr>
          <a:xfrm>
            <a:off x="8641972" y="815963"/>
            <a:ext cx="3214485" cy="614722"/>
          </a:xfrm>
          <a:prstGeom prst="borderCallout2">
            <a:avLst>
              <a:gd name="adj1" fmla="val 48198"/>
              <a:gd name="adj2" fmla="val 475"/>
              <a:gd name="adj3" fmla="val 48198"/>
              <a:gd name="adj4" fmla="val -16378"/>
              <a:gd name="adj5" fmla="val 462856"/>
              <a:gd name="adj6" fmla="val -124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Check who the class is calling</a:t>
            </a:r>
            <a:endParaRPr lang="en-US" dirty="0"/>
          </a:p>
        </p:txBody>
      </p:sp>
      <p:sp>
        <p:nvSpPr>
          <p:cNvPr id="11" name="Callout: Bent Line 8">
            <a:extLst>
              <a:ext uri="{FF2B5EF4-FFF2-40B4-BE49-F238E27FC236}">
                <a16:creationId xmlns:a16="http://schemas.microsoft.com/office/drawing/2014/main" id="{F198845A-107D-47F2-8F75-D8AAED3C2F57}"/>
              </a:ext>
            </a:extLst>
          </p:cNvPr>
          <p:cNvSpPr/>
          <p:nvPr/>
        </p:nvSpPr>
        <p:spPr>
          <a:xfrm>
            <a:off x="8641971" y="1782870"/>
            <a:ext cx="3214485" cy="614722"/>
          </a:xfrm>
          <a:prstGeom prst="borderCallout2">
            <a:avLst>
              <a:gd name="adj1" fmla="val 48198"/>
              <a:gd name="adj2" fmla="val 475"/>
              <a:gd name="adj3" fmla="val 48198"/>
              <a:gd name="adj4" fmla="val -16378"/>
              <a:gd name="adj5" fmla="val 379042"/>
              <a:gd name="adj6" fmla="val -84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Exclude `</a:t>
            </a:r>
            <a:r>
              <a:rPr lang="en-US" dirty="0" err="1">
                <a:cs typeface="Calibri"/>
              </a:rPr>
              <a:t>java.util.List</a:t>
            </a:r>
            <a:r>
              <a:rPr lang="en-US" dirty="0">
                <a:cs typeface="Calibri"/>
              </a:rPr>
              <a:t>`, etc.</a:t>
            </a:r>
            <a:endParaRPr lang="en-US" dirty="0"/>
          </a:p>
        </p:txBody>
      </p:sp>
      <p:sp>
        <p:nvSpPr>
          <p:cNvPr id="12" name="Callout: Bent Line 8">
            <a:extLst>
              <a:ext uri="{FF2B5EF4-FFF2-40B4-BE49-F238E27FC236}">
                <a16:creationId xmlns:a16="http://schemas.microsoft.com/office/drawing/2014/main" id="{C363AD4F-0D3A-4B02-BB57-C6EA440393E5}"/>
              </a:ext>
            </a:extLst>
          </p:cNvPr>
          <p:cNvSpPr/>
          <p:nvPr/>
        </p:nvSpPr>
        <p:spPr>
          <a:xfrm>
            <a:off x="8641971" y="2730367"/>
            <a:ext cx="3214485" cy="614722"/>
          </a:xfrm>
          <a:prstGeom prst="borderCallout2">
            <a:avLst>
              <a:gd name="adj1" fmla="val 48198"/>
              <a:gd name="adj2" fmla="val 475"/>
              <a:gd name="adj3" fmla="val 48198"/>
              <a:gd name="adj4" fmla="val -16378"/>
              <a:gd name="adj5" fmla="val 257474"/>
              <a:gd name="adj6" fmla="val -47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Exclude infrastructure</a:t>
            </a:r>
            <a:r>
              <a:rPr lang="pl-PL" dirty="0">
                <a:cs typeface="Calibri"/>
              </a:rPr>
              <a:t>, </a:t>
            </a:r>
            <a:r>
              <a:rPr lang="pl-PL" dirty="0" err="1">
                <a:cs typeface="Calibri"/>
              </a:rPr>
              <a:t>utils</a:t>
            </a:r>
            <a:r>
              <a:rPr lang="en-US" dirty="0">
                <a:cs typeface="Calibri"/>
              </a:rPr>
              <a:t>, etc.</a:t>
            </a:r>
            <a:endParaRPr lang="en-US" dirty="0"/>
          </a:p>
        </p:txBody>
      </p:sp>
      <p:sp>
        <p:nvSpPr>
          <p:cNvPr id="13" name="Callout: Bent Line 8">
            <a:extLst>
              <a:ext uri="{FF2B5EF4-FFF2-40B4-BE49-F238E27FC236}">
                <a16:creationId xmlns:a16="http://schemas.microsoft.com/office/drawing/2014/main" id="{557C8FD4-C145-4C8C-8143-A7B62C195E9D}"/>
              </a:ext>
            </a:extLst>
          </p:cNvPr>
          <p:cNvSpPr/>
          <p:nvPr/>
        </p:nvSpPr>
        <p:spPr>
          <a:xfrm>
            <a:off x="8641970" y="3676886"/>
            <a:ext cx="3214485" cy="614722"/>
          </a:xfrm>
          <a:prstGeom prst="borderCallout2">
            <a:avLst>
              <a:gd name="adj1" fmla="val 48198"/>
              <a:gd name="adj2" fmla="val 475"/>
              <a:gd name="adj3" fmla="val 48198"/>
              <a:gd name="adj4" fmla="val -16378"/>
              <a:gd name="adj5" fmla="val 160069"/>
              <a:gd name="adj6" fmla="val -38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Check the rule</a:t>
            </a:r>
            <a:endParaRPr lang="en-US" dirty="0"/>
          </a:p>
        </p:txBody>
      </p:sp>
      <p:sp>
        <p:nvSpPr>
          <p:cNvPr id="14" name="Callout: Bent Line 8">
            <a:extLst>
              <a:ext uri="{FF2B5EF4-FFF2-40B4-BE49-F238E27FC236}">
                <a16:creationId xmlns:a16="http://schemas.microsoft.com/office/drawing/2014/main" id="{56F0A8BF-E994-4AC8-89D0-89F637477387}"/>
              </a:ext>
            </a:extLst>
          </p:cNvPr>
          <p:cNvSpPr/>
          <p:nvPr/>
        </p:nvSpPr>
        <p:spPr>
          <a:xfrm>
            <a:off x="8641969" y="4576588"/>
            <a:ext cx="3214485" cy="614722"/>
          </a:xfrm>
          <a:prstGeom prst="borderCallout2">
            <a:avLst>
              <a:gd name="adj1" fmla="val 48198"/>
              <a:gd name="adj2" fmla="val 475"/>
              <a:gd name="adj3" fmla="val 48198"/>
              <a:gd name="adj4" fmla="val -16378"/>
              <a:gd name="adj5" fmla="val 73990"/>
              <a:gd name="adj6" fmla="val -94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Prepare rule violation message</a:t>
            </a:r>
            <a:endParaRPr lang="en-US" dirty="0"/>
          </a:p>
        </p:txBody>
      </p:sp>
      <p:pic>
        <p:nvPicPr>
          <p:cNvPr id="1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9D4C904-8603-4CF5-A847-106E38248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75" r="37191"/>
          <a:stretch/>
        </p:blipFill>
        <p:spPr>
          <a:xfrm>
            <a:off x="1965799" y="5628923"/>
            <a:ext cx="9231207" cy="7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5FE8-7B87-4F11-A899-EFEF4594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a typeface="+mj-lt"/>
                <a:cs typeface="+mj-lt"/>
              </a:rPr>
              <a:t>Rule</a:t>
            </a:r>
            <a:r>
              <a:rPr lang="pl-PL" dirty="0">
                <a:ea typeface="+mj-lt"/>
                <a:cs typeface="+mj-lt"/>
              </a:rPr>
              <a:t> #1: </a:t>
            </a:r>
            <a:r>
              <a:rPr lang="en-US" dirty="0">
                <a:ea typeface="+mj-lt"/>
                <a:cs typeface="+mj-lt"/>
              </a:rPr>
              <a:t>Actual dependency check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212FEB-27E8-4BBC-87DB-42848703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3520281"/>
            <a:ext cx="8848725" cy="962025"/>
          </a:xfrm>
        </p:spPr>
      </p:pic>
    </p:spTree>
    <p:extLst>
      <p:ext uri="{BB962C8B-B14F-4D97-AF65-F5344CB8AC3E}">
        <p14:creationId xmlns:p14="http://schemas.microsoft.com/office/powerpoint/2010/main" val="156124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1054-C710-423F-8CAA-08481356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Rule</a:t>
            </a:r>
            <a:r>
              <a:rPr lang="pl-PL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#2: </a:t>
            </a:r>
            <a:r>
              <a:rPr lang="pl-PL" dirty="0">
                <a:cs typeface="Calibri Light"/>
              </a:rPr>
              <a:t>Module </a:t>
            </a:r>
            <a:r>
              <a:rPr lang="pl-PL" dirty="0" err="1">
                <a:cs typeface="Calibri Light"/>
              </a:rPr>
              <a:t>has</a:t>
            </a:r>
            <a:r>
              <a:rPr lang="pl-PL" dirty="0">
                <a:cs typeface="Calibri Light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F2F5-7071-40A2-8C79-FB79EA4F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 Light"/>
              </a:rPr>
              <a:t>Each business module must have an API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493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3921-093F-42BC-96FD-7902C7D7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Rule</a:t>
            </a:r>
            <a:r>
              <a:rPr lang="pl-PL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#2</a:t>
            </a:r>
            <a:r>
              <a:rPr lang="pl-PL" dirty="0">
                <a:cs typeface="Calibri Light"/>
              </a:rPr>
              <a:t>: </a:t>
            </a:r>
            <a:r>
              <a:rPr lang="pl-PL" dirty="0" err="1">
                <a:cs typeface="Calibri Light"/>
              </a:rPr>
              <a:t>Implementation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B28E9B4-EBDB-46FE-8F19-E2E5DA101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626" y="1494745"/>
            <a:ext cx="7676830" cy="1203272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0FD9796-11F7-44A9-83A9-98A22C3D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6" y="3102429"/>
            <a:ext cx="10549864" cy="29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48F5-8CE9-4A92-8FF5-443853B6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cs typeface="Calibri Light"/>
              </a:rPr>
              <a:t>Rule</a:t>
            </a:r>
            <a:r>
              <a:rPr lang="pl-PL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#3: </a:t>
            </a:r>
            <a:r>
              <a:rPr lang="pl-PL" dirty="0">
                <a:cs typeface="Calibri Light"/>
              </a:rPr>
              <a:t>Module API </a:t>
            </a:r>
            <a:r>
              <a:rPr lang="pl-PL" dirty="0" err="1">
                <a:cs typeface="Calibri Light"/>
              </a:rPr>
              <a:t>is</a:t>
            </a:r>
            <a:r>
              <a:rPr lang="pl-PL" dirty="0">
                <a:cs typeface="Calibri Light"/>
              </a:rPr>
              <a:t> unit </a:t>
            </a:r>
            <a:r>
              <a:rPr lang="pl-PL" dirty="0" err="1">
                <a:cs typeface="Calibri Light"/>
              </a:rPr>
              <a:t>tested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6256-D64F-4BAA-A65A-4FC61956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+mj-lt"/>
                <a:cs typeface="+mj-lt"/>
              </a:rPr>
              <a:t>Every </a:t>
            </a:r>
            <a:r>
              <a:rPr lang="pl-PL" dirty="0">
                <a:ea typeface="+mj-lt"/>
                <a:cs typeface="+mj-lt"/>
              </a:rPr>
              <a:t>Module </a:t>
            </a:r>
            <a:r>
              <a:rPr lang="en-US" dirty="0">
                <a:ea typeface="+mj-lt"/>
                <a:cs typeface="+mj-lt"/>
              </a:rPr>
              <a:t>API method must have tests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40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2484-3C03-4C01-B708-E1EFD3DB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Rule</a:t>
            </a:r>
            <a:r>
              <a:rPr lang="pl-PL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#4</a:t>
            </a:r>
            <a:r>
              <a:rPr lang="pl-PL" dirty="0">
                <a:cs typeface="Calibri Light"/>
              </a:rPr>
              <a:t>:</a:t>
            </a:r>
            <a:r>
              <a:rPr lang="en-US" dirty="0">
                <a:cs typeface="Calibri Light"/>
              </a:rPr>
              <a:t> Module </a:t>
            </a:r>
            <a:r>
              <a:rPr lang="pl-PL" dirty="0" err="1">
                <a:cs typeface="Calibri Light"/>
              </a:rPr>
              <a:t>internal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7845-A429-400E-9959-76B5C4DF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cs typeface="Calibri"/>
              </a:rPr>
              <a:t>Layered</a:t>
            </a:r>
            <a:r>
              <a:rPr lang="pl-PL" dirty="0">
                <a:cs typeface="Calibri"/>
              </a:rPr>
              <a:t>?</a:t>
            </a:r>
          </a:p>
          <a:p>
            <a:pPr marL="0" indent="0" algn="ctr">
              <a:buNone/>
            </a:pPr>
            <a:endParaRPr lang="pl-PL" dirty="0">
              <a:cs typeface="Calibri"/>
            </a:endParaRPr>
          </a:p>
          <a:p>
            <a:pPr marL="0" indent="0" algn="ctr">
              <a:buNone/>
            </a:pPr>
            <a:r>
              <a:rPr lang="pl-PL" dirty="0" err="1">
                <a:cs typeface="Calibri"/>
              </a:rPr>
              <a:t>Onion</a:t>
            </a:r>
            <a:r>
              <a:rPr lang="pl-PL" dirty="0">
                <a:cs typeface="Calibri"/>
              </a:rPr>
              <a:t>?</a:t>
            </a:r>
          </a:p>
          <a:p>
            <a:pPr marL="0" indent="0" algn="ctr">
              <a:buNone/>
            </a:pPr>
            <a:endParaRPr lang="pl-PL" dirty="0">
              <a:cs typeface="Calibri"/>
            </a:endParaRPr>
          </a:p>
          <a:p>
            <a:pPr marL="0" indent="0" algn="ctr">
              <a:buNone/>
            </a:pPr>
            <a:r>
              <a:rPr lang="pl-PL" dirty="0">
                <a:cs typeface="Calibri"/>
              </a:rPr>
              <a:t>CRUD?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4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043458" cy="3338069"/>
          </a:xfrm>
        </p:spPr>
        <p:txBody>
          <a:bodyPr anchor="ctr">
            <a:normAutofit/>
          </a:bodyPr>
          <a:lstStyle/>
          <a:p>
            <a:pPr algn="l"/>
            <a:r>
              <a:rPr lang="pl-PL" sz="8800" dirty="0" err="1">
                <a:cs typeface="Calibri Light"/>
              </a:rPr>
              <a:t>Implementig</a:t>
            </a:r>
            <a:r>
              <a:rPr lang="pl-PL" sz="8800" dirty="0">
                <a:cs typeface="Calibri Light"/>
              </a:rPr>
              <a:t> </a:t>
            </a:r>
            <a:r>
              <a:rPr lang="pl-PL" sz="8800" dirty="0" err="1">
                <a:cs typeface="Calibri Light"/>
              </a:rPr>
              <a:t>it</a:t>
            </a:r>
            <a:endParaRPr lang="en-US" sz="88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CD35-4219-4427-9404-07D486D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New build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2413-6852-42F1-AC9C-8AAAA2EE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CI Build got a new step to verify Architecture rules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1BA95C8-0E6B-450C-B19D-14BFC002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83" y="3014827"/>
            <a:ext cx="1703614" cy="24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043458" cy="3338069"/>
          </a:xfrm>
        </p:spPr>
        <p:txBody>
          <a:bodyPr anchor="ctr">
            <a:normAutofit/>
          </a:bodyPr>
          <a:lstStyle/>
          <a:p>
            <a:pPr algn="l"/>
            <a:r>
              <a:rPr lang="en-US" sz="8800">
                <a:cs typeface="Calibri Light"/>
              </a:rPr>
              <a:t>Long story short</a:t>
            </a:r>
            <a:endParaRPr lang="en-US" sz="880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29C2-B215-4118-9915-05EF9C25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Start with a </a:t>
            </a:r>
            <a:r>
              <a:rPr lang="pl-PL" dirty="0" err="1">
                <a:cs typeface="Calibri Light"/>
              </a:rPr>
              <a:t>simple</a:t>
            </a:r>
            <a:r>
              <a:rPr lang="pl-PL" dirty="0">
                <a:cs typeface="Calibri Light"/>
              </a:rPr>
              <a:t> one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65B40B-9850-42A4-80FF-EE3B6568A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964" y="4810526"/>
            <a:ext cx="10881871" cy="78346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31A8DB-55C5-4298-ADB5-499CCE86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290"/>
            <a:ext cx="10515600" cy="702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Identified utility classes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4FCC03-58AD-4330-A7EE-47A661E70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83" y="2152194"/>
            <a:ext cx="2535010" cy="463127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0996DA5B-A055-4AFB-9A26-24AF57EA7F1E}"/>
              </a:ext>
            </a:extLst>
          </p:cNvPr>
          <p:cNvGrpSpPr/>
          <p:nvPr/>
        </p:nvGrpSpPr>
        <p:grpSpPr>
          <a:xfrm>
            <a:off x="838200" y="3773514"/>
            <a:ext cx="10515600" cy="1151006"/>
            <a:chOff x="838200" y="3773514"/>
            <a:chExt cx="10515600" cy="1151006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220FC4C9-6529-4A33-A42B-6D595C11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0841" y="3773514"/>
              <a:ext cx="4083504" cy="1151006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032E622-9EF5-4968-BB85-A7E6B7EEC1F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035904"/>
              <a:ext cx="10515600" cy="81416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dirty="0" err="1">
                  <a:ea typeface="+mn-lt"/>
                  <a:cs typeface="+mn-lt"/>
                </a:rPr>
                <a:t>Elevated</a:t>
              </a:r>
              <a:r>
                <a:rPr lang="pl-PL" dirty="0">
                  <a:ea typeface="+mn-lt"/>
                  <a:cs typeface="+mn-lt"/>
                </a:rPr>
                <a:t> DTO to Module API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1D8A-02C3-4D4E-A4FE-D97BA227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Approach</a:t>
            </a:r>
            <a:endParaRPr lang="en-US" dirty="0" err="1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A602984-8679-4B71-B1A6-65723ECE31B8}"/>
              </a:ext>
            </a:extLst>
          </p:cNvPr>
          <p:cNvSpPr txBox="1"/>
          <p:nvPr/>
        </p:nvSpPr>
        <p:spPr>
          <a:xfrm>
            <a:off x="2657398" y="2376402"/>
            <a:ext cx="68772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 err="1"/>
              <a:t>Enable</a:t>
            </a:r>
            <a:r>
              <a:rPr lang="pl-PL" sz="2800" dirty="0"/>
              <a:t> the </a:t>
            </a:r>
            <a:r>
              <a:rPr lang="pl-PL" sz="2800" dirty="0" err="1"/>
              <a:t>rule</a:t>
            </a:r>
            <a:r>
              <a:rPr lang="pl-PL" sz="2800" dirty="0"/>
              <a:t> to </a:t>
            </a:r>
            <a:r>
              <a:rPr lang="pl-PL" sz="2800" dirty="0" err="1"/>
              <a:t>see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r>
              <a:rPr lang="pl-PL" sz="2800" dirty="0"/>
              <a:t> </a:t>
            </a:r>
            <a:r>
              <a:rPr lang="pl-PL" sz="2800" dirty="0" err="1"/>
              <a:t>fail</a:t>
            </a:r>
            <a:endParaRPr lang="pl-PL" sz="2800" dirty="0"/>
          </a:p>
          <a:p>
            <a:pPr marL="342900" indent="-342900">
              <a:buAutoNum type="arabicPeriod"/>
            </a:pPr>
            <a:endParaRPr lang="pl-PL" sz="2800" dirty="0"/>
          </a:p>
          <a:p>
            <a:pPr marL="342900" indent="-342900">
              <a:buAutoNum type="arabicPeriod"/>
            </a:pPr>
            <a:r>
              <a:rPr lang="pl-PL" sz="2800" dirty="0" err="1"/>
              <a:t>Make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r>
              <a:rPr lang="pl-PL" sz="2800" dirty="0"/>
              <a:t> pass with a </a:t>
            </a:r>
            <a:r>
              <a:rPr lang="pl-PL" sz="2800" dirty="0" err="1"/>
              <a:t>minimal</a:t>
            </a:r>
            <a:r>
              <a:rPr lang="pl-PL" sz="2800" dirty="0"/>
              <a:t> </a:t>
            </a:r>
            <a:r>
              <a:rPr lang="pl-PL" sz="2800" dirty="0" err="1"/>
              <a:t>effort</a:t>
            </a:r>
            <a:endParaRPr lang="pl-PL" sz="2800" dirty="0"/>
          </a:p>
          <a:p>
            <a:pPr marL="342900" indent="-342900">
              <a:buAutoNum type="arabicPeriod"/>
            </a:pPr>
            <a:endParaRPr lang="pl-PL" sz="2800" dirty="0"/>
          </a:p>
          <a:p>
            <a:pPr marL="342900" indent="-342900">
              <a:buAutoNum type="arabicPeriod"/>
            </a:pPr>
            <a:r>
              <a:rPr lang="pl-PL" sz="2800" dirty="0" err="1"/>
              <a:t>Fix</a:t>
            </a:r>
            <a:r>
              <a:rPr lang="pl-PL" sz="2800" dirty="0"/>
              <a:t> the design in </a:t>
            </a:r>
            <a:r>
              <a:rPr lang="pl-PL" sz="2800" dirty="0" err="1"/>
              <a:t>separate</a:t>
            </a:r>
            <a:r>
              <a:rPr lang="pl-PL" sz="2800" dirty="0"/>
              <a:t> </a:t>
            </a:r>
            <a:r>
              <a:rPr lang="pl-PL" sz="2800" dirty="0" err="1"/>
              <a:t>PRs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088147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1D8A-02C3-4D4E-A4FE-D97BA227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The </a:t>
            </a:r>
            <a:r>
              <a:rPr lang="pl-PL" dirty="0" err="1">
                <a:cs typeface="Calibri Light"/>
              </a:rPr>
              <a:t>next</a:t>
            </a:r>
            <a:r>
              <a:rPr lang="pl-PL" dirty="0">
                <a:cs typeface="Calibri Light"/>
              </a:rPr>
              <a:t> one</a:t>
            </a:r>
            <a:endParaRPr lang="en-US" dirty="0" err="1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E303829-8DDC-4BF3-B9AA-3737812D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84" y="1861629"/>
            <a:ext cx="2862272" cy="1063624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92BC69-EAF3-4AD4-AE4E-A2B81918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143"/>
            <a:ext cx="10515600" cy="777649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UserRepository</a:t>
            </a:r>
            <a:r>
              <a:rPr lang="pl-PL" dirty="0"/>
              <a:t> in module API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067387E3-F5C2-488B-8C2C-CAA3659D2480}"/>
              </a:ext>
            </a:extLst>
          </p:cNvPr>
          <p:cNvGrpSpPr/>
          <p:nvPr/>
        </p:nvGrpSpPr>
        <p:grpSpPr>
          <a:xfrm>
            <a:off x="838200" y="3436710"/>
            <a:ext cx="10515600" cy="2702832"/>
            <a:chOff x="838200" y="3436710"/>
            <a:chExt cx="10515600" cy="2702832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5C0653B2-F58B-407B-B6FF-970F1B4D2544}"/>
                </a:ext>
              </a:extLst>
            </p:cNvPr>
            <p:cNvGrpSpPr/>
            <p:nvPr/>
          </p:nvGrpSpPr>
          <p:grpSpPr>
            <a:xfrm>
              <a:off x="7305477" y="3436710"/>
              <a:ext cx="3944712" cy="2702832"/>
              <a:chOff x="7305477" y="3659868"/>
              <a:chExt cx="3944712" cy="2702832"/>
            </a:xfrm>
          </p:grpSpPr>
          <p:pic>
            <p:nvPicPr>
              <p:cNvPr id="8" name="Obraz 7">
                <a:extLst>
                  <a:ext uri="{FF2B5EF4-FFF2-40B4-BE49-F238E27FC236}">
                    <a16:creationId xmlns:a16="http://schemas.microsoft.com/office/drawing/2014/main" id="{00B141D4-F5E1-44FF-B39F-A5D26C7C6F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0985"/>
              <a:stretch/>
            </p:blipFill>
            <p:spPr>
              <a:xfrm>
                <a:off x="7305477" y="4858430"/>
                <a:ext cx="2238376" cy="366836"/>
              </a:xfrm>
              <a:prstGeom prst="rect">
                <a:avLst/>
              </a:prstGeom>
            </p:spPr>
          </p:pic>
          <p:cxnSp>
            <p:nvCxnSpPr>
              <p:cNvPr id="10" name="Łącznik prosty ze strzałką 9">
                <a:extLst>
                  <a:ext uri="{FF2B5EF4-FFF2-40B4-BE49-F238E27FC236}">
                    <a16:creationId xmlns:a16="http://schemas.microsoft.com/office/drawing/2014/main" id="{4105B67F-9A23-41FF-8ACD-A12D55BCBE44}"/>
                  </a:ext>
                </a:extLst>
              </p:cNvPr>
              <p:cNvCxnSpPr/>
              <p:nvPr/>
            </p:nvCxnSpPr>
            <p:spPr>
              <a:xfrm>
                <a:off x="8124627" y="3763056"/>
                <a:ext cx="61913" cy="9096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Łącznik prosty ze strzałką 11">
                <a:extLst>
                  <a:ext uri="{FF2B5EF4-FFF2-40B4-BE49-F238E27FC236}">
                    <a16:creationId xmlns:a16="http://schemas.microsoft.com/office/drawing/2014/main" id="{17EF8B80-5CCF-44E7-82A6-EF958D8CA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73726" y="3659868"/>
                <a:ext cx="762681" cy="106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Łącznik prosty ze strzałką 13">
                <a:extLst>
                  <a:ext uri="{FF2B5EF4-FFF2-40B4-BE49-F238E27FC236}">
                    <a16:creationId xmlns:a16="http://schemas.microsoft.com/office/drawing/2014/main" id="{64E6EB12-C293-44D7-A69B-8D12800660B1}"/>
                  </a:ext>
                </a:extLst>
              </p:cNvPr>
              <p:cNvCxnSpPr/>
              <p:nvPr/>
            </p:nvCxnSpPr>
            <p:spPr>
              <a:xfrm flipH="1" flipV="1">
                <a:off x="9738434" y="5112204"/>
                <a:ext cx="1511755" cy="420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Łącznik prosty ze strzałką 12">
                <a:extLst>
                  <a:ext uri="{FF2B5EF4-FFF2-40B4-BE49-F238E27FC236}">
                    <a16:creationId xmlns:a16="http://schemas.microsoft.com/office/drawing/2014/main" id="{5A46F21F-D22F-4687-8396-8F567BF9D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6540" y="5360203"/>
                <a:ext cx="108374" cy="1002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ymbol zastępczy zawartości 6">
              <a:extLst>
                <a:ext uri="{FF2B5EF4-FFF2-40B4-BE49-F238E27FC236}">
                  <a16:creationId xmlns:a16="http://schemas.microsoft.com/office/drawing/2014/main" id="{7641C375-A4B2-4F74-BF65-C8BA13C4DBC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69605"/>
              <a:ext cx="10515600" cy="7776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l-PL" dirty="0" err="1"/>
                <a:t>ClientIdParser</a:t>
              </a:r>
              <a:r>
                <a:rPr lang="pl-PL" dirty="0"/>
                <a:t> as a </a:t>
              </a:r>
              <a:r>
                <a:rPr lang="pl-PL" dirty="0" err="1"/>
                <a:t>code</a:t>
              </a:r>
              <a:r>
                <a:rPr lang="pl-PL" dirty="0"/>
                <a:t> </a:t>
              </a:r>
              <a:r>
                <a:rPr lang="pl-PL" dirty="0" err="1"/>
                <a:t>smell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5415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A04AA1-4A59-425D-B45E-0BD6E75F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Mob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69129B-E3B4-4E4B-ACF3-2318DD12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discuss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to </a:t>
            </a:r>
            <a:r>
              <a:rPr lang="pl-PL" dirty="0" err="1"/>
              <a:t>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9049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0479-051E-435D-B2B5-85E08502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simple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D928-0348-49B7-9D3F-2D6BB54F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Logging</a:t>
            </a:r>
            <a:r>
              <a:rPr lang="pl-PL" dirty="0">
                <a:ea typeface="+mn-lt"/>
                <a:cs typeface="+mn-lt"/>
              </a:rPr>
              <a:t>C</a:t>
            </a:r>
            <a:r>
              <a:rPr lang="en-US" dirty="0" err="1">
                <a:ea typeface="+mn-lt"/>
                <a:cs typeface="+mn-lt"/>
              </a:rPr>
              <a:t>ontext</a:t>
            </a:r>
            <a:r>
              <a:rPr lang="en-US" dirty="0">
                <a:ea typeface="+mn-lt"/>
                <a:cs typeface="+mn-lt"/>
              </a:rPr>
              <a:t> moved to cross-cutting logging package</a:t>
            </a:r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Device</a:t>
            </a:r>
            <a:r>
              <a:rPr lang="pl-PL" dirty="0">
                <a:ea typeface="+mn-lt"/>
                <a:cs typeface="+mn-lt"/>
              </a:rPr>
              <a:t>N</a:t>
            </a:r>
            <a:r>
              <a:rPr lang="en-US" dirty="0" err="1">
                <a:ea typeface="+mn-lt"/>
                <a:cs typeface="+mn-lt"/>
              </a:rPr>
              <a:t>ame</a:t>
            </a:r>
            <a:r>
              <a:rPr lang="en-US" dirty="0">
                <a:ea typeface="+mn-lt"/>
                <a:cs typeface="+mn-lt"/>
              </a:rPr>
              <a:t> moved </a:t>
            </a:r>
            <a:r>
              <a:rPr lang="pl-PL" dirty="0">
                <a:ea typeface="+mn-lt"/>
                <a:cs typeface="+mn-lt"/>
              </a:rPr>
              <a:t>to </a:t>
            </a:r>
            <a:r>
              <a:rPr lang="en-US" dirty="0">
                <a:ea typeface="+mn-lt"/>
                <a:cs typeface="+mn-lt"/>
              </a:rPr>
              <a:t>shared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61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BDE-F738-4469-973A-016FB811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Then it started to get boring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A8B0-826C-45A9-8992-E157B4D5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ea typeface="+mn-lt"/>
                <a:cs typeface="+mn-lt"/>
              </a:rPr>
              <a:t>Following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refactorings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were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similar</a:t>
            </a:r>
            <a:endParaRPr lang="en-US" dirty="0"/>
          </a:p>
          <a:p>
            <a:pPr marL="0" indent="0" algn="ctr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451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F84-F010-46D3-B257-CB931EF9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a new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7CC-A8E6-4AF4-BC51-EDD30F4F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1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l-PL" dirty="0">
                <a:ea typeface="+mn-lt"/>
                <a:cs typeface="+mn-lt"/>
              </a:rPr>
              <a:t>From </a:t>
            </a:r>
            <a:r>
              <a:rPr lang="en-US" dirty="0">
                <a:ea typeface="+mn-lt"/>
                <a:cs typeface="+mn-lt"/>
              </a:rPr>
              <a:t>classes scattered across whole code base</a:t>
            </a:r>
            <a:endParaRPr lang="pl-PL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pl-PL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l-PL" dirty="0">
                <a:ea typeface="+mn-lt"/>
                <a:cs typeface="+mn-lt"/>
              </a:rPr>
              <a:t>…and </a:t>
            </a:r>
            <a:r>
              <a:rPr lang="en-US" dirty="0">
                <a:ea typeface="+mn-lt"/>
                <a:cs typeface="+mn-lt"/>
              </a:rPr>
              <a:t>used </a:t>
            </a:r>
            <a:r>
              <a:rPr lang="pl-PL" dirty="0">
                <a:ea typeface="+mn-lt"/>
                <a:cs typeface="+mn-lt"/>
              </a:rPr>
              <a:t>from </a:t>
            </a:r>
            <a:r>
              <a:rPr lang="pl-PL" dirty="0" err="1">
                <a:ea typeface="+mn-lt"/>
                <a:cs typeface="+mn-lt"/>
              </a:rPr>
              <a:t>any</a:t>
            </a:r>
            <a:r>
              <a:rPr lang="en-US" dirty="0">
                <a:ea typeface="+mn-lt"/>
                <a:cs typeface="+mn-lt"/>
              </a:rPr>
              <a:t>where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DED8C2-CCD1-4DD4-B9B8-97E670A98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26" r="19845"/>
          <a:stretch/>
        </p:blipFill>
        <p:spPr>
          <a:xfrm>
            <a:off x="1780828" y="4528456"/>
            <a:ext cx="8630343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8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92B-E8F5-4BBB-B122-6FA82A03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Lar</a:t>
            </a:r>
            <a:r>
              <a:rPr lang="en-US" dirty="0">
                <a:cs typeface="Calibri Light"/>
              </a:rPr>
              <a:t>gest modules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comes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last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D53E-BDB6-4927-BBF6-5D112D7D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pl-PL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Starting with small was good</a:t>
            </a:r>
          </a:p>
          <a:p>
            <a:pPr marL="0" indent="0" algn="ctr">
              <a:buNone/>
            </a:pPr>
            <a:endParaRPr lang="pl-PL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l-PL" dirty="0">
                <a:ea typeface="+mn-lt"/>
                <a:cs typeface="+mn-lt"/>
              </a:rPr>
              <a:t>A </a:t>
            </a:r>
            <a:r>
              <a:rPr lang="en-US" dirty="0">
                <a:ea typeface="+mn-lt"/>
                <a:cs typeface="+mn-lt"/>
              </a:rPr>
              <a:t>trap</a:t>
            </a:r>
            <a:r>
              <a:rPr lang="pl-PL" dirty="0">
                <a:ea typeface="+mn-lt"/>
                <a:cs typeface="+mn-lt"/>
              </a:rPr>
              <a:t>: </a:t>
            </a:r>
            <a:r>
              <a:rPr lang="pl-PL" dirty="0" err="1">
                <a:ea typeface="+mn-lt"/>
                <a:cs typeface="+mn-lt"/>
              </a:rPr>
              <a:t>Cohesion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738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C64676B9-A135-4F48-B3B6-65C18347E9C8}"/>
              </a:ext>
            </a:extLst>
          </p:cNvPr>
          <p:cNvSpPr/>
          <p:nvPr/>
        </p:nvSpPr>
        <p:spPr>
          <a:xfrm>
            <a:off x="4684258" y="3658280"/>
            <a:ext cx="1585913" cy="1171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shared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E5CF42-AF13-43DD-89EA-17094E3A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Cohesion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296D62-ECDF-45FB-87BB-83708C78B79E}"/>
              </a:ext>
            </a:extLst>
          </p:cNvPr>
          <p:cNvSpPr/>
          <p:nvPr/>
        </p:nvSpPr>
        <p:spPr>
          <a:xfrm>
            <a:off x="2930978" y="1609725"/>
            <a:ext cx="1585913" cy="1171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user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CD151A9-121D-43A1-B4D2-1CB764B9ACD3}"/>
              </a:ext>
            </a:extLst>
          </p:cNvPr>
          <p:cNvSpPr/>
          <p:nvPr/>
        </p:nvSpPr>
        <p:spPr>
          <a:xfrm>
            <a:off x="6393995" y="1609724"/>
            <a:ext cx="1585913" cy="1171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signup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C07996C-E068-4384-98C8-C8939E09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9"/>
          <a:stretch/>
        </p:blipFill>
        <p:spPr>
          <a:xfrm>
            <a:off x="4708750" y="4269920"/>
            <a:ext cx="1528763" cy="302459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3C05E53D-DDC3-42E7-A5BF-FD32FBF3AF8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723935" y="2781300"/>
            <a:ext cx="1749197" cy="14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FF086D0-76B0-4BFB-8D60-C67421874B4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473132" y="2781299"/>
            <a:ext cx="1713820" cy="148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0A1E4E3A-D21F-4D4B-8776-F5270A4D3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9"/>
          <a:stretch/>
        </p:blipFill>
        <p:spPr>
          <a:xfrm>
            <a:off x="2959552" y="2286000"/>
            <a:ext cx="1528763" cy="30245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AE7B644C-4204-4133-9DEB-587787F614BB}"/>
              </a:ext>
            </a:extLst>
          </p:cNvPr>
          <p:cNvSpPr/>
          <p:nvPr/>
        </p:nvSpPr>
        <p:spPr>
          <a:xfrm>
            <a:off x="8936149" y="2437229"/>
            <a:ext cx="1585913" cy="1171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tc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5154A7A-2F77-4FBD-A231-7694EBC26DBA}"/>
              </a:ext>
            </a:extLst>
          </p:cNvPr>
          <p:cNvSpPr/>
          <p:nvPr/>
        </p:nvSpPr>
        <p:spPr>
          <a:xfrm>
            <a:off x="6489247" y="5133294"/>
            <a:ext cx="1585913" cy="1171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oauth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3DC07A08-4644-433A-975A-F39F5A2ECB57}"/>
              </a:ext>
            </a:extLst>
          </p:cNvPr>
          <p:cNvSpPr/>
          <p:nvPr/>
        </p:nvSpPr>
        <p:spPr>
          <a:xfrm>
            <a:off x="8533040" y="4145415"/>
            <a:ext cx="1585913" cy="1171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gdpr</a:t>
            </a:r>
            <a:endParaRPr lang="pl-PL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2F232E3-524A-42FA-88B1-0731AC9B6643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flipH="1">
            <a:off x="4488315" y="2195512"/>
            <a:ext cx="1905680" cy="24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043458" cy="3338069"/>
          </a:xfrm>
        </p:spPr>
        <p:txBody>
          <a:bodyPr anchor="ctr">
            <a:normAutofit/>
          </a:bodyPr>
          <a:lstStyle/>
          <a:p>
            <a:pPr algn="l"/>
            <a:r>
              <a:rPr lang="pl-PL" sz="8800" dirty="0" err="1">
                <a:cs typeface="Calibri Light"/>
              </a:rPr>
              <a:t>Are</a:t>
            </a:r>
            <a:r>
              <a:rPr lang="pl-PL" sz="8800" dirty="0">
                <a:cs typeface="Calibri Light"/>
              </a:rPr>
              <a:t> we </a:t>
            </a:r>
            <a:r>
              <a:rPr lang="pl-PL" sz="8800" dirty="0" err="1">
                <a:cs typeface="Calibri Light"/>
              </a:rPr>
              <a:t>done</a:t>
            </a:r>
            <a:r>
              <a:rPr lang="pl-PL" sz="8800" dirty="0">
                <a:cs typeface="Calibri Light"/>
              </a:rPr>
              <a:t>?</a:t>
            </a:r>
            <a:endParaRPr lang="en-US" sz="88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6C0AEEC6-BA22-4505-902D-512113F6CDB3}"/>
              </a:ext>
            </a:extLst>
          </p:cNvPr>
          <p:cNvSpPr/>
          <p:nvPr/>
        </p:nvSpPr>
        <p:spPr>
          <a:xfrm>
            <a:off x="2378982" y="4252802"/>
            <a:ext cx="7172325" cy="211488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2BBA0-81D3-49FD-A809-EE3CD894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The m</a:t>
            </a:r>
            <a:r>
              <a:rPr lang="en-US" dirty="0" err="1">
                <a:cs typeface="Calibri Light"/>
              </a:rPr>
              <a:t>onolith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or</a:t>
            </a:r>
            <a:r>
              <a:rPr lang="pl-PL" dirty="0">
                <a:cs typeface="Calibri Light"/>
              </a:rPr>
              <a:t> a </a:t>
            </a:r>
            <a:r>
              <a:rPr lang="pl-PL" dirty="0" err="1">
                <a:cs typeface="Calibri Light"/>
              </a:rPr>
              <a:t>microservice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187C-BE45-4A38-BD01-BBDC3BBC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Identity Management system for </a:t>
            </a:r>
            <a:r>
              <a:rPr lang="pl-PL" dirty="0" err="1">
                <a:cs typeface="Calibri"/>
              </a:rPr>
              <a:t>Customers</a:t>
            </a:r>
            <a:endParaRPr lang="pl-PL" dirty="0">
              <a:cs typeface="Calibri"/>
            </a:endParaRPr>
          </a:p>
          <a:p>
            <a:r>
              <a:rPr lang="pl-PL" dirty="0" err="1">
                <a:cs typeface="Calibri"/>
              </a:rPr>
              <a:t>Internal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microservice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used</a:t>
            </a:r>
            <a:r>
              <a:rPr lang="pl-PL" dirty="0">
                <a:cs typeface="Calibri"/>
              </a:rPr>
              <a:t> by </a:t>
            </a:r>
            <a:r>
              <a:rPr lang="pl-PL" dirty="0" err="1">
                <a:cs typeface="Calibri"/>
              </a:rPr>
              <a:t>other</a:t>
            </a:r>
            <a:r>
              <a:rPr lang="pl-PL" dirty="0">
                <a:cs typeface="Calibri"/>
              </a:rPr>
              <a:t> services</a:t>
            </a:r>
            <a:endParaRPr lang="en-US" dirty="0">
              <a:cs typeface="Calibri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D0826D6-A7C6-44F8-92E5-208BEF0C1294}"/>
              </a:ext>
            </a:extLst>
          </p:cNvPr>
          <p:cNvSpPr/>
          <p:nvPr/>
        </p:nvSpPr>
        <p:spPr>
          <a:xfrm>
            <a:off x="5210628" y="4875836"/>
            <a:ext cx="1098097" cy="99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3608ED7-B38D-4B6A-9EE0-C0E2B4000085}"/>
              </a:ext>
            </a:extLst>
          </p:cNvPr>
          <p:cNvSpPr/>
          <p:nvPr/>
        </p:nvSpPr>
        <p:spPr>
          <a:xfrm>
            <a:off x="7216660" y="4503001"/>
            <a:ext cx="892629" cy="74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F828200-C3E7-46DE-A28E-1C118D3CB831}"/>
              </a:ext>
            </a:extLst>
          </p:cNvPr>
          <p:cNvSpPr/>
          <p:nvPr/>
        </p:nvSpPr>
        <p:spPr>
          <a:xfrm>
            <a:off x="3360737" y="5137319"/>
            <a:ext cx="892629" cy="74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F377D15-2581-49BB-B8A7-E630BE739CD3}"/>
              </a:ext>
            </a:extLst>
          </p:cNvPr>
          <p:cNvSpPr/>
          <p:nvPr/>
        </p:nvSpPr>
        <p:spPr>
          <a:xfrm>
            <a:off x="7272110" y="5558577"/>
            <a:ext cx="892629" cy="74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FE086954-810B-4ACB-888C-5645BEB91111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4253366" y="5371816"/>
            <a:ext cx="957262" cy="1383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8063507D-1773-4BCC-BAA1-C1F3E5B9B7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308725" y="4875837"/>
            <a:ext cx="907935" cy="495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593821D3-D964-4F0B-84BE-22F34E088538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6308725" y="5371816"/>
            <a:ext cx="963385" cy="559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a 14" descr="Dzieci z wypełnieniem pełnym">
            <a:extLst>
              <a:ext uri="{FF2B5EF4-FFF2-40B4-BE49-F238E27FC236}">
                <a16:creationId xmlns:a16="http://schemas.microsoft.com/office/drawing/2014/main" id="{175BF5B0-05E8-4903-8E76-BA70FB129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1753" y="2844404"/>
            <a:ext cx="914400" cy="914400"/>
          </a:xfrm>
          <a:prstGeom prst="rect">
            <a:avLst/>
          </a:prstGeom>
        </p:spPr>
      </p:pic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ECAD3CB7-0B0C-47EF-90F5-11064EED6E33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5758953" y="3758804"/>
            <a:ext cx="724" cy="111703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503DDC0C-8107-466A-AE55-4F3084B7D6C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flipH="1">
            <a:off x="3807052" y="3758804"/>
            <a:ext cx="1951901" cy="1378515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FDAEE39F-C418-46BD-A3B2-D6185FE9C665}"/>
              </a:ext>
            </a:extLst>
          </p:cNvPr>
          <p:cNvCxnSpPr>
            <a:stCxn id="15" idx="2"/>
            <a:endCxn id="5" idx="0"/>
          </p:cNvCxnSpPr>
          <p:nvPr/>
        </p:nvCxnSpPr>
        <p:spPr>
          <a:xfrm>
            <a:off x="5758953" y="3758804"/>
            <a:ext cx="1904022" cy="74419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5528-EDF4-4635-A943-2C9296B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A219-FEA3-4D0F-9061-D1C0131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"/>
              </a:rPr>
              <a:t>Submodules</a:t>
            </a:r>
            <a:r>
              <a:rPr lang="pl-PL">
                <a:cs typeface="Calibri"/>
              </a:rPr>
              <a:t>?</a:t>
            </a: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Rules on module internals</a:t>
            </a:r>
            <a:r>
              <a:rPr lang="pl-PL" dirty="0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12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087627"/>
            <a:ext cx="11401506" cy="3338069"/>
          </a:xfrm>
        </p:spPr>
        <p:txBody>
          <a:bodyPr anchor="ctr">
            <a:normAutofit/>
          </a:bodyPr>
          <a:lstStyle/>
          <a:p>
            <a:pPr algn="l"/>
            <a:r>
              <a:rPr lang="pl-PL" sz="7200" dirty="0" err="1">
                <a:latin typeface="Century Gothic"/>
                <a:ea typeface="+mj-lt"/>
                <a:cs typeface="+mj-lt"/>
              </a:rPr>
              <a:t>Thank</a:t>
            </a:r>
            <a:r>
              <a:rPr lang="pl-PL" sz="7200" dirty="0">
                <a:latin typeface="Century Gothic"/>
                <a:ea typeface="+mj-lt"/>
                <a:cs typeface="+mj-lt"/>
              </a:rPr>
              <a:t> </a:t>
            </a:r>
            <a:r>
              <a:rPr lang="pl-PL" sz="7200" dirty="0" err="1">
                <a:latin typeface="Century Gothic"/>
                <a:ea typeface="+mj-lt"/>
                <a:cs typeface="+mj-lt"/>
              </a:rPr>
              <a:t>you</a:t>
            </a:r>
            <a:endParaRPr lang="en-US" sz="4800" dirty="0">
              <a:latin typeface="Century Gothic"/>
              <a:cs typeface="Calibri Light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A4A966E-D13E-4E1A-AA76-41668574B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20" y="5215039"/>
            <a:ext cx="3690058" cy="626508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  <a:latin typeface="Century Gothic" panose="020B0502020202020204" pitchFamily="34" charset="0"/>
                <a:ea typeface="+mn-lt"/>
                <a:cs typeface="+mn-lt"/>
              </a:rPr>
              <a:t>Jacek Milewski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33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41A7348A-FDD9-4645-8E6C-8523CF357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4" t="37027" r="26146" b="35405"/>
          <a:stretch/>
        </p:blipFill>
        <p:spPr>
          <a:xfrm>
            <a:off x="5156786" y="5118979"/>
            <a:ext cx="1671272" cy="970779"/>
          </a:xfrm>
          <a:prstGeom prst="rect">
            <a:avLst/>
          </a:prstGeom>
        </p:spPr>
      </p:pic>
      <p:grpSp>
        <p:nvGrpSpPr>
          <p:cNvPr id="34" name="Grupa 33">
            <a:extLst>
              <a:ext uri="{FF2B5EF4-FFF2-40B4-BE49-F238E27FC236}">
                <a16:creationId xmlns:a16="http://schemas.microsoft.com/office/drawing/2014/main" id="{59D7AB5E-E911-40F9-B694-623B97B66358}"/>
              </a:ext>
            </a:extLst>
          </p:cNvPr>
          <p:cNvGrpSpPr/>
          <p:nvPr/>
        </p:nvGrpSpPr>
        <p:grpSpPr>
          <a:xfrm>
            <a:off x="8182882" y="5187403"/>
            <a:ext cx="4015468" cy="923330"/>
            <a:chOff x="8612155" y="5196114"/>
            <a:chExt cx="3584682" cy="923330"/>
          </a:xfrm>
        </p:grpSpPr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FD91965D-900B-4908-ADEF-FE4EC7C9B977}"/>
                </a:ext>
              </a:extLst>
            </p:cNvPr>
            <p:cNvSpPr txBox="1"/>
            <p:nvPr/>
          </p:nvSpPr>
          <p:spPr>
            <a:xfrm>
              <a:off x="8897257" y="5196114"/>
              <a:ext cx="329958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entury Gothic" panose="020B0502020202020204" pitchFamily="34" charset="0"/>
                </a:rPr>
                <a:t>jacek.milewski.k@gmail.com</a:t>
              </a:r>
            </a:p>
            <a:p>
              <a:endParaRPr lang="en-US" dirty="0">
                <a:latin typeface="Century Gothic" panose="020B0502020202020204" pitchFamily="34" charset="0"/>
                <a:cs typeface="Calibri"/>
              </a:endParaRPr>
            </a:p>
            <a:p>
              <a:r>
                <a:rPr lang="en-US" dirty="0">
                  <a:latin typeface="Century Gothic" panose="020B0502020202020204" pitchFamily="34" charset="0"/>
                  <a:cs typeface="Calibri"/>
                </a:rPr>
                <a:t>@jacek_mil</a:t>
              </a:r>
            </a:p>
          </p:txBody>
        </p:sp>
        <p:pic>
          <p:nvPicPr>
            <p:cNvPr id="36" name="Picture 9" descr="A picture containing ax&#10;&#10;Description automatically generated">
              <a:extLst>
                <a:ext uri="{FF2B5EF4-FFF2-40B4-BE49-F238E27FC236}">
                  <a16:creationId xmlns:a16="http://schemas.microsoft.com/office/drawing/2014/main" id="{250CC1DA-EDFC-4B59-9626-505F05A49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8612155" y="5836234"/>
              <a:ext cx="293915" cy="239613"/>
            </a:xfrm>
            <a:prstGeom prst="rect">
              <a:avLst/>
            </a:prstGeom>
          </p:spPr>
        </p:pic>
        <p:pic>
          <p:nvPicPr>
            <p:cNvPr id="37" name="Picture 11" descr="A picture containing computer, sitting, computer&#10;&#10;Description automatically generated">
              <a:extLst>
                <a:ext uri="{FF2B5EF4-FFF2-40B4-BE49-F238E27FC236}">
                  <a16:creationId xmlns:a16="http://schemas.microsoft.com/office/drawing/2014/main" id="{C947CFD3-926C-44D5-B56D-77488A33A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2155" y="5260910"/>
              <a:ext cx="262812" cy="262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6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>
            <a:extLst>
              <a:ext uri="{FF2B5EF4-FFF2-40B4-BE49-F238E27FC236}">
                <a16:creationId xmlns:a16="http://schemas.microsoft.com/office/drawing/2014/main" id="{44EA902D-55F8-49E5-BF11-5826022F88CD}"/>
              </a:ext>
            </a:extLst>
          </p:cNvPr>
          <p:cNvSpPr/>
          <p:nvPr/>
        </p:nvSpPr>
        <p:spPr>
          <a:xfrm>
            <a:off x="446168" y="4720780"/>
            <a:ext cx="4434287" cy="145478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DF5374BA-916E-4EC1-A992-9041C445E649}"/>
              </a:ext>
            </a:extLst>
          </p:cNvPr>
          <p:cNvSpPr/>
          <p:nvPr/>
        </p:nvSpPr>
        <p:spPr>
          <a:xfrm>
            <a:off x="446168" y="3731676"/>
            <a:ext cx="4434287" cy="984193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C180204-E00B-414C-8918-5956423D3A39}"/>
              </a:ext>
            </a:extLst>
          </p:cNvPr>
          <p:cNvSpPr/>
          <p:nvPr/>
        </p:nvSpPr>
        <p:spPr>
          <a:xfrm>
            <a:off x="444284" y="2298510"/>
            <a:ext cx="4434287" cy="1417273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perfect</a:t>
            </a:r>
            <a:r>
              <a:rPr lang="pl-PL" dirty="0"/>
              <a:t> </a:t>
            </a:r>
            <a:r>
              <a:rPr lang="pl-PL" dirty="0" err="1"/>
              <a:t>microservice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577231" y="1901326"/>
            <a:ext cx="1853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3204628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480623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3016424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/>
          <p:nvPr/>
        </p:nvCxnSpPr>
        <p:spPr>
          <a:xfrm flipV="1">
            <a:off x="439642" y="2739412"/>
            <a:ext cx="4434288" cy="137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/>
          <p:nvPr/>
        </p:nvCxnSpPr>
        <p:spPr>
          <a:xfrm flipV="1">
            <a:off x="440216" y="3226563"/>
            <a:ext cx="4434287" cy="137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/>
          <p:nvPr/>
        </p:nvCxnSpPr>
        <p:spPr>
          <a:xfrm flipV="1">
            <a:off x="440789" y="3718305"/>
            <a:ext cx="4434288" cy="9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443200" y="2377577"/>
            <a:ext cx="1767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/>
          <p:nvPr/>
        </p:nvCxnSpPr>
        <p:spPr>
          <a:xfrm>
            <a:off x="441937" y="2296443"/>
            <a:ext cx="4434288" cy="45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439759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444923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641285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3016424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744567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944822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17E359BA-EC6C-44E9-881A-0907630B26C7}"/>
              </a:ext>
            </a:extLst>
          </p:cNvPr>
          <p:cNvCxnSpPr/>
          <p:nvPr/>
        </p:nvCxnSpPr>
        <p:spPr>
          <a:xfrm flipV="1">
            <a:off x="439642" y="4210047"/>
            <a:ext cx="4434288" cy="9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4">
            <a:extLst>
              <a:ext uri="{FF2B5EF4-FFF2-40B4-BE49-F238E27FC236}">
                <a16:creationId xmlns:a16="http://schemas.microsoft.com/office/drawing/2014/main" id="{E9ED4440-2000-47B6-8582-15D75A24CC44}"/>
              </a:ext>
            </a:extLst>
          </p:cNvPr>
          <p:cNvSpPr txBox="1"/>
          <p:nvPr/>
        </p:nvSpPr>
        <p:spPr>
          <a:xfrm>
            <a:off x="443775" y="3802883"/>
            <a:ext cx="1997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Integration</a:t>
            </a:r>
            <a:endParaRPr lang="en-US" dirty="0"/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1350EF10-CDC4-4B32-B86F-1B47EBBE5357}"/>
              </a:ext>
            </a:extLst>
          </p:cNvPr>
          <p:cNvCxnSpPr/>
          <p:nvPr/>
        </p:nvCxnSpPr>
        <p:spPr>
          <a:xfrm flipV="1">
            <a:off x="439642" y="4701789"/>
            <a:ext cx="4434288" cy="9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C67AC731-7DD4-42E6-81F9-6F32A1EFA88B}"/>
              </a:ext>
            </a:extLst>
          </p:cNvPr>
          <p:cNvSpPr txBox="1"/>
          <p:nvPr/>
        </p:nvSpPr>
        <p:spPr>
          <a:xfrm>
            <a:off x="443776" y="4294625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Unit</a:t>
            </a:r>
            <a:endParaRPr 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133A0D1-51A2-4F6F-B19A-D84677F4916D}"/>
              </a:ext>
            </a:extLst>
          </p:cNvPr>
          <p:cNvSpPr/>
          <p:nvPr/>
        </p:nvSpPr>
        <p:spPr>
          <a:xfrm>
            <a:off x="2866746" y="393636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908A105-2147-4B72-AC5F-19544C55676A}"/>
              </a:ext>
            </a:extLst>
          </p:cNvPr>
          <p:cNvSpPr/>
          <p:nvPr/>
        </p:nvSpPr>
        <p:spPr>
          <a:xfrm>
            <a:off x="3437524" y="3936348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3124B445-9D91-4386-B8C7-3BE090BE6E92}"/>
              </a:ext>
            </a:extLst>
          </p:cNvPr>
          <p:cNvCxnSpPr/>
          <p:nvPr/>
        </p:nvCxnSpPr>
        <p:spPr>
          <a:xfrm flipV="1">
            <a:off x="446167" y="5193531"/>
            <a:ext cx="4434288" cy="9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A4CFF1A1-9465-4AED-B11E-98166C09D453}"/>
              </a:ext>
            </a:extLst>
          </p:cNvPr>
          <p:cNvSpPr txBox="1"/>
          <p:nvPr/>
        </p:nvSpPr>
        <p:spPr>
          <a:xfrm>
            <a:off x="450301" y="4786367"/>
            <a:ext cx="1812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 err="1"/>
              <a:t>Controllers</a:t>
            </a:r>
            <a:endParaRPr 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80D76A64-F20B-464E-8EF9-4DB7638768A6}"/>
              </a:ext>
            </a:extLst>
          </p:cNvPr>
          <p:cNvSpPr/>
          <p:nvPr/>
        </p:nvSpPr>
        <p:spPr>
          <a:xfrm>
            <a:off x="3022949" y="4867329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67E6030B-A86C-466E-8659-B57B43D08872}"/>
              </a:ext>
            </a:extLst>
          </p:cNvPr>
          <p:cNvSpPr/>
          <p:nvPr/>
        </p:nvSpPr>
        <p:spPr>
          <a:xfrm>
            <a:off x="3611775" y="486058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19AFCAB0-D0D3-4BE6-81E1-03672903609A}"/>
              </a:ext>
            </a:extLst>
          </p:cNvPr>
          <p:cNvCxnSpPr/>
          <p:nvPr/>
        </p:nvCxnSpPr>
        <p:spPr>
          <a:xfrm flipV="1">
            <a:off x="446167" y="5681994"/>
            <a:ext cx="4434288" cy="9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>
            <a:extLst>
              <a:ext uri="{FF2B5EF4-FFF2-40B4-BE49-F238E27FC236}">
                <a16:creationId xmlns:a16="http://schemas.microsoft.com/office/drawing/2014/main" id="{51DB0ADD-68F4-435F-9814-21926B7EB9DB}"/>
              </a:ext>
            </a:extLst>
          </p:cNvPr>
          <p:cNvSpPr txBox="1"/>
          <p:nvPr/>
        </p:nvSpPr>
        <p:spPr>
          <a:xfrm>
            <a:off x="450301" y="5274830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Services</a:t>
            </a:r>
            <a:endParaRPr lang="en-US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10CD0E7C-9144-4096-A16D-36278506B6A5}"/>
              </a:ext>
            </a:extLst>
          </p:cNvPr>
          <p:cNvSpPr/>
          <p:nvPr/>
        </p:nvSpPr>
        <p:spPr>
          <a:xfrm>
            <a:off x="3022949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A57F2EF9-0321-4181-824F-24D2A67D5A30}"/>
              </a:ext>
            </a:extLst>
          </p:cNvPr>
          <p:cNvSpPr/>
          <p:nvPr/>
        </p:nvSpPr>
        <p:spPr>
          <a:xfrm>
            <a:off x="3393046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0">
            <a:extLst>
              <a:ext uri="{FF2B5EF4-FFF2-40B4-BE49-F238E27FC236}">
                <a16:creationId xmlns:a16="http://schemas.microsoft.com/office/drawing/2014/main" id="{ECC12C21-9F55-4C4A-BFB6-24D45A7B8CE7}"/>
              </a:ext>
            </a:extLst>
          </p:cNvPr>
          <p:cNvCxnSpPr/>
          <p:nvPr/>
        </p:nvCxnSpPr>
        <p:spPr>
          <a:xfrm flipV="1">
            <a:off x="452692" y="6173736"/>
            <a:ext cx="4434288" cy="9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">
            <a:extLst>
              <a:ext uri="{FF2B5EF4-FFF2-40B4-BE49-F238E27FC236}">
                <a16:creationId xmlns:a16="http://schemas.microsoft.com/office/drawing/2014/main" id="{D56D8E88-D94E-4A83-8283-86C7A8503225}"/>
              </a:ext>
            </a:extLst>
          </p:cNvPr>
          <p:cNvSpPr txBox="1"/>
          <p:nvPr/>
        </p:nvSpPr>
        <p:spPr>
          <a:xfrm>
            <a:off x="456825" y="5766572"/>
            <a:ext cx="1850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Http </a:t>
            </a:r>
            <a:r>
              <a:rPr lang="pl-PL" dirty="0" err="1"/>
              <a:t>Clients</a:t>
            </a:r>
            <a:endParaRPr lang="en-US" dirty="0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90BB3CE-A68F-41B2-8B79-E06E664105A5}"/>
              </a:ext>
            </a:extLst>
          </p:cNvPr>
          <p:cNvSpPr/>
          <p:nvPr/>
        </p:nvSpPr>
        <p:spPr>
          <a:xfrm>
            <a:off x="3029474" y="584753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E914CE3E-CD77-4B91-A937-16FECC25A612}"/>
              </a:ext>
            </a:extLst>
          </p:cNvPr>
          <p:cNvSpPr/>
          <p:nvPr/>
        </p:nvSpPr>
        <p:spPr>
          <a:xfrm>
            <a:off x="3618300" y="5840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B53DAF2E-B89D-4C92-AE95-762C2198CC20}"/>
              </a:ext>
            </a:extLst>
          </p:cNvPr>
          <p:cNvCxnSpPr/>
          <p:nvPr/>
        </p:nvCxnSpPr>
        <p:spPr>
          <a:xfrm>
            <a:off x="2866746" y="429462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64E04F9A-4F52-442F-B39A-E7C7D76157F3}"/>
              </a:ext>
            </a:extLst>
          </p:cNvPr>
          <p:cNvCxnSpPr/>
          <p:nvPr/>
        </p:nvCxnSpPr>
        <p:spPr>
          <a:xfrm flipV="1">
            <a:off x="2835728" y="429462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  <p:bldP spid="3" grpId="0" animBg="1"/>
      <p:bldP spid="6" grpId="0" animBg="1"/>
      <p:bldP spid="7" grpId="0" animBg="1"/>
      <p:bldP spid="8" grpId="0" animBg="1"/>
      <p:bldP spid="12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4" grpId="0" animBg="1"/>
      <p:bldP spid="25" grpId="0" animBg="1"/>
      <p:bldP spid="29" grpId="0"/>
      <p:bldP spid="30" grpId="0" animBg="1"/>
      <p:bldP spid="31" grpId="0" animBg="1"/>
      <p:bldP spid="33" grpId="0"/>
      <p:bldP spid="34" grpId="0" animBg="1"/>
      <p:bldP spid="35" grpId="0" animBg="1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AC8-694E-44A6-8B3E-34945560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 have this one small feature...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85DB-C5BA-4E0C-8946-1A15A959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2018: GDPR</a:t>
            </a:r>
          </a:p>
          <a:p>
            <a:pPr lvl="1"/>
            <a:r>
              <a:rPr lang="en-US" dirty="0">
                <a:cs typeface="Calibri"/>
              </a:rPr>
              <a:t>Belongs to customer Identity Component</a:t>
            </a:r>
          </a:p>
          <a:p>
            <a:pPr lvl="1"/>
            <a:r>
              <a:rPr lang="en-US" dirty="0">
                <a:cs typeface="Calibri"/>
              </a:rPr>
              <a:t>But is not much related to authorization</a:t>
            </a:r>
          </a:p>
          <a:p>
            <a:pPr lvl="1"/>
            <a:r>
              <a:rPr lang="en-US" dirty="0">
                <a:cs typeface="Calibri"/>
              </a:rPr>
              <a:t>Became a separate... something</a:t>
            </a:r>
          </a:p>
          <a:p>
            <a:pPr lvl="2"/>
            <a:r>
              <a:rPr lang="en-US" dirty="0">
                <a:cs typeface="Calibri"/>
              </a:rPr>
              <a:t>Both in BE and FE code</a:t>
            </a:r>
          </a:p>
          <a:p>
            <a:pPr lvl="2"/>
            <a:r>
              <a:rPr lang="en-US" dirty="0">
                <a:cs typeface="Calibri"/>
              </a:rPr>
              <a:t>FE reflected BE structure</a:t>
            </a:r>
          </a:p>
          <a:p>
            <a:pPr lvl="2"/>
            <a:r>
              <a:rPr lang="en-US" dirty="0">
                <a:cs typeface="Calibri"/>
              </a:rPr>
              <a:t>Module internals we wanted to have flat, not technically layered</a:t>
            </a:r>
          </a:p>
          <a:p>
            <a:pPr lvl="2"/>
            <a:r>
              <a:rPr lang="en-US" dirty="0">
                <a:cs typeface="Calibri"/>
              </a:rPr>
              <a:t>Module was small</a:t>
            </a:r>
          </a:p>
          <a:p>
            <a:pPr lvl="3"/>
            <a:r>
              <a:rPr lang="en-US" dirty="0">
                <a:cs typeface="Calibri"/>
              </a:rPr>
              <a:t>flat structure is fine, no strong need of nesting, </a:t>
            </a:r>
            <a:r>
              <a:rPr lang="en-US" dirty="0" err="1">
                <a:cs typeface="Calibri"/>
              </a:rPr>
              <a:t>subpackages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etc</a:t>
            </a:r>
            <a:endParaRPr lang="en-US" dirty="0">
              <a:cs typeface="Calibri"/>
            </a:endParaRPr>
          </a:p>
          <a:p>
            <a:pPr lvl="3"/>
            <a:r>
              <a:rPr lang="en-US" dirty="0">
                <a:cs typeface="Calibri"/>
              </a:rPr>
              <a:t>Are </a:t>
            </a:r>
            <a:r>
              <a:rPr lang="en-US" dirty="0" err="1">
                <a:cs typeface="Calibri"/>
              </a:rPr>
              <a:t>subpackges</a:t>
            </a:r>
            <a:r>
              <a:rPr lang="en-US" dirty="0">
                <a:cs typeface="Calibri"/>
              </a:rPr>
              <a:t> bad?</a:t>
            </a:r>
          </a:p>
          <a:p>
            <a:pPr lvl="4"/>
            <a:r>
              <a:rPr lang="en-US" dirty="0">
                <a:cs typeface="Calibri"/>
              </a:rPr>
              <a:t>Yes, because they require to use `public` access modifiers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57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rostokąt 54">
            <a:extLst>
              <a:ext uri="{FF2B5EF4-FFF2-40B4-BE49-F238E27FC236}">
                <a16:creationId xmlns:a16="http://schemas.microsoft.com/office/drawing/2014/main" id="{D641EE45-8805-4E2E-9FB4-0AA21BB5404D}"/>
              </a:ext>
            </a:extLst>
          </p:cNvPr>
          <p:cNvSpPr/>
          <p:nvPr/>
        </p:nvSpPr>
        <p:spPr>
          <a:xfrm>
            <a:off x="446168" y="4711496"/>
            <a:ext cx="5482400" cy="147813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3492AB08-11F9-4C4B-8D83-D0656320ECC9}"/>
              </a:ext>
            </a:extLst>
          </p:cNvPr>
          <p:cNvSpPr/>
          <p:nvPr/>
        </p:nvSpPr>
        <p:spPr>
          <a:xfrm>
            <a:off x="446168" y="3717750"/>
            <a:ext cx="5482400" cy="9910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DA875848-78E3-4FC8-A415-56316A5F7B7D}"/>
              </a:ext>
            </a:extLst>
          </p:cNvPr>
          <p:cNvSpPr/>
          <p:nvPr/>
        </p:nvSpPr>
        <p:spPr>
          <a:xfrm>
            <a:off x="444284" y="2303152"/>
            <a:ext cx="5482400" cy="1417273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AE6E7-8609-4753-A85B-C684CF0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There’s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small </a:t>
            </a:r>
            <a:r>
              <a:rPr lang="pl-PL" dirty="0" err="1"/>
              <a:t>feature</a:t>
            </a:r>
            <a:r>
              <a:rPr lang="pl-PL" dirty="0"/>
              <a:t>… GDPR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739B-C480-4065-8C60-17FC23BB9AB4}"/>
              </a:ext>
            </a:extLst>
          </p:cNvPr>
          <p:cNvSpPr txBox="1"/>
          <p:nvPr/>
        </p:nvSpPr>
        <p:spPr>
          <a:xfrm>
            <a:off x="2364954" y="1901326"/>
            <a:ext cx="1782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OAuth &amp;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28D28-5DF6-4CF3-89DD-E6C1A292A967}"/>
              </a:ext>
            </a:extLst>
          </p:cNvPr>
          <p:cNvSpPr/>
          <p:nvPr/>
        </p:nvSpPr>
        <p:spPr>
          <a:xfrm>
            <a:off x="2834516" y="2513205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0FFC0-6C13-4605-91B9-29ADDB09DE3D}"/>
              </a:ext>
            </a:extLst>
          </p:cNvPr>
          <p:cNvSpPr/>
          <p:nvPr/>
        </p:nvSpPr>
        <p:spPr>
          <a:xfrm>
            <a:off x="3164941" y="294068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46A30-20AC-4286-8D19-BF31B4DD01EC}"/>
              </a:ext>
            </a:extLst>
          </p:cNvPr>
          <p:cNvSpPr/>
          <p:nvPr/>
        </p:nvSpPr>
        <p:spPr>
          <a:xfrm>
            <a:off x="2700742" y="3431563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18363-3B81-4CEA-AFC1-3E141F5B4855}"/>
              </a:ext>
            </a:extLst>
          </p:cNvPr>
          <p:cNvCxnSpPr>
            <a:cxnSpLocks/>
          </p:cNvCxnSpPr>
          <p:nvPr/>
        </p:nvCxnSpPr>
        <p:spPr>
          <a:xfrm flipV="1">
            <a:off x="439642" y="2741846"/>
            <a:ext cx="3650665" cy="1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219CE-69C3-41DF-B53E-E6CFAC7C6284}"/>
              </a:ext>
            </a:extLst>
          </p:cNvPr>
          <p:cNvCxnSpPr>
            <a:cxnSpLocks/>
          </p:cNvCxnSpPr>
          <p:nvPr/>
        </p:nvCxnSpPr>
        <p:spPr>
          <a:xfrm flipV="1">
            <a:off x="440216" y="3228999"/>
            <a:ext cx="3650091" cy="113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DB65C-3BEF-4572-9F15-8C1D4F982F33}"/>
              </a:ext>
            </a:extLst>
          </p:cNvPr>
          <p:cNvCxnSpPr>
            <a:cxnSpLocks/>
          </p:cNvCxnSpPr>
          <p:nvPr/>
        </p:nvCxnSpPr>
        <p:spPr>
          <a:xfrm>
            <a:off x="440789" y="3727487"/>
            <a:ext cx="54824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D4A-AFCA-43AD-8CA4-38C1B95CE2AB}"/>
              </a:ext>
            </a:extLst>
          </p:cNvPr>
          <p:cNvSpPr txBox="1"/>
          <p:nvPr/>
        </p:nvSpPr>
        <p:spPr>
          <a:xfrm>
            <a:off x="432314" y="2377577"/>
            <a:ext cx="1749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83432-85CF-46E1-BAEF-E6B5C04FE0B6}"/>
              </a:ext>
            </a:extLst>
          </p:cNvPr>
          <p:cNvCxnSpPr>
            <a:cxnSpLocks/>
          </p:cNvCxnSpPr>
          <p:nvPr/>
        </p:nvCxnSpPr>
        <p:spPr>
          <a:xfrm>
            <a:off x="441937" y="2296443"/>
            <a:ext cx="548010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C659A8-3A51-493E-B673-53DD8F5EC109}"/>
              </a:ext>
            </a:extLst>
          </p:cNvPr>
          <p:cNvSpPr txBox="1"/>
          <p:nvPr/>
        </p:nvSpPr>
        <p:spPr>
          <a:xfrm>
            <a:off x="428873" y="2819399"/>
            <a:ext cx="1485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4E97-3F8C-4903-A9A6-61CAB4B00D1D}"/>
              </a:ext>
            </a:extLst>
          </p:cNvPr>
          <p:cNvSpPr txBox="1"/>
          <p:nvPr/>
        </p:nvSpPr>
        <p:spPr>
          <a:xfrm>
            <a:off x="434037" y="3311141"/>
            <a:ext cx="1246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BE: DAOs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9E07171-C292-4765-9579-95243265CD31}"/>
              </a:ext>
            </a:extLst>
          </p:cNvPr>
          <p:cNvSpPr/>
          <p:nvPr/>
        </p:nvSpPr>
        <p:spPr>
          <a:xfrm>
            <a:off x="3325603" y="342367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A9B759-5E92-4153-B1B8-AF08DC25F24A}"/>
              </a:ext>
            </a:extLst>
          </p:cNvPr>
          <p:cNvSpPr/>
          <p:nvPr/>
        </p:nvSpPr>
        <p:spPr>
          <a:xfrm>
            <a:off x="2700742" y="2996933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924E036-C922-44D3-85D2-E56D7F82120A}"/>
              </a:ext>
            </a:extLst>
          </p:cNvPr>
          <p:cNvSpPr/>
          <p:nvPr/>
        </p:nvSpPr>
        <p:spPr>
          <a:xfrm>
            <a:off x="3374455" y="2439739"/>
            <a:ext cx="169843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00D2CC2-57FA-4916-B6E1-B1782104283E}"/>
              </a:ext>
            </a:extLst>
          </p:cNvPr>
          <p:cNvSpPr/>
          <p:nvPr/>
        </p:nvSpPr>
        <p:spPr>
          <a:xfrm>
            <a:off x="3574710" y="2958362"/>
            <a:ext cx="160662" cy="16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17E359BA-EC6C-44E9-881A-0907630B26C7}"/>
              </a:ext>
            </a:extLst>
          </p:cNvPr>
          <p:cNvCxnSpPr>
            <a:cxnSpLocks/>
          </p:cNvCxnSpPr>
          <p:nvPr/>
        </p:nvCxnSpPr>
        <p:spPr>
          <a:xfrm>
            <a:off x="439642" y="4219229"/>
            <a:ext cx="548354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4">
            <a:extLst>
              <a:ext uri="{FF2B5EF4-FFF2-40B4-BE49-F238E27FC236}">
                <a16:creationId xmlns:a16="http://schemas.microsoft.com/office/drawing/2014/main" id="{E9ED4440-2000-47B6-8582-15D75A24CC44}"/>
              </a:ext>
            </a:extLst>
          </p:cNvPr>
          <p:cNvSpPr txBox="1"/>
          <p:nvPr/>
        </p:nvSpPr>
        <p:spPr>
          <a:xfrm>
            <a:off x="432889" y="3802883"/>
            <a:ext cx="2125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Integration</a:t>
            </a:r>
            <a:endParaRPr lang="en-US" dirty="0"/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1350EF10-CDC4-4B32-B86F-1B47EBBE5357}"/>
              </a:ext>
            </a:extLst>
          </p:cNvPr>
          <p:cNvCxnSpPr>
            <a:cxnSpLocks/>
          </p:cNvCxnSpPr>
          <p:nvPr/>
        </p:nvCxnSpPr>
        <p:spPr>
          <a:xfrm>
            <a:off x="439642" y="4710971"/>
            <a:ext cx="548354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C67AC731-7DD4-42E6-81F9-6F32A1EFA88B}"/>
              </a:ext>
            </a:extLst>
          </p:cNvPr>
          <p:cNvSpPr txBox="1"/>
          <p:nvPr/>
        </p:nvSpPr>
        <p:spPr>
          <a:xfrm>
            <a:off x="432890" y="4294625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Test</a:t>
            </a:r>
            <a:r>
              <a:rPr lang="en-US" dirty="0"/>
              <a:t>: </a:t>
            </a:r>
            <a:r>
              <a:rPr lang="pl-PL" dirty="0"/>
              <a:t>Unit</a:t>
            </a:r>
            <a:endParaRPr 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133A0D1-51A2-4F6F-B19A-D84677F4916D}"/>
              </a:ext>
            </a:extLst>
          </p:cNvPr>
          <p:cNvSpPr/>
          <p:nvPr/>
        </p:nvSpPr>
        <p:spPr>
          <a:xfrm>
            <a:off x="2551064" y="393636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908A105-2147-4B72-AC5F-19544C55676A}"/>
              </a:ext>
            </a:extLst>
          </p:cNvPr>
          <p:cNvSpPr/>
          <p:nvPr/>
        </p:nvSpPr>
        <p:spPr>
          <a:xfrm>
            <a:off x="3121842" y="3936348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3124B445-9D91-4386-B8C7-3BE090BE6E92}"/>
              </a:ext>
            </a:extLst>
          </p:cNvPr>
          <p:cNvCxnSpPr>
            <a:cxnSpLocks/>
          </p:cNvCxnSpPr>
          <p:nvPr/>
        </p:nvCxnSpPr>
        <p:spPr>
          <a:xfrm>
            <a:off x="446167" y="5202713"/>
            <a:ext cx="547702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A4CFF1A1-9465-4AED-B11E-98166C09D453}"/>
              </a:ext>
            </a:extLst>
          </p:cNvPr>
          <p:cNvSpPr txBox="1"/>
          <p:nvPr/>
        </p:nvSpPr>
        <p:spPr>
          <a:xfrm>
            <a:off x="439415" y="4786367"/>
            <a:ext cx="1884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 err="1"/>
              <a:t>Controllers</a:t>
            </a:r>
            <a:endParaRPr 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80D76A64-F20B-464E-8EF9-4DB7638768A6}"/>
              </a:ext>
            </a:extLst>
          </p:cNvPr>
          <p:cNvSpPr/>
          <p:nvPr/>
        </p:nvSpPr>
        <p:spPr>
          <a:xfrm>
            <a:off x="2707267" y="4867329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67E6030B-A86C-466E-8659-B57B43D08872}"/>
              </a:ext>
            </a:extLst>
          </p:cNvPr>
          <p:cNvSpPr/>
          <p:nvPr/>
        </p:nvSpPr>
        <p:spPr>
          <a:xfrm>
            <a:off x="3296093" y="4860587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19AFCAB0-D0D3-4BE6-81E1-03672903609A}"/>
              </a:ext>
            </a:extLst>
          </p:cNvPr>
          <p:cNvCxnSpPr>
            <a:cxnSpLocks/>
          </p:cNvCxnSpPr>
          <p:nvPr/>
        </p:nvCxnSpPr>
        <p:spPr>
          <a:xfrm>
            <a:off x="446167" y="5691176"/>
            <a:ext cx="547702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>
            <a:extLst>
              <a:ext uri="{FF2B5EF4-FFF2-40B4-BE49-F238E27FC236}">
                <a16:creationId xmlns:a16="http://schemas.microsoft.com/office/drawing/2014/main" id="{51DB0ADD-68F4-435F-9814-21926B7EB9DB}"/>
              </a:ext>
            </a:extLst>
          </p:cNvPr>
          <p:cNvSpPr txBox="1"/>
          <p:nvPr/>
        </p:nvSpPr>
        <p:spPr>
          <a:xfrm>
            <a:off x="439415" y="5274830"/>
            <a:ext cx="1620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Services</a:t>
            </a:r>
            <a:endParaRPr lang="en-US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10CD0E7C-9144-4096-A16D-36278506B6A5}"/>
              </a:ext>
            </a:extLst>
          </p:cNvPr>
          <p:cNvSpPr/>
          <p:nvPr/>
        </p:nvSpPr>
        <p:spPr>
          <a:xfrm>
            <a:off x="2707267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A57F2EF9-0321-4181-824F-24D2A67D5A30}"/>
              </a:ext>
            </a:extLst>
          </p:cNvPr>
          <p:cNvSpPr/>
          <p:nvPr/>
        </p:nvSpPr>
        <p:spPr>
          <a:xfrm>
            <a:off x="3077364" y="5355792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0">
            <a:extLst>
              <a:ext uri="{FF2B5EF4-FFF2-40B4-BE49-F238E27FC236}">
                <a16:creationId xmlns:a16="http://schemas.microsoft.com/office/drawing/2014/main" id="{ECC12C21-9F55-4C4A-BFB6-24D45A7B8CE7}"/>
              </a:ext>
            </a:extLst>
          </p:cNvPr>
          <p:cNvCxnSpPr>
            <a:cxnSpLocks/>
          </p:cNvCxnSpPr>
          <p:nvPr/>
        </p:nvCxnSpPr>
        <p:spPr>
          <a:xfrm>
            <a:off x="452692" y="6182918"/>
            <a:ext cx="547049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">
            <a:extLst>
              <a:ext uri="{FF2B5EF4-FFF2-40B4-BE49-F238E27FC236}">
                <a16:creationId xmlns:a16="http://schemas.microsoft.com/office/drawing/2014/main" id="{D56D8E88-D94E-4A83-8283-86C7A8503225}"/>
              </a:ext>
            </a:extLst>
          </p:cNvPr>
          <p:cNvSpPr txBox="1"/>
          <p:nvPr/>
        </p:nvSpPr>
        <p:spPr>
          <a:xfrm>
            <a:off x="445940" y="5766572"/>
            <a:ext cx="1898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E: </a:t>
            </a:r>
            <a:r>
              <a:rPr lang="pl-PL" dirty="0"/>
              <a:t>Http </a:t>
            </a:r>
            <a:r>
              <a:rPr lang="pl-PL" dirty="0" err="1"/>
              <a:t>Clients</a:t>
            </a:r>
            <a:endParaRPr lang="en-US" dirty="0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90BB3CE-A68F-41B2-8B79-E06E664105A5}"/>
              </a:ext>
            </a:extLst>
          </p:cNvPr>
          <p:cNvSpPr/>
          <p:nvPr/>
        </p:nvSpPr>
        <p:spPr>
          <a:xfrm>
            <a:off x="2713792" y="5847534"/>
            <a:ext cx="188204" cy="1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B53DAF2E-B89D-4C92-AE95-762C2198CC20}"/>
              </a:ext>
            </a:extLst>
          </p:cNvPr>
          <p:cNvCxnSpPr/>
          <p:nvPr/>
        </p:nvCxnSpPr>
        <p:spPr>
          <a:xfrm>
            <a:off x="2551064" y="429462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64E04F9A-4F52-442F-B39A-E7C7D76157F3}"/>
              </a:ext>
            </a:extLst>
          </p:cNvPr>
          <p:cNvCxnSpPr/>
          <p:nvPr/>
        </p:nvCxnSpPr>
        <p:spPr>
          <a:xfrm flipV="1">
            <a:off x="2520046" y="429462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93FC6B9-4842-410C-850F-3ECCD141BDD5}"/>
              </a:ext>
            </a:extLst>
          </p:cNvPr>
          <p:cNvCxnSpPr>
            <a:cxnSpLocks/>
          </p:cNvCxnSpPr>
          <p:nvPr/>
        </p:nvCxnSpPr>
        <p:spPr>
          <a:xfrm>
            <a:off x="4090307" y="1690688"/>
            <a:ext cx="0" cy="44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">
            <a:extLst>
              <a:ext uri="{FF2B5EF4-FFF2-40B4-BE49-F238E27FC236}">
                <a16:creationId xmlns:a16="http://schemas.microsoft.com/office/drawing/2014/main" id="{D77BE567-4445-4787-BF76-6E7D08154941}"/>
              </a:ext>
            </a:extLst>
          </p:cNvPr>
          <p:cNvSpPr txBox="1"/>
          <p:nvPr/>
        </p:nvSpPr>
        <p:spPr>
          <a:xfrm>
            <a:off x="4538949" y="1897832"/>
            <a:ext cx="99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GDPR</a:t>
            </a:r>
            <a:endParaRPr lang="en-US" dirty="0"/>
          </a:p>
        </p:txBody>
      </p: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BD603BC7-0A70-4102-A6FF-85474BE043F3}"/>
              </a:ext>
            </a:extLst>
          </p:cNvPr>
          <p:cNvCxnSpPr/>
          <p:nvPr/>
        </p:nvCxnSpPr>
        <p:spPr>
          <a:xfrm>
            <a:off x="4435872" y="4290285"/>
            <a:ext cx="933233" cy="33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14E0C438-A367-4EF6-B603-1E0D27749F7E}"/>
              </a:ext>
            </a:extLst>
          </p:cNvPr>
          <p:cNvCxnSpPr/>
          <p:nvPr/>
        </p:nvCxnSpPr>
        <p:spPr>
          <a:xfrm flipV="1">
            <a:off x="4404854" y="4290285"/>
            <a:ext cx="964251" cy="3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7">
            <a:extLst>
              <a:ext uri="{FF2B5EF4-FFF2-40B4-BE49-F238E27FC236}">
                <a16:creationId xmlns:a16="http://schemas.microsoft.com/office/drawing/2014/main" id="{CA088AB1-0015-41C3-83D1-9CA7F3F062BC}"/>
              </a:ext>
            </a:extLst>
          </p:cNvPr>
          <p:cNvSpPr/>
          <p:nvPr/>
        </p:nvSpPr>
        <p:spPr>
          <a:xfrm>
            <a:off x="4598992" y="387625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B1C6D0D0-67C3-4DCD-827C-0A469103DB92}"/>
              </a:ext>
            </a:extLst>
          </p:cNvPr>
          <p:cNvSpPr/>
          <p:nvPr/>
        </p:nvSpPr>
        <p:spPr>
          <a:xfrm>
            <a:off x="5169770" y="3876238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31B250AE-4E7D-4D16-ADB7-EA97DE863AA4}"/>
              </a:ext>
            </a:extLst>
          </p:cNvPr>
          <p:cNvSpPr/>
          <p:nvPr/>
        </p:nvSpPr>
        <p:spPr>
          <a:xfrm>
            <a:off x="4724442" y="486058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22BCF877-87EC-4A12-B2A6-28CED8454869}"/>
              </a:ext>
            </a:extLst>
          </p:cNvPr>
          <p:cNvSpPr/>
          <p:nvPr/>
        </p:nvSpPr>
        <p:spPr>
          <a:xfrm>
            <a:off x="4607531" y="537499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21C72F6B-9F77-431E-AACC-344908D645DC}"/>
              </a:ext>
            </a:extLst>
          </p:cNvPr>
          <p:cNvSpPr/>
          <p:nvPr/>
        </p:nvSpPr>
        <p:spPr>
          <a:xfrm>
            <a:off x="5154023" y="536366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84BE5AE4-3A8A-4754-AB21-C1BEAA753A1E}"/>
              </a:ext>
            </a:extLst>
          </p:cNvPr>
          <p:cNvSpPr/>
          <p:nvPr/>
        </p:nvSpPr>
        <p:spPr>
          <a:xfrm>
            <a:off x="4802900" y="5904647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D6570239-CB8E-403F-9AD1-76C87E3DFA52}"/>
              </a:ext>
            </a:extLst>
          </p:cNvPr>
          <p:cNvSpPr/>
          <p:nvPr/>
        </p:nvSpPr>
        <p:spPr>
          <a:xfrm>
            <a:off x="4605782" y="2819826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441DA524-D7FD-4927-91E0-C0321104C31B}"/>
              </a:ext>
            </a:extLst>
          </p:cNvPr>
          <p:cNvSpPr/>
          <p:nvPr/>
        </p:nvSpPr>
        <p:spPr>
          <a:xfrm>
            <a:off x="5020007" y="2940682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B14533F5-F1AB-4B66-98DF-6516023ADEEC}"/>
              </a:ext>
            </a:extLst>
          </p:cNvPr>
          <p:cNvSpPr/>
          <p:nvPr/>
        </p:nvSpPr>
        <p:spPr>
          <a:xfrm>
            <a:off x="4742710" y="333061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D4FEC332-9572-4829-9815-64B50EDBBC72}"/>
              </a:ext>
            </a:extLst>
          </p:cNvPr>
          <p:cNvSpPr/>
          <p:nvPr/>
        </p:nvSpPr>
        <p:spPr>
          <a:xfrm>
            <a:off x="5241082" y="3386969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B3D3429F-0975-46C4-9A37-BBCB6F21F745}"/>
              </a:ext>
            </a:extLst>
          </p:cNvPr>
          <p:cNvSpPr/>
          <p:nvPr/>
        </p:nvSpPr>
        <p:spPr>
          <a:xfrm>
            <a:off x="4912646" y="2411753"/>
            <a:ext cx="188204" cy="16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8">
            <a:extLst>
              <a:ext uri="{FF2B5EF4-FFF2-40B4-BE49-F238E27FC236}">
                <a16:creationId xmlns:a16="http://schemas.microsoft.com/office/drawing/2014/main" id="{B01713AB-D1F0-4888-B4FC-43E0B5F0B81D}"/>
              </a:ext>
            </a:extLst>
          </p:cNvPr>
          <p:cNvCxnSpPr>
            <a:cxnSpLocks/>
          </p:cNvCxnSpPr>
          <p:nvPr/>
        </p:nvCxnSpPr>
        <p:spPr>
          <a:xfrm flipV="1">
            <a:off x="4084570" y="2736560"/>
            <a:ext cx="1837472" cy="5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">
            <a:extLst>
              <a:ext uri="{FF2B5EF4-FFF2-40B4-BE49-F238E27FC236}">
                <a16:creationId xmlns:a16="http://schemas.microsoft.com/office/drawing/2014/main" id="{8FBD10C6-ADC5-4204-861E-4FF44C80535D}"/>
              </a:ext>
            </a:extLst>
          </p:cNvPr>
          <p:cNvCxnSpPr>
            <a:cxnSpLocks/>
          </p:cNvCxnSpPr>
          <p:nvPr/>
        </p:nvCxnSpPr>
        <p:spPr>
          <a:xfrm flipV="1">
            <a:off x="4084570" y="3223527"/>
            <a:ext cx="1837472" cy="5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AC8-694E-44A6-8B3E-34945560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 another feature...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85DB-C5BA-4E0C-8946-1A15A959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2018: T&amp;C Module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Loosely coupled with CIAM</a:t>
            </a:r>
          </a:p>
          <a:p>
            <a:pPr lvl="2"/>
            <a:r>
              <a:rPr lang="en-US" dirty="0">
                <a:ea typeface="+mn-lt"/>
                <a:cs typeface="+mn-lt"/>
              </a:rPr>
              <a:t>Became more apparent that it's something separate</a:t>
            </a:r>
          </a:p>
          <a:p>
            <a:pPr lvl="2"/>
            <a:r>
              <a:rPr lang="en-US" dirty="0">
                <a:ea typeface="+mn-lt"/>
                <a:cs typeface="+mn-lt"/>
              </a:rPr>
              <a:t>Naturally, we started to see that some separate modules are emerging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Module concept established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Module Unit tests crafted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Cross-module communication established</a:t>
            </a:r>
          </a:p>
          <a:p>
            <a:pPr lvl="2"/>
            <a:r>
              <a:rPr lang="en-US" dirty="0">
                <a:cs typeface="Calibri"/>
              </a:rPr>
              <a:t>However legacy modules were violating it badly</a:t>
            </a:r>
          </a:p>
        </p:txBody>
      </p:sp>
    </p:spTree>
    <p:extLst>
      <p:ext uri="{BB962C8B-B14F-4D97-AF65-F5344CB8AC3E}">
        <p14:creationId xmlns:p14="http://schemas.microsoft.com/office/powerpoint/2010/main" val="359084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2336</Words>
  <Application>Microsoft Office PowerPoint</Application>
  <PresentationFormat>Widescreen</PresentationFormat>
  <Paragraphs>386</Paragraphs>
  <Slides>51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Implement the monolith</vt:lpstr>
      <vt:lpstr>Start with monolith first</vt:lpstr>
      <vt:lpstr>A kind of agenda</vt:lpstr>
      <vt:lpstr>Long story short</vt:lpstr>
      <vt:lpstr>The monolith or a microservice?</vt:lpstr>
      <vt:lpstr>The perfect microservice</vt:lpstr>
      <vt:lpstr>We have this one small feature...</vt:lpstr>
      <vt:lpstr>There’s this small feature… GDPR</vt:lpstr>
      <vt:lpstr>And another feature...</vt:lpstr>
      <vt:lpstr>And one more: T&amp;C</vt:lpstr>
      <vt:lpstr>Two modules and... the rest</vt:lpstr>
      <vt:lpstr>DB Relations</vt:lpstr>
      <vt:lpstr>The future: replace Identity module</vt:lpstr>
      <vt:lpstr>Future – replace CIAM</vt:lpstr>
      <vt:lpstr>We know where we're going</vt:lpstr>
      <vt:lpstr>Broken boundaries</vt:lpstr>
      <vt:lpstr>Tooling</vt:lpstr>
      <vt:lpstr>Is there a tool to help us?</vt:lpstr>
      <vt:lpstr>Java 9</vt:lpstr>
      <vt:lpstr>ArchUnit</vt:lpstr>
      <vt:lpstr>Example: Field injection</vt:lpstr>
      <vt:lpstr>Example: Field injection</vt:lpstr>
      <vt:lpstr>Example: Coding rules</vt:lpstr>
      <vt:lpstr>Example: layered architecture</vt:lpstr>
      <vt:lpstr>Example: Slices</vt:lpstr>
      <vt:lpstr>More examples</vt:lpstr>
      <vt:lpstr>The Rules</vt:lpstr>
      <vt:lpstr>Rule #1: Access module using its API</vt:lpstr>
      <vt:lpstr>Rule #1: Access Module via API</vt:lpstr>
      <vt:lpstr>Rule #1: Implementation</vt:lpstr>
      <vt:lpstr>Rule #1: Should be included in scan</vt:lpstr>
      <vt:lpstr>Rule #1: Rule check</vt:lpstr>
      <vt:lpstr>Rule #1: Actual dependency check</vt:lpstr>
      <vt:lpstr>Rule #2: Module has API</vt:lpstr>
      <vt:lpstr>Rule #2: Implementation</vt:lpstr>
      <vt:lpstr>Rule #3: Module API is unit tested</vt:lpstr>
      <vt:lpstr>Rule #4: Module internal architecture</vt:lpstr>
      <vt:lpstr>Implementig it</vt:lpstr>
      <vt:lpstr>New build step</vt:lpstr>
      <vt:lpstr>Start with a simple one</vt:lpstr>
      <vt:lpstr>Approach</vt:lpstr>
      <vt:lpstr>The next one</vt:lpstr>
      <vt:lpstr>Mob programming</vt:lpstr>
      <vt:lpstr>Other simple modules</vt:lpstr>
      <vt:lpstr>Then it started to get boring</vt:lpstr>
      <vt:lpstr>Create a new module</vt:lpstr>
      <vt:lpstr>Largest modules comes last</vt:lpstr>
      <vt:lpstr>Cohesion</vt:lpstr>
      <vt:lpstr>Are we done?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Jacek Milewski</cp:lastModifiedBy>
  <cp:revision>613</cp:revision>
  <dcterms:created xsi:type="dcterms:W3CDTF">2021-04-08T10:03:38Z</dcterms:created>
  <dcterms:modified xsi:type="dcterms:W3CDTF">2021-05-26T12:22:46Z</dcterms:modified>
</cp:coreProperties>
</file>