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60" r:id="rId3"/>
    <p:sldId id="265" r:id="rId4"/>
    <p:sldId id="261" r:id="rId5"/>
    <p:sldId id="262" r:id="rId6"/>
    <p:sldId id="263" r:id="rId7"/>
    <p:sldId id="264" r:id="rId8"/>
    <p:sldId id="259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11" autoAdjust="0"/>
    <p:restoredTop sz="94660"/>
  </p:normalViewPr>
  <p:slideViewPr>
    <p:cSldViewPr>
      <p:cViewPr varScale="1">
        <p:scale>
          <a:sx n="110" d="100"/>
          <a:sy n="110" d="100"/>
        </p:scale>
        <p:origin x="-18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08.05.2012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Прямоугольник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56" name="Прямоугольник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Прямоугольник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Прямоугольник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Прямоугольник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08.05.2012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08.05.2012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08.05.2012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Полилиния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Полилиния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Полилиния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Полилиния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Полилиния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Полилиния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Полилиния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Полилиния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Полилиния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Полилиния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Полилиния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Полилиния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Полилиния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08.05.2012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08.05.2012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08.05.2012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Прямоугольник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Прямоугольник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Прямоугольник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08.05.2012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08.05.2012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08.05.2012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grpSp>
        <p:nvGrpSpPr>
          <p:cNvPr id="14" name="Группа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Прямая соединительная линия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08.05.2012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08.05.2012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</a:bodyPr>
          <a:lstStyle/>
          <a:p>
            <a:r>
              <a:rPr lang="ru-RU" sz="28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34000" endA="740" endPos="53000" dir="5400000" sy="-100000" algn="bl" rotWithShape="0"/>
                </a:effectLst>
              </a:rPr>
              <a:t>Оптические системы захвата движения В науке И технике</a:t>
            </a:r>
            <a:r>
              <a:rPr lang="en-US" sz="28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34000" endA="740" endPos="53000" dir="5400000" sy="-100000" algn="bl" rotWithShape="0"/>
                </a:effectLst>
              </a:rPr>
              <a:t>: </a:t>
            </a:r>
            <a:r>
              <a:rPr lang="ru-RU" sz="28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34000" endA="740" endPos="53000" dir="5400000" sy="-100000" algn="bl" rotWithShape="0"/>
                </a:effectLst>
              </a:rPr>
              <a:t>применение В задачах навигации БПЛА В закрытых помещениях</a:t>
            </a:r>
            <a:endParaRPr lang="ru-RU" sz="28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34000" endA="740" endPos="53000" dir="5400000" sy="-100000" algn="bl" rotWithShape="0"/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Алексей </a:t>
            </a:r>
            <a:r>
              <a:rPr lang="ru-RU" dirty="0" err="1" smtClean="0"/>
              <a:t>Безгодов</a:t>
            </a:r>
            <a:r>
              <a:rPr lang="ru-RU" dirty="0" smtClean="0"/>
              <a:t>, к.т.н., НИИ НКТ СПб НИУ ИТМО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Создание виртуального полигона для исследования динамики 4Р-БПЛА в закрытых помещениях (</a:t>
            </a:r>
            <a:r>
              <a:rPr lang="en-US" dirty="0" err="1" smtClean="0"/>
              <a:t>QuadroX</a:t>
            </a:r>
            <a:r>
              <a:rPr lang="en-US" dirty="0" smtClean="0"/>
              <a:t>-</a:t>
            </a:r>
            <a:r>
              <a:rPr lang="en-US" dirty="0" smtClean="0"/>
              <a:t>DS</a:t>
            </a:r>
            <a:r>
              <a:rPr lang="ru-RU" dirty="0" smtClean="0"/>
              <a:t>)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Создание комплекса 4Р-БПЛА для реализации задачи навигации в закрытых помещениях (КНЗП)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Области применения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Спасательные операции</a:t>
            </a:r>
          </a:p>
          <a:p>
            <a:pPr lvl="1"/>
            <a:r>
              <a:rPr lang="ru-RU" dirty="0" smtClean="0"/>
              <a:t>В пещерах</a:t>
            </a:r>
          </a:p>
          <a:p>
            <a:pPr lvl="1"/>
            <a:r>
              <a:rPr lang="ru-RU" dirty="0" smtClean="0"/>
              <a:t>В завалах</a:t>
            </a:r>
          </a:p>
          <a:p>
            <a:r>
              <a:rPr lang="ru-RU" dirty="0" smtClean="0"/>
              <a:t>Мониторинг объектов на предмет:</a:t>
            </a:r>
          </a:p>
          <a:p>
            <a:pPr lvl="1"/>
            <a:r>
              <a:rPr lang="ru-RU" dirty="0" smtClean="0"/>
              <a:t>Проникновений на охраняемые объекты</a:t>
            </a:r>
          </a:p>
          <a:p>
            <a:pPr lvl="1"/>
            <a:r>
              <a:rPr lang="ru-RU" dirty="0" smtClean="0"/>
              <a:t>Аварий на опасных объектах</a:t>
            </a:r>
          </a:p>
          <a:p>
            <a:r>
              <a:rPr lang="ru-RU" dirty="0" smtClean="0"/>
              <a:t>Разведывательные операции</a:t>
            </a:r>
          </a:p>
          <a:p>
            <a:pPr lvl="1"/>
            <a:endParaRPr lang="ru-RU" dirty="0" smtClean="0"/>
          </a:p>
          <a:p>
            <a:pPr lvl="1"/>
            <a:endParaRPr lang="ru-RU" dirty="0" smtClean="0"/>
          </a:p>
          <a:p>
            <a:pPr lvl="1"/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Особенности постановки задачи КНЗП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Навигация в заведомо неизвестных и/или изменяющихся помещениях</a:t>
            </a:r>
            <a:endParaRPr lang="en-US" sz="2400" dirty="0" smtClean="0"/>
          </a:p>
          <a:p>
            <a:r>
              <a:rPr lang="ru-RU" sz="2400" dirty="0" smtClean="0"/>
              <a:t>Сложность передачи прямого радиосигнала в закрытых помещениях</a:t>
            </a:r>
            <a:endParaRPr lang="en-US" sz="2400" dirty="0" smtClean="0"/>
          </a:p>
          <a:p>
            <a:r>
              <a:rPr lang="ru-RU" sz="2400" dirty="0" smtClean="0"/>
              <a:t>Восстановление трехмерной структуры закрытых помещений</a:t>
            </a:r>
            <a:endParaRPr lang="en-US" sz="2400" dirty="0" smtClean="0"/>
          </a:p>
          <a:p>
            <a:r>
              <a:rPr lang="ru-RU" sz="2400" dirty="0" smtClean="0"/>
              <a:t>Реализация группового поведения БПЛА в условиях агрессивной среды</a:t>
            </a:r>
            <a:endParaRPr lang="en-US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pPr>
              <a:buNone/>
            </a:pP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Особенности постановки задачи ВП</a:t>
            </a:r>
            <a:r>
              <a:rPr lang="en-US" dirty="0" smtClean="0"/>
              <a:t> </a:t>
            </a:r>
            <a:r>
              <a:rPr lang="en-US" dirty="0" err="1" smtClean="0"/>
              <a:t>QuadroX</a:t>
            </a:r>
            <a:r>
              <a:rPr lang="en-US" dirty="0" smtClean="0"/>
              <a:t>-DS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Качественное воспроизведение аэродинамических эффектов взаимодействия групп БПЛА и окружения</a:t>
            </a:r>
          </a:p>
          <a:p>
            <a:r>
              <a:rPr lang="ru-RU" dirty="0" smtClean="0"/>
              <a:t>Моделирование инерциальных, барометрических и магнитометрических датчиков</a:t>
            </a:r>
          </a:p>
          <a:p>
            <a:r>
              <a:rPr lang="ru-RU" dirty="0" smtClean="0"/>
              <a:t>Синтез изображений формируемых камерами БПЛА</a:t>
            </a:r>
          </a:p>
          <a:p>
            <a:r>
              <a:rPr lang="ru-RU" dirty="0" smtClean="0"/>
              <a:t>Варьирование параметров БПЛА с целью поиска оптимальной конфигурации:</a:t>
            </a:r>
          </a:p>
          <a:p>
            <a:pPr lvl="1"/>
            <a:r>
              <a:rPr lang="ru-RU" dirty="0" smtClean="0"/>
              <a:t>Длина плеча</a:t>
            </a:r>
          </a:p>
          <a:p>
            <a:pPr lvl="1"/>
            <a:r>
              <a:rPr lang="ru-RU" dirty="0" smtClean="0"/>
              <a:t>Двигатели + </a:t>
            </a:r>
            <a:r>
              <a:rPr lang="en-US" dirty="0" smtClean="0"/>
              <a:t>ESC</a:t>
            </a:r>
            <a:r>
              <a:rPr lang="ru-RU" dirty="0" smtClean="0"/>
              <a:t> (по таблицам)</a:t>
            </a:r>
            <a:endParaRPr lang="en-US" dirty="0" smtClean="0"/>
          </a:p>
          <a:p>
            <a:pPr lvl="1"/>
            <a:r>
              <a:rPr lang="ru-RU" dirty="0" smtClean="0"/>
              <a:t>Пропеллеры и т.д. (по таблицам + опт. связь </a:t>
            </a:r>
            <a:r>
              <a:rPr lang="en-US" dirty="0" smtClean="0"/>
              <a:t>c</a:t>
            </a:r>
            <a:r>
              <a:rPr lang="ru-RU" dirty="0" smtClean="0"/>
              <a:t> пакетами </a:t>
            </a:r>
            <a:r>
              <a:rPr lang="en-US" dirty="0" smtClean="0"/>
              <a:t>CFD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Выбор окружения для моделирования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Устройство 4Р-БПЛА</a:t>
            </a:r>
            <a:endParaRPr lang="ru-RU" dirty="0"/>
          </a:p>
        </p:txBody>
      </p:sp>
      <p:pic>
        <p:nvPicPr>
          <p:cNvPr id="4" name="Содержимое 3" descr="quadroto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9592" y="1412776"/>
            <a:ext cx="6964185" cy="49685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Функциональная схема 4Р-БПЛА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55576" y="1844824"/>
            <a:ext cx="1008112" cy="1872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PC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923928" y="2780928"/>
            <a:ext cx="1944216" cy="1080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2060"/>
                </a:solidFill>
              </a:rPr>
              <a:t>Arduino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444208" y="1844824"/>
            <a:ext cx="1440160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3-axis</a:t>
            </a:r>
          </a:p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gyroscope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444208" y="2420888"/>
            <a:ext cx="1440160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3-axis</a:t>
            </a:r>
          </a:p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Accelerometer</a:t>
            </a:r>
            <a:endParaRPr lang="ru-RU" sz="1400" dirty="0">
              <a:solidFill>
                <a:srgbClr val="00206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444208" y="2996952"/>
            <a:ext cx="1440160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Barometer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444208" y="3573016"/>
            <a:ext cx="1440160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Magnetometer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555776" y="2060848"/>
            <a:ext cx="1008112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2060"/>
                </a:solidFill>
              </a:rPr>
              <a:t>XBee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444208" y="4301722"/>
            <a:ext cx="792088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ESC #1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7380312" y="4293096"/>
            <a:ext cx="1224136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Brushless Motor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6444208" y="4869160"/>
            <a:ext cx="792088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ESC #2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7380312" y="4860534"/>
            <a:ext cx="1224136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Brushless Motor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6444208" y="5445224"/>
            <a:ext cx="792088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ESC #3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7380312" y="5436598"/>
            <a:ext cx="1224136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Brushless Motor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6444208" y="6021288"/>
            <a:ext cx="792088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ESC #4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7380312" y="6012662"/>
            <a:ext cx="1224136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Brushless Motor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2555776" y="4653136"/>
            <a:ext cx="1008112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Camera</a:t>
            </a:r>
            <a:endParaRPr lang="ru-RU" dirty="0">
              <a:solidFill>
                <a:srgbClr val="002060"/>
              </a:solidFill>
            </a:endParaRPr>
          </a:p>
        </p:txBody>
      </p:sp>
      <p:cxnSp>
        <p:nvCxnSpPr>
          <p:cNvPr id="22" name="Соединительная линия уступом 21"/>
          <p:cNvCxnSpPr>
            <a:stCxn id="7" idx="1"/>
            <a:endCxn id="5" idx="3"/>
          </p:cNvCxnSpPr>
          <p:nvPr/>
        </p:nvCxnSpPr>
        <p:spPr>
          <a:xfrm rot="10800000" flipV="1">
            <a:off x="5868144" y="2060848"/>
            <a:ext cx="576064" cy="126014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25"/>
          <p:cNvCxnSpPr>
            <a:stCxn id="8" idx="1"/>
            <a:endCxn id="5" idx="3"/>
          </p:cNvCxnSpPr>
          <p:nvPr/>
        </p:nvCxnSpPr>
        <p:spPr>
          <a:xfrm rot="10800000" flipV="1">
            <a:off x="5868144" y="2636912"/>
            <a:ext cx="576064" cy="68407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" idx="1"/>
            <a:endCxn id="5" idx="3"/>
          </p:cNvCxnSpPr>
          <p:nvPr/>
        </p:nvCxnSpPr>
        <p:spPr>
          <a:xfrm rot="10800000" flipV="1">
            <a:off x="5868144" y="3212976"/>
            <a:ext cx="576064" cy="1080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Соединительная линия уступом 29"/>
          <p:cNvCxnSpPr>
            <a:stCxn id="10" idx="1"/>
            <a:endCxn id="5" idx="3"/>
          </p:cNvCxnSpPr>
          <p:nvPr/>
        </p:nvCxnSpPr>
        <p:spPr>
          <a:xfrm rot="10800000">
            <a:off x="5868144" y="3320988"/>
            <a:ext cx="576064" cy="4680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33"/>
          <p:cNvCxnSpPr>
            <a:stCxn id="5" idx="2"/>
            <a:endCxn id="12" idx="1"/>
          </p:cNvCxnSpPr>
          <p:nvPr/>
        </p:nvCxnSpPr>
        <p:spPr>
          <a:xfrm rot="16200000" flipH="1">
            <a:off x="5341773" y="3415311"/>
            <a:ext cx="656698" cy="1548172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hape 35"/>
          <p:cNvCxnSpPr>
            <a:stCxn id="5" idx="2"/>
            <a:endCxn id="14" idx="1"/>
          </p:cNvCxnSpPr>
          <p:nvPr/>
        </p:nvCxnSpPr>
        <p:spPr>
          <a:xfrm rot="16200000" flipH="1">
            <a:off x="5058054" y="3699030"/>
            <a:ext cx="1224136" cy="1548172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hape 37"/>
          <p:cNvCxnSpPr>
            <a:stCxn id="5" idx="2"/>
            <a:endCxn id="16" idx="1"/>
          </p:cNvCxnSpPr>
          <p:nvPr/>
        </p:nvCxnSpPr>
        <p:spPr>
          <a:xfrm rot="16200000" flipH="1">
            <a:off x="4770022" y="3987062"/>
            <a:ext cx="1800200" cy="1548172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hape 39"/>
          <p:cNvCxnSpPr>
            <a:stCxn id="5" idx="2"/>
            <a:endCxn id="18" idx="1"/>
          </p:cNvCxnSpPr>
          <p:nvPr/>
        </p:nvCxnSpPr>
        <p:spPr>
          <a:xfrm rot="16200000" flipH="1">
            <a:off x="4481990" y="4275094"/>
            <a:ext cx="2376264" cy="1548172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49"/>
          <p:cNvCxnSpPr>
            <a:stCxn id="11" idx="3"/>
            <a:endCxn id="5" idx="0"/>
          </p:cNvCxnSpPr>
          <p:nvPr/>
        </p:nvCxnSpPr>
        <p:spPr>
          <a:xfrm>
            <a:off x="3563888" y="2492896"/>
            <a:ext cx="1332148" cy="288032"/>
          </a:xfrm>
          <a:prstGeom prst="bentConnector2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Соединительная линия уступом 55"/>
          <p:cNvCxnSpPr>
            <a:stCxn id="20" idx="3"/>
            <a:endCxn id="5" idx="1"/>
          </p:cNvCxnSpPr>
          <p:nvPr/>
        </p:nvCxnSpPr>
        <p:spPr>
          <a:xfrm flipV="1">
            <a:off x="3563888" y="3320988"/>
            <a:ext cx="360040" cy="18002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Соединительная линия уступом 128"/>
          <p:cNvCxnSpPr>
            <a:stCxn id="4" idx="3"/>
            <a:endCxn id="11" idx="1"/>
          </p:cNvCxnSpPr>
          <p:nvPr/>
        </p:nvCxnSpPr>
        <p:spPr>
          <a:xfrm flipV="1">
            <a:off x="1763688" y="2492896"/>
            <a:ext cx="792088" cy="288032"/>
          </a:xfrm>
          <a:prstGeom prst="bent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етро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Метро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Метро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1679</TotalTime>
  <Words>208</Words>
  <Application>Microsoft Office PowerPoint</Application>
  <PresentationFormat>Экран (4:3)</PresentationFormat>
  <Paragraphs>53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Метро</vt:lpstr>
      <vt:lpstr>Оптические системы захвата движения В науке И технике: применение В задачах навигации БПЛА В закрытых помещениях</vt:lpstr>
      <vt:lpstr>Задачи</vt:lpstr>
      <vt:lpstr>Области применения</vt:lpstr>
      <vt:lpstr>Особенности постановки задачи КНЗП</vt:lpstr>
      <vt:lpstr>Особенности постановки задачи ВП QuadroX-DS </vt:lpstr>
      <vt:lpstr>Устройство 4Р-БПЛА</vt:lpstr>
      <vt:lpstr>Функциональная схема 4Р-БПЛА</vt:lpstr>
      <vt:lpstr>Вопросы?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user</cp:lastModifiedBy>
  <cp:revision>96</cp:revision>
  <dcterms:created xsi:type="dcterms:W3CDTF">2012-05-06T19:34:58Z</dcterms:created>
  <dcterms:modified xsi:type="dcterms:W3CDTF">2012-05-08T18:45:24Z</dcterms:modified>
</cp:coreProperties>
</file>