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70" r:id="rId2"/>
    <p:sldId id="286" r:id="rId3"/>
    <p:sldId id="262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203854"/>
    <a:srgbClr val="4F81BD"/>
    <a:srgbClr val="80FF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24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1AE0-3280-4107-AAF9-23CCED5B6FE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C9CA-0366-4239-9AE2-8D59776CA72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8F22-B389-4E3E-A84A-528307C4FDAC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9A2A-4767-4501-9E7A-4E4CB04CF05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9AB2-84D9-4CC2-9EC0-A59D029FBE3E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8D1C-CF83-4A57-B5FA-160DA451E48F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AA9-5C18-4C60-A838-A24BE9549475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74EE-FDF4-4D72-A4BF-58B3BC26637B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698-1C36-4A1A-B25F-A551C7360DBE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3C28-C807-466B-82BB-4EBE6B4083B6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C5FB-1910-420D-990B-35B474D83D19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8AD9-EAA4-4E7E-B4CD-EC1C807156F4}" type="datetime1">
              <a:rPr lang="ru-RU" smtClean="0"/>
              <a:pPr/>
              <a:t>11.05.2012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Projects\quadro-xds\Doc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Projects\quadro-xds\Docs\CFDTest%202012-05-10%2021-18-26-80.avi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470025"/>
          </a:xfrm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936104"/>
          </a:xfrm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/>
              <a:t>Александр </a:t>
            </a:r>
            <a:r>
              <a:rPr lang="ru-RU" sz="2400" dirty="0" err="1" smtClean="0"/>
              <a:t>Загарских</a:t>
            </a:r>
            <a:r>
              <a:rPr lang="ru-RU" sz="2400" dirty="0" smtClean="0"/>
              <a:t>, </a:t>
            </a:r>
            <a:endParaRPr lang="ru-RU" sz="2400" dirty="0" smtClean="0"/>
          </a:p>
          <a:p>
            <a:r>
              <a:rPr lang="ru-RU" sz="2400" dirty="0" smtClean="0"/>
              <a:t>студент </a:t>
            </a:r>
            <a:r>
              <a:rPr lang="ru-RU" sz="2400" dirty="0" smtClean="0"/>
              <a:t>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51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104456" cy="4608512"/>
          </a:xfrm>
          <a:solidFill>
            <a:srgbClr val="000000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Ручное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Джойстик </a:t>
            </a:r>
            <a:r>
              <a:rPr lang="en-US" sz="2000" dirty="0" smtClean="0">
                <a:solidFill>
                  <a:srgbClr val="80FF80"/>
                </a:solidFill>
              </a:rPr>
              <a:t> X</a:t>
            </a:r>
            <a:r>
              <a:rPr lang="en-US" sz="2000" dirty="0" smtClean="0">
                <a:solidFill>
                  <a:srgbClr val="80FF80"/>
                </a:solidFill>
              </a:rPr>
              <a:t>box </a:t>
            </a:r>
            <a:r>
              <a:rPr lang="en-US" sz="2000" dirty="0" smtClean="0">
                <a:solidFill>
                  <a:srgbClr val="80FF80"/>
                </a:solidFill>
              </a:rPr>
              <a:t>360</a:t>
            </a:r>
            <a:endParaRPr lang="en-US" sz="2000" dirty="0" smtClean="0">
              <a:solidFill>
                <a:srgbClr val="80FF80"/>
              </a:solidFill>
            </a:endParaRPr>
          </a:p>
          <a:p>
            <a:pPr lvl="1"/>
            <a:r>
              <a:rPr lang="en-US" sz="2000" dirty="0" smtClean="0">
                <a:solidFill>
                  <a:srgbClr val="80FF80"/>
                </a:solidFill>
              </a:rPr>
              <a:t>3D Mouse Space Pilot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Выполнение </a:t>
            </a:r>
            <a:r>
              <a:rPr lang="ru-RU" sz="2000" i="1" dirty="0" smtClean="0">
                <a:solidFill>
                  <a:srgbClr val="80FF80"/>
                </a:solidFill>
              </a:rPr>
              <a:t>сценариев</a:t>
            </a:r>
            <a:endParaRPr lang="en-US" sz="2000" i="1" dirty="0" smtClean="0">
              <a:solidFill>
                <a:srgbClr val="80FF80"/>
              </a:solidFill>
            </a:endParaRP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Обход опорных точек</a:t>
            </a:r>
          </a:p>
          <a:p>
            <a:pPr lvl="2"/>
            <a:endParaRPr lang="ru-RU" sz="1600" i="1" dirty="0" smtClean="0">
              <a:solidFill>
                <a:srgbClr val="80FF80"/>
              </a:solidFill>
            </a:endParaRP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Групповое </a:t>
            </a:r>
            <a:r>
              <a:rPr lang="ru-RU" sz="2000" i="1" dirty="0" smtClean="0">
                <a:solidFill>
                  <a:srgbClr val="80FF80"/>
                </a:solidFill>
              </a:rPr>
              <a:t>поведение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Удержание строя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Перестроение при потере БПЛА</a:t>
            </a:r>
            <a:endParaRPr lang="ru-RU" sz="1600" i="1" dirty="0" smtClean="0">
              <a:solidFill>
                <a:srgbClr val="80FF80"/>
              </a:solidFill>
            </a:endParaRP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1484784"/>
            <a:ext cx="3820244" cy="2226015"/>
          </a:xfr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 descr="si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861048"/>
            <a:ext cx="3839876" cy="2245853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1484784"/>
            <a:ext cx="8856984" cy="468052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4877051"/>
            <a:ext cx="2232248" cy="1144237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5277534"/>
            <a:ext cx="2232248" cy="743754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</a:t>
            </a:r>
            <a:r>
              <a:rPr lang="ru-RU" sz="1600" dirty="0" err="1" smtClean="0">
                <a:solidFill>
                  <a:schemeClr val="bg1"/>
                </a:solidFill>
              </a:rPr>
              <a:t>тв</a:t>
            </a:r>
            <a:r>
              <a:rPr lang="ru-RU" sz="1600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6-</a:t>
            </a:r>
            <a:r>
              <a:rPr lang="en-US" sz="1600" dirty="0" smtClean="0">
                <a:solidFill>
                  <a:schemeClr val="bg1"/>
                </a:solidFill>
              </a:rPr>
              <a:t>DOF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28800"/>
            <a:ext cx="1584176" cy="1288253"/>
          </a:xfrm>
          <a:prstGeom prst="rect">
            <a:avLst/>
          </a:prstGeom>
          <a:solidFill>
            <a:schemeClr val="accent4">
              <a:lumMod val="5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 smtClean="0">
                <a:solidFill>
                  <a:schemeClr val="bg1"/>
                </a:solidFill>
              </a:rPr>
              <a:t>оптического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захвата </a:t>
            </a:r>
            <a:r>
              <a:rPr lang="ru-RU" dirty="0" smtClean="0">
                <a:solidFill>
                  <a:schemeClr val="bg1"/>
                </a:solidFill>
              </a:rPr>
              <a:t>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675603"/>
            <a:ext cx="2232248" cy="1144237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sz="1600" dirty="0" smtClean="0">
                <a:solidFill>
                  <a:schemeClr val="bg1"/>
                </a:solidFill>
              </a:rPr>
              <a:t>IMU </a:t>
            </a:r>
            <a:r>
              <a:rPr lang="ru-RU" sz="1600" dirty="0" smtClean="0">
                <a:solidFill>
                  <a:schemeClr val="bg1"/>
                </a:solidFill>
              </a:rPr>
              <a:t>сенсоров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476568"/>
            <a:ext cx="2232248" cy="743754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sz="1600" dirty="0" err="1" smtClean="0">
                <a:solidFill>
                  <a:schemeClr val="bg1"/>
                </a:solidFill>
              </a:rPr>
              <a:t>движетеля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3675603"/>
            <a:ext cx="2232248" cy="743754"/>
          </a:xfrm>
          <a:prstGeom prst="rect">
            <a:avLst/>
          </a:prstGeom>
          <a:solidFill>
            <a:schemeClr val="accent4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видеокамеры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068960"/>
            <a:ext cx="1584176" cy="2448272"/>
          </a:xfrm>
          <a:prstGeom prst="rect">
            <a:avLst/>
          </a:prstGeom>
          <a:solidFill>
            <a:schemeClr val="accent4">
              <a:lumMod val="5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1700808"/>
            <a:ext cx="2232248" cy="1080120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844824"/>
            <a:ext cx="2160240" cy="1601931"/>
          </a:xfrm>
          <a:prstGeom prst="rect">
            <a:avLst/>
          </a:prstGeom>
          <a:solidFill>
            <a:schemeClr val="accent2">
              <a:lumMod val="5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050409" y="2671436"/>
            <a:ext cx="915389" cy="864096"/>
          </a:xfrm>
          <a:prstGeom prst="leftUpArrow">
            <a:avLst>
              <a:gd name="adj1" fmla="val 23046"/>
              <a:gd name="adj2" fmla="val 18688"/>
              <a:gd name="adj3" fmla="val 21839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V="1">
            <a:off x="2339752" y="3212976"/>
            <a:ext cx="792088" cy="1512168"/>
          </a:xfrm>
          <a:prstGeom prst="bentUpArrow">
            <a:avLst>
              <a:gd name="adj1" fmla="val 19488"/>
              <a:gd name="adj2" fmla="val 25000"/>
              <a:gd name="adj3" fmla="val 23898"/>
            </a:avLst>
          </a:prstGeom>
          <a:solidFill>
            <a:srgbClr val="000000"/>
          </a:solidFill>
          <a:ln w="19050">
            <a:solidFill>
              <a:srgbClr val="80FF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979712" y="2204864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979712" y="3140968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6056" y="2132856"/>
            <a:ext cx="1224136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31" y="4003984"/>
            <a:ext cx="1411457" cy="1009192"/>
          </a:xfrm>
          <a:prstGeom prst="rect">
            <a:avLst/>
          </a:prstGeom>
        </p:spPr>
      </p:pic>
      <p:sp>
        <p:nvSpPr>
          <p:cNvPr id="30" name="Двойная стрелка влево/вправо 29"/>
          <p:cNvSpPr/>
          <p:nvPr/>
        </p:nvSpPr>
        <p:spPr>
          <a:xfrm rot="572842">
            <a:off x="1972860" y="4578819"/>
            <a:ext cx="1945634" cy="680630"/>
          </a:xfrm>
          <a:prstGeom prst="leftRightArrow">
            <a:avLst/>
          </a:prstGeom>
          <a:solidFill>
            <a:srgbClr val="000000"/>
          </a:solidFill>
          <a:ln>
            <a:solidFill>
              <a:srgbClr val="FF8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Модель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Физическая </a:t>
            </a:r>
            <a:r>
              <a:rPr lang="ru-RU" sz="3600" dirty="0" smtClean="0"/>
              <a:t>подсистема</a:t>
            </a:r>
            <a:r>
              <a:rPr lang="en-US" sz="3600" dirty="0" smtClean="0"/>
              <a:t> (</a:t>
            </a:r>
            <a:r>
              <a:rPr lang="ru-RU" sz="3600" dirty="0" smtClean="0"/>
              <a:t>реальное время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672408" cy="2376264"/>
          </a:xfrm>
          <a:solidFill>
            <a:srgbClr val="000000">
              <a:alpha val="69804"/>
            </a:srgbClr>
          </a:solidFill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CCD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6-DOF Rigid body</a:t>
            </a:r>
            <a:endParaRPr lang="ru-RU" dirty="0" smtClean="0">
              <a:solidFill>
                <a:srgbClr val="80FF80"/>
              </a:solidFill>
            </a:endParaRPr>
          </a:p>
          <a:p>
            <a:r>
              <a:rPr lang="ru-RU" dirty="0" smtClean="0"/>
              <a:t>Двигатели: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таблицам производителей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эмпирическим формулам</a:t>
            </a:r>
            <a:endParaRPr lang="en-US" dirty="0" smtClean="0">
              <a:solidFill>
                <a:srgbClr val="80FF80"/>
              </a:solidFill>
            </a:endParaRPr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53136" cy="1800200"/>
          </a:xfrm>
          <a:solidFill>
            <a:srgbClr val="000000">
              <a:alpha val="69804"/>
            </a:srgbClr>
          </a:solidFill>
        </p:spPr>
        <p:txBody>
          <a:bodyPr>
            <a:noAutofit/>
          </a:bodyPr>
          <a:lstStyle/>
          <a:p>
            <a:r>
              <a:rPr lang="ru-RU" sz="1800" dirty="0" smtClean="0"/>
              <a:t>Решение уравнения </a:t>
            </a:r>
            <a:r>
              <a:rPr lang="ru-RU" sz="1800" dirty="0" err="1" smtClean="0"/>
              <a:t>Навье-Стокса</a:t>
            </a:r>
            <a:r>
              <a:rPr lang="ru-RU" sz="1800" dirty="0" smtClean="0"/>
              <a:t> – </a:t>
            </a:r>
            <a:r>
              <a:rPr lang="ru-RU" sz="1800" dirty="0" smtClean="0">
                <a:solidFill>
                  <a:srgbClr val="80FF80"/>
                </a:solidFill>
              </a:rPr>
              <a:t>расчет вихрей создаваемых пропеллерами</a:t>
            </a:r>
          </a:p>
          <a:p>
            <a:r>
              <a:rPr lang="ru-RU" sz="1800" dirty="0" smtClean="0"/>
              <a:t>Расчет пропеллеров по эмпирическим формулам в заданном локальном потоке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424386"/>
            <a:ext cx="4038600" cy="3028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2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функционирования бортового оборудования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</a:p>
          <a:p>
            <a:r>
              <a:rPr lang="ru-RU" sz="2400" dirty="0" smtClean="0"/>
              <a:t>Типы сенсоров: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r>
              <a:rPr lang="ru-RU" sz="2400" dirty="0" smtClean="0"/>
              <a:t>Шум</a:t>
            </a:r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69804"/>
            </a:srgbClr>
          </a:solidFill>
        </p:spPr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</a:p>
          <a:p>
            <a:r>
              <a:rPr lang="ru-RU" sz="2400" dirty="0" smtClean="0"/>
              <a:t>Блики в линзах</a:t>
            </a:r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расстояния и различные оптические искажения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анализа динамики БПЛА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/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Результаты интегрирования</a:t>
            </a:r>
          </a:p>
          <a:p>
            <a:pPr lvl="1"/>
            <a:r>
              <a:rPr lang="ru-RU" sz="2000" dirty="0" err="1" smtClean="0">
                <a:solidFill>
                  <a:srgbClr val="80FF80"/>
                </a:solidFill>
              </a:rPr>
              <a:t>Управлящие</a:t>
            </a:r>
            <a:r>
              <a:rPr lang="ru-RU" sz="2000" dirty="0" smtClean="0">
                <a:solidFill>
                  <a:srgbClr val="80FF80"/>
                </a:solidFill>
              </a:rPr>
              <a:t> 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69804"/>
            </a:srgb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>
                <a:solidFill>
                  <a:srgbClr val="4F81BD"/>
                </a:solidFill>
              </a:rPr>
              <a:t>Motion Capture </a:t>
            </a:r>
            <a:r>
              <a:rPr lang="en-US" sz="2400" b="1" i="1" dirty="0" smtClean="0">
                <a:solidFill>
                  <a:srgbClr val="4F81BD"/>
                </a:solidFill>
                <a:sym typeface="Wingdings" pitchFamily="2" charset="2"/>
              </a:rPr>
              <a:t></a:t>
            </a:r>
            <a:endParaRPr lang="ru-RU" sz="2400" b="1" i="1" dirty="0" smtClean="0">
              <a:solidFill>
                <a:srgbClr val="4F81BD"/>
              </a:solidFill>
            </a:endParaRPr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808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ru-RU" dirty="0" smtClean="0">
                <a:solidFill>
                  <a:schemeClr val="bg1"/>
                </a:solidFill>
              </a:rPr>
              <a:t>Необходим стационарный инструмент </a:t>
            </a:r>
            <a:r>
              <a:rPr lang="ru-RU" dirty="0" err="1" smtClean="0">
                <a:solidFill>
                  <a:schemeClr val="bg1"/>
                </a:solidFill>
              </a:rPr>
              <a:t>трэкинга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Автоматизированная посадка на </a:t>
            </a:r>
            <a:r>
              <a:rPr lang="ru-RU" dirty="0" smtClean="0">
                <a:solidFill>
                  <a:srgbClr val="92D050"/>
                </a:solidFill>
              </a:rPr>
              <a:t>базе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Калибровка</a:t>
            </a:r>
            <a:endParaRPr lang="ru-RU" dirty="0" smtClean="0">
              <a:solidFill>
                <a:srgbClr val="92D050"/>
              </a:solidFill>
            </a:endParaRP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628800"/>
            <a:ext cx="4038600" cy="2881313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104456" cy="4525963"/>
          </a:xfrm>
          <a:solidFill>
            <a:srgbClr val="000000">
              <a:alpha val="69804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Bonita 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</a:p>
          <a:p>
            <a:endParaRPr lang="ru-RU" dirty="0"/>
          </a:p>
        </p:txBody>
      </p:sp>
      <p:pic>
        <p:nvPicPr>
          <p:cNvPr id="5" name="Содержимое 4" descr="tracker-01-lr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1810"/>
          <a:stretch>
            <a:fillRect/>
          </a:stretch>
        </p:blipFill>
        <p:spPr>
          <a:xfrm>
            <a:off x="5148064" y="3861048"/>
            <a:ext cx="3750568" cy="2235181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Рисунок 7" descr="bonitapressimag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3333" r="18339"/>
          <a:stretch>
            <a:fillRect/>
          </a:stretch>
        </p:blipFill>
        <p:spPr>
          <a:xfrm>
            <a:off x="5148064" y="1556792"/>
            <a:ext cx="3744416" cy="2160240"/>
          </a:xfrm>
          <a:prstGeom prst="rect">
            <a:avLst/>
          </a:prstGeom>
          <a:solidFill>
            <a:srgbClr val="000000">
              <a:alpha val="83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445</Words>
  <Application>Microsoft Office PowerPoint</Application>
  <PresentationFormat>Экран (4:3)</PresentationFormat>
  <Paragraphs>137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Виртуальный полигон для исследования динамики четырехроторных БПЛА</vt:lpstr>
      <vt:lpstr>Мотивация создания ВП</vt:lpstr>
      <vt:lpstr>Особенности постановки задачи ВП QuadroX-DS </vt:lpstr>
      <vt:lpstr>Архитектура виртуального полигона</vt:lpstr>
      <vt:lpstr>Физическая подсистема (реальное время)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Слайд 10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330</cp:revision>
  <dcterms:created xsi:type="dcterms:W3CDTF">2012-05-06T19:34:58Z</dcterms:created>
  <dcterms:modified xsi:type="dcterms:W3CDTF">2012-05-11T00:42:17Z</dcterms:modified>
</cp:coreProperties>
</file>