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5"/>
  </p:notesMasterIdLst>
  <p:sldIdLst>
    <p:sldId id="270" r:id="rId2"/>
    <p:sldId id="286" r:id="rId3"/>
    <p:sldId id="262" r:id="rId4"/>
    <p:sldId id="274" r:id="rId5"/>
    <p:sldId id="272" r:id="rId6"/>
    <p:sldId id="275" r:id="rId7"/>
    <p:sldId id="279" r:id="rId8"/>
    <p:sldId id="281" r:id="rId9"/>
    <p:sldId id="283" r:id="rId10"/>
    <p:sldId id="284" r:id="rId11"/>
    <p:sldId id="282" r:id="rId12"/>
    <p:sldId id="285" r:id="rId13"/>
    <p:sldId id="25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000000"/>
    <a:srgbClr val="203854"/>
    <a:srgbClr val="4F81BD"/>
    <a:srgbClr val="80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60"/>
  </p:normalViewPr>
  <p:slideViewPr>
    <p:cSldViewPr>
      <p:cViewPr>
        <p:scale>
          <a:sx n="100" d="100"/>
          <a:sy n="100" d="100"/>
        </p:scale>
        <p:origin x="-2400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21F59-A2F3-40A5-BC70-CC5334A638ED}" type="datetimeFigureOut">
              <a:rPr lang="ru-RU" smtClean="0"/>
              <a:pPr/>
              <a:t>31.05.2012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1EB68-DA19-48A2-B911-6AD702F2F58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71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1EB68-DA19-48A2-B911-6AD702F2F58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B41AE0-3280-4107-AAF9-23CCED5B6FE9}" type="datetime1">
              <a:rPr lang="ru-RU" smtClean="0"/>
              <a:pPr/>
              <a:t>31.05.2012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CAC9CA-0366-4239-9AE2-8D59776CA729}" type="datetime1">
              <a:rPr lang="ru-RU" smtClean="0"/>
              <a:pPr/>
              <a:t>31.05.2012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958F22-B389-4E3E-A84A-528307C4FDAC}" type="datetime1">
              <a:rPr lang="ru-RU" smtClean="0"/>
              <a:pPr/>
              <a:t>31.05.2012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B9A2A-4767-4501-9E7A-4E4CB04CF059}" type="datetime1">
              <a:rPr lang="ru-RU" smtClean="0"/>
              <a:pPr/>
              <a:t>31.05.2012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5B9AB2-84D9-4CC2-9EC0-A59D029FBE3E}" type="datetime1">
              <a:rPr lang="ru-RU" smtClean="0"/>
              <a:pPr/>
              <a:t>31.05.2012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598D1C-CF83-4A57-B5FA-160DA451E48F}" type="datetime1">
              <a:rPr lang="ru-RU" smtClean="0"/>
              <a:pPr/>
              <a:t>31.05.2012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FB2AA9-5C18-4C60-A838-A24BE9549475}" type="datetime1">
              <a:rPr lang="ru-RU" smtClean="0"/>
              <a:pPr/>
              <a:t>31.05.2012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7074EE-FDF4-4D72-A4BF-58B3BC26637B}" type="datetime1">
              <a:rPr lang="ru-RU" smtClean="0"/>
              <a:pPr/>
              <a:t>31.05.2012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E96698-1C36-4A1A-B25F-A551C7360DBE}" type="datetime1">
              <a:rPr lang="ru-RU" smtClean="0"/>
              <a:pPr/>
              <a:t>31.05.2012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5AB3C28-C807-466B-82BB-4EBE6B4083B6}" type="datetime1">
              <a:rPr lang="ru-RU" smtClean="0"/>
              <a:pPr/>
              <a:t>31.05.2012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2A2C5FB-1910-420D-990B-35B474D83D19}" type="datetime1">
              <a:rPr lang="ru-RU" smtClean="0"/>
              <a:pPr/>
              <a:t>31.05.2012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E38AD9-EAA4-4E7E-B4CD-EC1C807156F4}" type="datetime1">
              <a:rPr lang="ru-RU" smtClean="0"/>
              <a:pPr/>
              <a:t>31.05.2012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Engine\quadro-xds\Docs\alazar_thesis\Quadro-XDS%20+%20MoCap%20+%20&#1050;&#1074;&#1072;&#1076;&#1088;&#1086;&#1082;&#1086;&#1087;&#1090;&#1077;&#1088;.av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C:\Engine\quadro-xds\Docs\alazar_thesis\CFDTest%202012-05-10%2021-18-26-80.avi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542033"/>
          </a:xfrm>
          <a:solidFill>
            <a:schemeClr val="bg2">
              <a:alpha val="69804"/>
            </a:schemeClr>
          </a:solidFill>
          <a:ln>
            <a:solidFill>
              <a:srgbClr val="000000">
                <a:alpha val="69804"/>
              </a:srgbClr>
            </a:solidFill>
          </a:ln>
        </p:spPr>
        <p:txBody>
          <a:bodyPr>
            <a:normAutofit fontScale="90000"/>
          </a:bodyPr>
          <a:lstStyle/>
          <a:p>
            <a:r>
              <a:rPr lang="ru-RU" sz="3600" cap="none" dirty="0" smtClean="0"/>
              <a:t>Виртуальный полигон для исследовани</a:t>
            </a:r>
            <a:r>
              <a:rPr lang="ru-RU" sz="3600" dirty="0" smtClean="0"/>
              <a:t>й</a:t>
            </a:r>
            <a:r>
              <a:rPr lang="ru-RU" sz="3600" cap="none" dirty="0" smtClean="0"/>
              <a:t> динамики </a:t>
            </a:r>
            <a:r>
              <a:rPr lang="ru-RU" sz="3600" cap="none" dirty="0" err="1" smtClean="0"/>
              <a:t>четырехроторных</a:t>
            </a:r>
            <a:r>
              <a:rPr lang="ru-RU" sz="3600" cap="none" dirty="0" smtClean="0"/>
              <a:t> ЛА</a:t>
            </a:r>
            <a:endParaRPr lang="ru-RU" sz="3600" cap="none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051720" y="4005064"/>
            <a:ext cx="6400800" cy="936104"/>
          </a:xfrm>
          <a:solidFill>
            <a:schemeClr val="bg2">
              <a:alpha val="69804"/>
            </a:schemeClr>
          </a:solidFill>
          <a:ln>
            <a:solidFill>
              <a:srgbClr val="000000">
                <a:alpha val="69804"/>
              </a:srgbClr>
            </a:solidFill>
          </a:ln>
        </p:spPr>
        <p:txBody>
          <a:bodyPr>
            <a:normAutofit/>
          </a:bodyPr>
          <a:lstStyle/>
          <a:p>
            <a:r>
              <a:rPr lang="ru-RU" sz="1800" dirty="0" smtClean="0"/>
              <a:t>Выполнил: Загарских</a:t>
            </a:r>
            <a:r>
              <a:rPr lang="en-US" sz="1800" dirty="0" smtClean="0"/>
              <a:t> </a:t>
            </a:r>
            <a:r>
              <a:rPr lang="ru-RU" sz="1800" dirty="0" smtClean="0"/>
              <a:t>А. С. гр. 6113</a:t>
            </a:r>
          </a:p>
          <a:p>
            <a:r>
              <a:rPr lang="ru-RU" sz="1800" dirty="0" smtClean="0"/>
              <a:t>Научный руководитель: д.т.н. </a:t>
            </a:r>
            <a:r>
              <a:rPr lang="ru-RU" sz="1800" dirty="0" err="1" smtClean="0"/>
              <a:t>Тропченко</a:t>
            </a:r>
            <a:r>
              <a:rPr lang="ru-RU" sz="1800" dirty="0" smtClean="0"/>
              <a:t> А. Ю.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4" name="Quadro-XDS + MoCap + Квадрокоптер.avi">
            <a:hlinkClick r:id="" action="ppaction://media"/>
          </p:cNvPr>
          <p:cNvPicPr>
            <a:picLocks noGrp="1" noRot="1" noChangeAspect="1"/>
          </p:cNvPicPr>
          <p:nvPr>
            <p:ph idx="4294967295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558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5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51520" y="1484784"/>
            <a:ext cx="4104456" cy="4320480"/>
          </a:xfrm>
          <a:solidFill>
            <a:schemeClr val="bg2">
              <a:alpha val="70000"/>
            </a:schemeClr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Ручное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Клавиатура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Джойстик </a:t>
            </a:r>
            <a:r>
              <a:rPr lang="en-US" sz="2000" dirty="0" smtClean="0">
                <a:solidFill>
                  <a:srgbClr val="80FF80"/>
                </a:solidFill>
              </a:rPr>
              <a:t> Xbox 360</a:t>
            </a:r>
          </a:p>
          <a:p>
            <a:pPr lvl="1"/>
            <a:r>
              <a:rPr lang="en-US" sz="2000" dirty="0" smtClean="0">
                <a:solidFill>
                  <a:srgbClr val="80FF80"/>
                </a:solidFill>
              </a:rPr>
              <a:t>3D Mouse Space Pilot</a:t>
            </a:r>
          </a:p>
          <a:p>
            <a:r>
              <a:rPr lang="ru-RU" sz="2400" i="1" dirty="0" smtClean="0"/>
              <a:t>Автоматическое</a:t>
            </a:r>
          </a:p>
          <a:p>
            <a:pPr lvl="1"/>
            <a:r>
              <a:rPr lang="ru-RU" sz="2000" i="1" dirty="0" smtClean="0">
                <a:solidFill>
                  <a:srgbClr val="80FF80"/>
                </a:solidFill>
              </a:rPr>
              <a:t>Выполнение сценариев</a:t>
            </a:r>
            <a:endParaRPr lang="en-US" sz="2000" i="1" dirty="0" smtClean="0">
              <a:solidFill>
                <a:srgbClr val="80FF80"/>
              </a:solidFill>
            </a:endParaRPr>
          </a:p>
          <a:p>
            <a:pPr lvl="2"/>
            <a:r>
              <a:rPr lang="ru-RU" sz="1600" i="1" dirty="0" smtClean="0">
                <a:solidFill>
                  <a:srgbClr val="80FF80"/>
                </a:solidFill>
              </a:rPr>
              <a:t>Обход опорных точек</a:t>
            </a:r>
          </a:p>
          <a:p>
            <a:pPr lvl="2"/>
            <a:r>
              <a:rPr lang="ru-RU" sz="1600" i="1" dirty="0" smtClean="0">
                <a:solidFill>
                  <a:srgbClr val="80FF80"/>
                </a:solidFill>
              </a:rPr>
              <a:t>Фигуры высшего пилотажа</a:t>
            </a:r>
          </a:p>
          <a:p>
            <a:pPr lvl="1"/>
            <a:r>
              <a:rPr lang="ru-RU" sz="2000" i="1" dirty="0" smtClean="0">
                <a:solidFill>
                  <a:srgbClr val="80FF80"/>
                </a:solidFill>
              </a:rPr>
              <a:t>Групповое поведение</a:t>
            </a:r>
          </a:p>
          <a:p>
            <a:pPr lvl="2"/>
            <a:r>
              <a:rPr lang="ru-RU" sz="1600" i="1" dirty="0" smtClean="0">
                <a:solidFill>
                  <a:srgbClr val="80FF80"/>
                </a:solidFill>
              </a:rPr>
              <a:t>Удержание строя</a:t>
            </a:r>
          </a:p>
          <a:p>
            <a:pPr lvl="2"/>
            <a:r>
              <a:rPr lang="ru-RU" sz="1600" i="1" dirty="0" smtClean="0">
                <a:solidFill>
                  <a:srgbClr val="80FF80"/>
                </a:solidFill>
              </a:rPr>
              <a:t>Перестроение при потере БПЛА</a:t>
            </a:r>
          </a:p>
        </p:txBody>
      </p:sp>
      <p:pic>
        <p:nvPicPr>
          <p:cNvPr id="5" name="Содержимое 4" descr="sim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clrChange>
              <a:clrFrom>
                <a:srgbClr val="442288"/>
              </a:clrFrom>
              <a:clrTo>
                <a:srgbClr val="44228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4048" y="1484784"/>
            <a:ext cx="3820244" cy="2226015"/>
          </a:xfrm>
          <a:gradFill>
            <a:gsLst>
              <a:gs pos="0">
                <a:srgbClr val="000000"/>
              </a:gs>
              <a:gs pos="50000">
                <a:srgbClr val="20385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Система управления</a:t>
            </a:r>
            <a:endParaRPr lang="ru-RU" sz="3600" dirty="0"/>
          </a:p>
        </p:txBody>
      </p:sp>
      <p:pic>
        <p:nvPicPr>
          <p:cNvPr id="7" name="Рисунок 6" descr="sim2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442288"/>
              </a:clrFrom>
              <a:clrTo>
                <a:srgbClr val="44228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4048" y="3861048"/>
            <a:ext cx="3839876" cy="2245853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rgbClr val="20385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  <a:solidFill>
            <a:schemeClr val="bg2">
              <a:alpha val="69804"/>
            </a:schemeClr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Разработана архитектура ВП для изучения динамики 4-х роторных БПЛА в реальном масштабе времени</a:t>
            </a:r>
          </a:p>
          <a:p>
            <a:r>
              <a:rPr lang="ru-RU" sz="2400" dirty="0" smtClean="0"/>
              <a:t>Спроектирован и частично разработан программно-аппаратный комплекс ВП </a:t>
            </a:r>
            <a:r>
              <a:rPr lang="en-US" sz="2400" dirty="0" err="1" smtClean="0"/>
              <a:t>QuadroX</a:t>
            </a:r>
            <a:r>
              <a:rPr lang="en-US" sz="2400" dirty="0" smtClean="0"/>
              <a:t>-DS</a:t>
            </a:r>
          </a:p>
          <a:p>
            <a:r>
              <a:rPr lang="ru-RU" sz="2400" dirty="0" smtClean="0"/>
              <a:t>Реализован механизм мониторинга динамики БПЛА посредством:</a:t>
            </a:r>
          </a:p>
          <a:p>
            <a:pPr lvl="1"/>
            <a:r>
              <a:rPr lang="ru-RU" sz="2000" dirty="0" smtClean="0"/>
              <a:t>Телеметрии сенсоров и результатов работы бортового оборудования</a:t>
            </a:r>
          </a:p>
          <a:p>
            <a:pPr lvl="1"/>
            <a:r>
              <a:rPr lang="ru-RU" sz="2000" dirty="0" smtClean="0"/>
              <a:t>Системы оптического захвата движения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95944"/>
          </a:xfrm>
          <a:solidFill>
            <a:schemeClr val="bg2">
              <a:alpha val="69804"/>
            </a:schemeClr>
          </a:solidFill>
          <a:ln>
            <a:solidFill>
              <a:srgbClr val="000000">
                <a:alpha val="69804"/>
              </a:srgbClr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ru-RU" sz="2800" dirty="0" smtClean="0"/>
              <a:t>Наличие реального объекта и/или объектов в должном количестве</a:t>
            </a:r>
          </a:p>
          <a:p>
            <a:endParaRPr lang="ru-RU" sz="2800" dirty="0" smtClean="0"/>
          </a:p>
          <a:p>
            <a:r>
              <a:rPr lang="ru-RU" sz="2800" dirty="0" smtClean="0"/>
              <a:t>Износ оборудования </a:t>
            </a:r>
          </a:p>
          <a:p>
            <a:endParaRPr lang="ru-RU" sz="2800" dirty="0" smtClean="0"/>
          </a:p>
          <a:p>
            <a:r>
              <a:rPr lang="ru-RU" sz="2800" dirty="0" smtClean="0"/>
              <a:t>Стоимость ошибки на реальном объекте может быть весьма высока</a:t>
            </a:r>
          </a:p>
          <a:p>
            <a:pPr lvl="1">
              <a:buNone/>
            </a:pPr>
            <a:endParaRPr lang="ru-RU" sz="2400" dirty="0" smtClean="0"/>
          </a:p>
          <a:p>
            <a:r>
              <a:rPr lang="ru-RU" sz="2800" dirty="0" smtClean="0"/>
              <a:t>Эксперимент на реальном объекте требует времени на подготовку  и развертывание эксперимента, а также на приведение объектов в исходное состояние на каждой итерации</a:t>
            </a:r>
          </a:p>
          <a:p>
            <a:pPr lvl="1"/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Мотивация</a:t>
            </a:r>
            <a:r>
              <a:rPr lang="en-US" dirty="0" smtClean="0"/>
              <a:t> </a:t>
            </a:r>
            <a:r>
              <a:rPr lang="ru-RU" dirty="0" smtClean="0"/>
              <a:t>создания ВП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95944"/>
          </a:xfrm>
          <a:solidFill>
            <a:schemeClr val="bg2">
              <a:alpha val="69804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Качественное воспроизведение аэродинамических эффектов взаимодействия групп БПЛА и окружения</a:t>
            </a:r>
          </a:p>
          <a:p>
            <a:r>
              <a:rPr lang="ru-RU" dirty="0" smtClean="0"/>
              <a:t>Моделирование инерциальных, барометрических и магнитометрических датчиков</a:t>
            </a:r>
          </a:p>
          <a:p>
            <a:r>
              <a:rPr lang="ru-RU" dirty="0" smtClean="0"/>
              <a:t>Синтез изображений формируемых камерами БПЛА</a:t>
            </a:r>
          </a:p>
          <a:p>
            <a:r>
              <a:rPr lang="ru-RU" dirty="0" smtClean="0"/>
              <a:t>Варьирование параметров БПЛА с целью поиска оптимальной конфигурации:</a:t>
            </a:r>
          </a:p>
          <a:p>
            <a:pPr lvl="1"/>
            <a:r>
              <a:rPr lang="ru-RU" dirty="0" smtClean="0"/>
              <a:t>Длина плеча</a:t>
            </a:r>
          </a:p>
          <a:p>
            <a:pPr lvl="1"/>
            <a:r>
              <a:rPr lang="ru-RU" dirty="0" smtClean="0"/>
              <a:t>Двигатели + </a:t>
            </a:r>
            <a:r>
              <a:rPr lang="en-US" dirty="0" smtClean="0"/>
              <a:t>ESC</a:t>
            </a:r>
            <a:r>
              <a:rPr lang="ru-RU" dirty="0" smtClean="0"/>
              <a:t> (по таблицам)</a:t>
            </a:r>
            <a:endParaRPr lang="en-US" dirty="0" smtClean="0"/>
          </a:p>
          <a:p>
            <a:pPr lvl="1"/>
            <a:r>
              <a:rPr lang="ru-RU" dirty="0" smtClean="0"/>
              <a:t>Пропеллеры и т.д. (по таблицам + опт. связь </a:t>
            </a:r>
            <a:r>
              <a:rPr lang="en-US" dirty="0" smtClean="0"/>
              <a:t>c</a:t>
            </a:r>
            <a:r>
              <a:rPr lang="ru-RU" dirty="0" smtClean="0"/>
              <a:t> пакетами </a:t>
            </a:r>
            <a:r>
              <a:rPr lang="en-US" dirty="0" smtClean="0"/>
              <a:t>CFD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Выбор окружения для моделирования</a:t>
            </a:r>
          </a:p>
          <a:p>
            <a:r>
              <a:rPr lang="ru-RU" dirty="0" smtClean="0"/>
              <a:t>Сопряжение с реальным объектом БПЛА</a:t>
            </a:r>
          </a:p>
          <a:p>
            <a:r>
              <a:rPr lang="ru-RU" dirty="0" smtClean="0"/>
              <a:t>Расчет в реальном масштабе времени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Autofit/>
          </a:bodyPr>
          <a:lstStyle/>
          <a:p>
            <a:r>
              <a:rPr lang="ru-RU" sz="3200" dirty="0" smtClean="0"/>
              <a:t>Особенности постановки задачи ВП</a:t>
            </a:r>
            <a:r>
              <a:rPr lang="en-US" sz="3200" dirty="0" smtClean="0"/>
              <a:t> </a:t>
            </a:r>
            <a:r>
              <a:rPr lang="en-US" sz="3200" dirty="0" err="1" smtClean="0"/>
              <a:t>QuadroX</a:t>
            </a:r>
            <a:r>
              <a:rPr lang="en-US" sz="3200" dirty="0" smtClean="0"/>
              <a:t>-DS</a:t>
            </a:r>
            <a:r>
              <a:rPr lang="ru-RU" sz="3200" dirty="0" smtClean="0"/>
              <a:t>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107504" y="1484784"/>
            <a:ext cx="8856984" cy="468052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Архитектура виртуального полигона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67944" y="4877051"/>
            <a:ext cx="2232248" cy="1144237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Модель аэродинамического взаимодействия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372200" y="5277534"/>
            <a:ext cx="2232248" cy="743754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Модель </a:t>
            </a:r>
            <a:r>
              <a:rPr lang="ru-RU" sz="1600" dirty="0" err="1" smtClean="0">
                <a:solidFill>
                  <a:schemeClr val="bg1"/>
                </a:solidFill>
              </a:rPr>
              <a:t>тв</a:t>
            </a:r>
            <a:r>
              <a:rPr lang="ru-RU" sz="1600" dirty="0" smtClean="0">
                <a:solidFill>
                  <a:schemeClr val="bg1"/>
                </a:solidFill>
              </a:rPr>
              <a:t>. тела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6-</a:t>
            </a:r>
            <a:r>
              <a:rPr lang="en-US" sz="1600" dirty="0" smtClean="0">
                <a:solidFill>
                  <a:schemeClr val="bg1"/>
                </a:solidFill>
              </a:rPr>
              <a:t>DOF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556792"/>
            <a:ext cx="1656184" cy="1360261"/>
          </a:xfrm>
          <a:prstGeom prst="rect">
            <a:avLst/>
          </a:prstGeom>
          <a:solidFill>
            <a:schemeClr val="accent4">
              <a:lumMod val="40000"/>
              <a:lumOff val="6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Система оптического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захвата движения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67944" y="3675603"/>
            <a:ext cx="2232248" cy="1144237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Модель функционирования </a:t>
            </a:r>
            <a:r>
              <a:rPr lang="en-US" sz="1600" dirty="0" smtClean="0">
                <a:solidFill>
                  <a:schemeClr val="bg1"/>
                </a:solidFill>
              </a:rPr>
              <a:t>IMU </a:t>
            </a:r>
            <a:r>
              <a:rPr lang="ru-RU" sz="1600" dirty="0" smtClean="0">
                <a:solidFill>
                  <a:schemeClr val="bg1"/>
                </a:solidFill>
              </a:rPr>
              <a:t>сенсоров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372200" y="4476568"/>
            <a:ext cx="2232248" cy="743754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Модель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аэродинамического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движителя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372200" y="3675603"/>
            <a:ext cx="2232248" cy="743754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Модель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видеокамеры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51520" y="3068960"/>
            <a:ext cx="1656184" cy="2448272"/>
          </a:xfrm>
          <a:prstGeom prst="rect">
            <a:avLst/>
          </a:prstGeom>
          <a:solidFill>
            <a:schemeClr val="accent4">
              <a:lumMod val="40000"/>
              <a:lumOff val="6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Телеметрия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БПЛА</a:t>
            </a: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372200" y="1700808"/>
            <a:ext cx="2232248" cy="1080120"/>
          </a:xfrm>
          <a:prstGeom prst="rect">
            <a:avLst/>
          </a:prstGeom>
          <a:solidFill>
            <a:schemeClr val="accent5">
              <a:lumMod val="60000"/>
              <a:lumOff val="4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Средства </a:t>
            </a:r>
          </a:p>
          <a:p>
            <a:pPr algn="ctr"/>
            <a:r>
              <a:rPr lang="ru-RU" dirty="0" err="1" smtClean="0">
                <a:solidFill>
                  <a:schemeClr val="bg1"/>
                </a:solidFill>
              </a:rPr>
              <a:t>журналирования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и анализа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843808" y="1844824"/>
            <a:ext cx="2160240" cy="1601931"/>
          </a:xfrm>
          <a:prstGeom prst="rect">
            <a:avLst/>
          </a:prstGeom>
          <a:solidFill>
            <a:schemeClr val="accent3">
              <a:lumMod val="60000"/>
              <a:lumOff val="4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Система управления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- ручное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- авто</a:t>
            </a:r>
          </a:p>
        </p:txBody>
      </p:sp>
      <p:sp>
        <p:nvSpPr>
          <p:cNvPr id="44" name="Двойная стрелка влево/вверх 43"/>
          <p:cNvSpPr/>
          <p:nvPr/>
        </p:nvSpPr>
        <p:spPr>
          <a:xfrm rot="16200000">
            <a:off x="5050409" y="2671436"/>
            <a:ext cx="915389" cy="864096"/>
          </a:xfrm>
          <a:prstGeom prst="leftUpArrow">
            <a:avLst>
              <a:gd name="adj1" fmla="val 23046"/>
              <a:gd name="adj2" fmla="val 18688"/>
              <a:gd name="adj3" fmla="val 21839"/>
            </a:avLst>
          </a:prstGeom>
          <a:solidFill>
            <a:srgbClr val="000000">
              <a:alpha val="69804"/>
            </a:srgbClr>
          </a:solidFill>
          <a:ln w="12700">
            <a:solidFill>
              <a:srgbClr val="80FF8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углом вверх 19"/>
          <p:cNvSpPr/>
          <p:nvPr/>
        </p:nvSpPr>
        <p:spPr>
          <a:xfrm rot="5400000" flipV="1">
            <a:off x="2339752" y="3212976"/>
            <a:ext cx="792088" cy="1512168"/>
          </a:xfrm>
          <a:prstGeom prst="bentUpArrow">
            <a:avLst>
              <a:gd name="adj1" fmla="val 19488"/>
              <a:gd name="adj2" fmla="val 25000"/>
              <a:gd name="adj3" fmla="val 23898"/>
            </a:avLst>
          </a:prstGeom>
          <a:solidFill>
            <a:srgbClr val="000000"/>
          </a:solidFill>
          <a:ln w="19050">
            <a:solidFill>
              <a:srgbClr val="80FF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>
            <a:off x="1979712" y="2204864"/>
            <a:ext cx="792088" cy="315652"/>
          </a:xfrm>
          <a:prstGeom prst="rightArrow">
            <a:avLst/>
          </a:prstGeom>
          <a:solidFill>
            <a:srgbClr val="000000">
              <a:alpha val="69804"/>
            </a:srgbClr>
          </a:solidFill>
          <a:ln w="12700">
            <a:solidFill>
              <a:srgbClr val="80FF8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>
            <a:off x="1979712" y="3140968"/>
            <a:ext cx="792088" cy="315652"/>
          </a:xfrm>
          <a:prstGeom prst="rightArrow">
            <a:avLst/>
          </a:prstGeom>
          <a:solidFill>
            <a:srgbClr val="000000">
              <a:alpha val="69804"/>
            </a:srgbClr>
          </a:solidFill>
          <a:ln w="12700">
            <a:solidFill>
              <a:srgbClr val="80FF8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>
            <a:off x="5076056" y="2132856"/>
            <a:ext cx="1224136" cy="315652"/>
          </a:xfrm>
          <a:prstGeom prst="rightArrow">
            <a:avLst/>
          </a:prstGeom>
          <a:solidFill>
            <a:srgbClr val="000000">
              <a:alpha val="69804"/>
            </a:srgbClr>
          </a:solidFill>
          <a:ln w="12700">
            <a:solidFill>
              <a:srgbClr val="80FF8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2231" y="4003984"/>
            <a:ext cx="1411457" cy="1009192"/>
          </a:xfrm>
          <a:prstGeom prst="rect">
            <a:avLst/>
          </a:prstGeom>
        </p:spPr>
      </p:pic>
      <p:sp>
        <p:nvSpPr>
          <p:cNvPr id="30" name="Двойная стрелка влево/вправо 29"/>
          <p:cNvSpPr/>
          <p:nvPr/>
        </p:nvSpPr>
        <p:spPr>
          <a:xfrm rot="572842">
            <a:off x="1972860" y="4578819"/>
            <a:ext cx="1945634" cy="680630"/>
          </a:xfrm>
          <a:prstGeom prst="leftRightArrow">
            <a:avLst/>
          </a:prstGeom>
          <a:solidFill>
            <a:srgbClr val="000000"/>
          </a:solidFill>
          <a:ln>
            <a:solidFill>
              <a:srgbClr val="FF808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Модель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501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11"/>
          <p:cNvSpPr>
            <a:spLocks noGrp="1"/>
          </p:cNvSpPr>
          <p:nvPr>
            <p:ph sz="half" idx="1"/>
          </p:nvPr>
        </p:nvSpPr>
        <p:spPr>
          <a:xfrm>
            <a:off x="467544" y="1484784"/>
            <a:ext cx="3672408" cy="2376264"/>
          </a:xfrm>
          <a:solidFill>
            <a:schemeClr val="bg2">
              <a:alpha val="69804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Модель </a:t>
            </a:r>
            <a:r>
              <a:rPr lang="ru-RU" dirty="0" err="1" smtClean="0"/>
              <a:t>тв</a:t>
            </a:r>
            <a:r>
              <a:rPr lang="ru-RU" dirty="0" smtClean="0"/>
              <a:t>. Тела</a:t>
            </a:r>
          </a:p>
          <a:p>
            <a:pPr lvl="1"/>
            <a:r>
              <a:rPr lang="en-US" dirty="0" smtClean="0">
                <a:solidFill>
                  <a:srgbClr val="80FF80"/>
                </a:solidFill>
              </a:rPr>
              <a:t>CCD</a:t>
            </a:r>
          </a:p>
          <a:p>
            <a:pPr lvl="1"/>
            <a:r>
              <a:rPr lang="en-US" dirty="0" smtClean="0">
                <a:solidFill>
                  <a:srgbClr val="80FF80"/>
                </a:solidFill>
              </a:rPr>
              <a:t>6-DOF Rigid body</a:t>
            </a:r>
            <a:endParaRPr lang="ru-RU" dirty="0" smtClean="0">
              <a:solidFill>
                <a:srgbClr val="80FF80"/>
              </a:solidFill>
            </a:endParaRPr>
          </a:p>
          <a:p>
            <a:r>
              <a:rPr lang="ru-RU" dirty="0" smtClean="0"/>
              <a:t>Двигатели:</a:t>
            </a:r>
          </a:p>
          <a:p>
            <a:pPr lvl="1"/>
            <a:r>
              <a:rPr lang="ru-RU" dirty="0" smtClean="0">
                <a:solidFill>
                  <a:srgbClr val="80FF80"/>
                </a:solidFill>
              </a:rPr>
              <a:t>По таблицам производителей</a:t>
            </a:r>
          </a:p>
          <a:p>
            <a:pPr lvl="1"/>
            <a:r>
              <a:rPr lang="ru-RU" dirty="0" smtClean="0">
                <a:solidFill>
                  <a:srgbClr val="80FF80"/>
                </a:solidFill>
              </a:rPr>
              <a:t>По эмпирическим формулам</a:t>
            </a:r>
            <a:endParaRPr lang="en-US" dirty="0" smtClean="0">
              <a:solidFill>
                <a:srgbClr val="80FF80"/>
              </a:solidFill>
            </a:endParaRPr>
          </a:p>
          <a:p>
            <a:endParaRPr lang="ru-RU" dirty="0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4008" y="1484784"/>
            <a:ext cx="4053136" cy="1800200"/>
          </a:xfrm>
          <a:solidFill>
            <a:schemeClr val="bg2">
              <a:alpha val="69804"/>
            </a:schemeClr>
          </a:solidFill>
        </p:spPr>
        <p:txBody>
          <a:bodyPr>
            <a:noAutofit/>
          </a:bodyPr>
          <a:lstStyle/>
          <a:p>
            <a:r>
              <a:rPr lang="ru-RU" sz="1800" dirty="0" smtClean="0"/>
              <a:t>Решение уравнения Навье-Стокса – </a:t>
            </a:r>
            <a:r>
              <a:rPr lang="ru-RU" sz="1800" dirty="0" smtClean="0">
                <a:solidFill>
                  <a:srgbClr val="80FF80"/>
                </a:solidFill>
              </a:rPr>
              <a:t>расчет вихрей </a:t>
            </a:r>
            <a:r>
              <a:rPr lang="ru-RU" sz="1800" smtClean="0">
                <a:solidFill>
                  <a:srgbClr val="80FF80"/>
                </a:solidFill>
              </a:rPr>
              <a:t>создаваемых </a:t>
            </a:r>
            <a:r>
              <a:rPr lang="ru-RU" sz="1800" smtClean="0">
                <a:solidFill>
                  <a:srgbClr val="80FF80"/>
                </a:solidFill>
              </a:rPr>
              <a:t>роторами</a:t>
            </a:r>
            <a:endParaRPr lang="ru-RU" sz="1800" dirty="0" smtClean="0">
              <a:solidFill>
                <a:srgbClr val="80FF80"/>
              </a:solidFill>
            </a:endParaRPr>
          </a:p>
          <a:p>
            <a:r>
              <a:rPr lang="ru-RU" sz="1800" dirty="0" smtClean="0"/>
              <a:t>Расчет пропеллеров по эмпирическим формулам в заданном локальном потоке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Физическая подсистема</a:t>
            </a:r>
            <a:r>
              <a:rPr lang="en-US" sz="3200" dirty="0" smtClean="0"/>
              <a:t> (</a:t>
            </a:r>
            <a:r>
              <a:rPr lang="ru-RU" sz="3200" dirty="0" smtClean="0"/>
              <a:t>реальное время</a:t>
            </a:r>
            <a:r>
              <a:rPr lang="en-US" sz="3200" dirty="0" smtClean="0"/>
              <a:t>)</a:t>
            </a:r>
            <a:endParaRPr lang="ru-RU" sz="3200" dirty="0"/>
          </a:p>
        </p:txBody>
      </p:sp>
      <p:pic>
        <p:nvPicPr>
          <p:cNvPr id="14" name="Содержимое 5" descr="qu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976887"/>
            <a:ext cx="3672408" cy="218841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CFDTest 2012-05-10 21-18-26-80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644008" y="3424386"/>
            <a:ext cx="4038600" cy="30289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0952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6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>
                <p:cTn id="12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323936"/>
          </a:xfrm>
          <a:solidFill>
            <a:schemeClr val="bg2">
              <a:alpha val="69804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b="1" u="sng" dirty="0" smtClean="0"/>
              <a:t>Сенсоры</a:t>
            </a:r>
          </a:p>
          <a:p>
            <a:r>
              <a:rPr lang="ru-RU" sz="2400" dirty="0" smtClean="0"/>
              <a:t>Типы сенсоров: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Гироскоп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Акселерометр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Сонар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Магнитометр</a:t>
            </a:r>
          </a:p>
          <a:p>
            <a:r>
              <a:rPr lang="ru-RU" sz="2400" dirty="0" smtClean="0"/>
              <a:t>Шум</a:t>
            </a:r>
          </a:p>
          <a:p>
            <a:r>
              <a:rPr lang="ru-RU" sz="2400" dirty="0" smtClean="0"/>
              <a:t>Разрядность</a:t>
            </a:r>
          </a:p>
          <a:p>
            <a:r>
              <a:rPr lang="ru-RU" sz="2400" dirty="0" smtClean="0"/>
              <a:t>Период дискретизации</a:t>
            </a:r>
            <a:endParaRPr lang="ru-RU" sz="2400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323936"/>
          </a:xfrm>
          <a:solidFill>
            <a:schemeClr val="bg2">
              <a:alpha val="69804"/>
            </a:schemeClr>
          </a:solidFill>
        </p:spPr>
        <p:txBody>
          <a:bodyPr/>
          <a:lstStyle/>
          <a:p>
            <a:pPr>
              <a:buNone/>
            </a:pPr>
            <a:r>
              <a:rPr lang="ru-RU" sz="2400" b="1" u="sng" dirty="0" smtClean="0"/>
              <a:t>Камера</a:t>
            </a:r>
          </a:p>
          <a:p>
            <a:r>
              <a:rPr lang="ru-RU" sz="2400" dirty="0" smtClean="0"/>
              <a:t>Помехи и шум</a:t>
            </a:r>
          </a:p>
          <a:p>
            <a:r>
              <a:rPr lang="ru-RU" sz="2400" dirty="0" smtClean="0"/>
              <a:t>Блики в линзах</a:t>
            </a:r>
          </a:p>
          <a:p>
            <a:r>
              <a:rPr lang="en-US" sz="2400" dirty="0" smtClean="0"/>
              <a:t>HDR</a:t>
            </a:r>
            <a:endParaRPr lang="ru-RU" sz="2400" dirty="0" smtClean="0"/>
          </a:p>
          <a:p>
            <a:r>
              <a:rPr lang="ru-RU" sz="2400" dirty="0" smtClean="0"/>
              <a:t>Задержки </a:t>
            </a:r>
            <a:r>
              <a:rPr lang="ru-RU" sz="2400" dirty="0" err="1" smtClean="0"/>
              <a:t>видеопотока</a:t>
            </a:r>
            <a:endParaRPr lang="ru-RU" sz="2400" dirty="0" smtClean="0"/>
          </a:p>
          <a:p>
            <a:r>
              <a:rPr lang="ru-RU" sz="2400" dirty="0" smtClean="0"/>
              <a:t>Разные фокусные расстояния и различные оптические искажения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Модель функционирования бортового оборудования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395944"/>
          </a:xfrm>
          <a:solidFill>
            <a:schemeClr val="bg2"/>
          </a:solidFill>
          <a:ln>
            <a:solidFill>
              <a:srgbClr val="000000">
                <a:alpha val="69804"/>
              </a:srgbClr>
            </a:solidFill>
          </a:ln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Телеметрия «сырых» данных: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Акселерометр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Гироскоп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Барометр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Магнитометр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Сонар</a:t>
            </a:r>
          </a:p>
          <a:p>
            <a:r>
              <a:rPr lang="ru-RU" sz="2400" dirty="0" smtClean="0"/>
              <a:t>Телеметрия  расчетных данных: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Результаты интегрирования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Управляющие сигналы (ШИМ на ЭКС)</a:t>
            </a:r>
          </a:p>
          <a:p>
            <a:pPr lvl="1"/>
            <a:endParaRPr lang="ru-RU" sz="2000" dirty="0" smtClean="0"/>
          </a:p>
          <a:p>
            <a:pPr lvl="1"/>
            <a:endParaRPr lang="ru-RU" sz="2000" dirty="0" smtClean="0"/>
          </a:p>
          <a:p>
            <a:pPr lvl="1"/>
            <a:endParaRPr lang="ru-RU" sz="2000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395944"/>
          </a:xfrm>
          <a:solidFill>
            <a:schemeClr val="bg2">
              <a:alpha val="69804"/>
            </a:schemeClr>
          </a:solidFill>
          <a:ln>
            <a:solidFill>
              <a:srgbClr val="000000">
                <a:alpha val="69804"/>
              </a:srgbClr>
            </a:solidFill>
          </a:ln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Запись данных в файл для дальнейшей обработки в пакетах математического моделирования</a:t>
            </a:r>
          </a:p>
          <a:p>
            <a:r>
              <a:rPr lang="ru-RU" sz="2400" dirty="0" smtClean="0"/>
              <a:t>Отображение графиков разных характеристик в режиме реального времени</a:t>
            </a:r>
          </a:p>
          <a:p>
            <a:endParaRPr lang="ru-RU" sz="2400" dirty="0" smtClean="0"/>
          </a:p>
          <a:p>
            <a:pPr algn="r">
              <a:buNone/>
            </a:pPr>
            <a:r>
              <a:rPr lang="en-US" sz="2400" b="1" i="1" dirty="0" smtClean="0">
                <a:solidFill>
                  <a:srgbClr val="4F81BD"/>
                </a:solidFill>
              </a:rPr>
              <a:t>Motion Capture </a:t>
            </a:r>
            <a:r>
              <a:rPr lang="en-US" sz="2400" b="1" i="1" dirty="0" smtClean="0">
                <a:solidFill>
                  <a:srgbClr val="4F81BD"/>
                </a:solidFill>
                <a:sym typeface="Wingdings" pitchFamily="2" charset="2"/>
              </a:rPr>
              <a:t></a:t>
            </a:r>
            <a:endParaRPr lang="ru-RU" sz="2400" b="1" i="1" dirty="0" smtClean="0">
              <a:solidFill>
                <a:srgbClr val="4F81BD"/>
              </a:solidFill>
            </a:endParaRPr>
          </a:p>
          <a:p>
            <a:endParaRPr lang="ru-RU" sz="2000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Средства анализа динамики БПЛА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323936"/>
          </a:xfrm>
          <a:solidFill>
            <a:schemeClr val="bg2">
              <a:alpha val="69804"/>
            </a:schemeClr>
          </a:solidFill>
        </p:spPr>
        <p:txBody>
          <a:bodyPr>
            <a:normAutofit fontScale="62500" lnSpcReduction="20000"/>
          </a:bodyPr>
          <a:lstStyle/>
          <a:p>
            <a:r>
              <a:rPr lang="ru-RU" dirty="0" smtClean="0">
                <a:solidFill>
                  <a:srgbClr val="FF8080"/>
                </a:solidFill>
              </a:rPr>
              <a:t>Бортовая система навигации всегда подвержена накапливающейся ошибке</a:t>
            </a:r>
          </a:p>
          <a:p>
            <a:r>
              <a:rPr lang="en-US" dirty="0" smtClean="0">
                <a:sym typeface="Wingdings" pitchFamily="2" charset="2"/>
              </a:rPr>
              <a:t></a:t>
            </a:r>
            <a:r>
              <a:rPr lang="ru-RU" dirty="0" smtClean="0"/>
              <a:t>Необходим  внешний стационарный инструмент </a:t>
            </a:r>
            <a:r>
              <a:rPr lang="ru-RU" dirty="0" err="1" smtClean="0"/>
              <a:t>трэкинга</a:t>
            </a:r>
            <a:endParaRPr lang="ru-RU" dirty="0" smtClean="0"/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rgbClr val="92D050"/>
                </a:solidFill>
              </a:rPr>
              <a:t>Оптическая система захвата движения:</a:t>
            </a:r>
          </a:p>
          <a:p>
            <a:pPr lvl="1"/>
            <a:r>
              <a:rPr lang="ru-RU" sz="2600" dirty="0" smtClean="0">
                <a:solidFill>
                  <a:srgbClr val="92D050"/>
                </a:solidFill>
              </a:rPr>
              <a:t>Несколько ИК камер с подсветкой</a:t>
            </a:r>
          </a:p>
          <a:p>
            <a:pPr lvl="1"/>
            <a:r>
              <a:rPr lang="ru-RU" sz="2600" dirty="0" smtClean="0">
                <a:solidFill>
                  <a:srgbClr val="92D050"/>
                </a:solidFill>
              </a:rPr>
              <a:t>Маркеры на БПЛА</a:t>
            </a:r>
          </a:p>
          <a:p>
            <a:r>
              <a:rPr lang="ru-RU" sz="3200" dirty="0" smtClean="0">
                <a:solidFill>
                  <a:srgbClr val="92D050"/>
                </a:solidFill>
              </a:rPr>
              <a:t>Применение:</a:t>
            </a:r>
          </a:p>
          <a:p>
            <a:pPr lvl="1"/>
            <a:r>
              <a:rPr lang="ru-RU" sz="2600" dirty="0" smtClean="0">
                <a:solidFill>
                  <a:srgbClr val="92D050"/>
                </a:solidFill>
              </a:rPr>
              <a:t>Отладка бортовой СУ</a:t>
            </a:r>
          </a:p>
          <a:p>
            <a:pPr lvl="1"/>
            <a:r>
              <a:rPr lang="ru-RU" sz="2600" dirty="0" smtClean="0">
                <a:solidFill>
                  <a:srgbClr val="92D050"/>
                </a:solidFill>
              </a:rPr>
              <a:t>Автоматическая посадка </a:t>
            </a:r>
            <a:br>
              <a:rPr lang="ru-RU" sz="2600" dirty="0" smtClean="0">
                <a:solidFill>
                  <a:srgbClr val="92D050"/>
                </a:solidFill>
              </a:rPr>
            </a:br>
            <a:r>
              <a:rPr lang="ru-RU" sz="2600" dirty="0" smtClean="0">
                <a:solidFill>
                  <a:srgbClr val="92D050"/>
                </a:solidFill>
              </a:rPr>
              <a:t>на базе</a:t>
            </a:r>
          </a:p>
          <a:p>
            <a:pPr lvl="1"/>
            <a:r>
              <a:rPr lang="ru-RU" sz="2600" dirty="0" smtClean="0">
                <a:solidFill>
                  <a:srgbClr val="92D050"/>
                </a:solidFill>
              </a:rPr>
              <a:t>Калибровка</a:t>
            </a:r>
          </a:p>
        </p:txBody>
      </p:sp>
      <p:pic>
        <p:nvPicPr>
          <p:cNvPr id="7" name="Содержимое 6" descr="quadrotor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4007" y="1484784"/>
            <a:ext cx="4239069" cy="3024336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Система оптического захвата движения (1)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528" y="1628801"/>
            <a:ext cx="4104456" cy="4248472"/>
          </a:xfrm>
          <a:solidFill>
            <a:schemeClr val="bg2">
              <a:alpha val="69804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Vicon</a:t>
            </a:r>
            <a:r>
              <a:rPr lang="en-US" dirty="0" smtClean="0"/>
              <a:t> Bonita X8</a:t>
            </a:r>
          </a:p>
          <a:p>
            <a:r>
              <a:rPr lang="en-US" dirty="0" err="1" smtClean="0"/>
              <a:t>Vicon</a:t>
            </a:r>
            <a:r>
              <a:rPr lang="en-US" dirty="0" smtClean="0"/>
              <a:t> Tracker</a:t>
            </a:r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Высокая точность</a:t>
            </a:r>
            <a:r>
              <a:rPr lang="en-US" dirty="0" smtClean="0"/>
              <a:t> </a:t>
            </a:r>
            <a:r>
              <a:rPr lang="ru-RU" dirty="0" smtClean="0"/>
              <a:t>отслеживания движения твердых тел</a:t>
            </a:r>
          </a:p>
          <a:p>
            <a:pPr lvl="1"/>
            <a:r>
              <a:rPr lang="ru-RU" dirty="0" smtClean="0"/>
              <a:t>Возможность отслеживания нескольких твердых тел и их идентификация</a:t>
            </a:r>
          </a:p>
          <a:p>
            <a:pPr lvl="1"/>
            <a:r>
              <a:rPr lang="en-US" dirty="0" err="1" smtClean="0"/>
              <a:t>Vicon</a:t>
            </a:r>
            <a:r>
              <a:rPr lang="en-US" dirty="0" smtClean="0"/>
              <a:t> Tracker </a:t>
            </a:r>
            <a:r>
              <a:rPr lang="ru-RU" dirty="0" smtClean="0"/>
              <a:t>выступает как сервер, доступный другим программам</a:t>
            </a:r>
          </a:p>
          <a:p>
            <a:endParaRPr lang="ru-RU" dirty="0"/>
          </a:p>
        </p:txBody>
      </p:sp>
      <p:pic>
        <p:nvPicPr>
          <p:cNvPr id="5" name="Содержимое 4" descr="tracker-01-lrg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88024" y="3933056"/>
            <a:ext cx="4038600" cy="2451206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Система оптического захвата движения (2)</a:t>
            </a:r>
            <a:endParaRPr lang="ru-RU" sz="2800" dirty="0"/>
          </a:p>
        </p:txBody>
      </p:sp>
      <p:pic>
        <p:nvPicPr>
          <p:cNvPr id="8" name="Рисунок 7" descr="bonitapressimage2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3333" r="18339"/>
          <a:stretch>
            <a:fillRect/>
          </a:stretch>
        </p:blipFill>
        <p:spPr>
          <a:xfrm>
            <a:off x="5004048" y="1628800"/>
            <a:ext cx="3744416" cy="2160240"/>
          </a:xfrm>
          <a:prstGeom prst="rect">
            <a:avLst/>
          </a:prstGeom>
          <a:solidFill>
            <a:srgbClr val="000000">
              <a:alpha val="83000"/>
            </a:srgb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3801</TotalTime>
  <Words>459</Words>
  <Application>Microsoft Office PowerPoint</Application>
  <PresentationFormat>Экран (4:3)</PresentationFormat>
  <Paragraphs>137</Paragraphs>
  <Slides>13</Slides>
  <Notes>1</Notes>
  <HiddenSlides>0</HiddenSlides>
  <MMClips>2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Открытая</vt:lpstr>
      <vt:lpstr>Виртуальный полигон для исследований динамики четырехроторных ЛА</vt:lpstr>
      <vt:lpstr>Мотивация создания ВП</vt:lpstr>
      <vt:lpstr>Особенности постановки задачи ВП QuadroX-DS </vt:lpstr>
      <vt:lpstr>Архитектура виртуального полигона</vt:lpstr>
      <vt:lpstr>Физическая подсистема (реальное время)</vt:lpstr>
      <vt:lpstr>Модель функционирования бортового оборудования</vt:lpstr>
      <vt:lpstr>Средства анализа динамики БПЛА</vt:lpstr>
      <vt:lpstr>Система оптического захвата движения (1)</vt:lpstr>
      <vt:lpstr>Система оптического захвата движения (2)</vt:lpstr>
      <vt:lpstr>Презентация PowerPoint</vt:lpstr>
      <vt:lpstr>Система управления</vt:lpstr>
      <vt:lpstr>Заключение</vt:lpstr>
      <vt:lpstr>Вопросы?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Alazar</cp:lastModifiedBy>
  <cp:revision>442</cp:revision>
  <dcterms:created xsi:type="dcterms:W3CDTF">2012-05-06T19:34:58Z</dcterms:created>
  <dcterms:modified xsi:type="dcterms:W3CDTF">2012-05-31T06:32:10Z</dcterms:modified>
</cp:coreProperties>
</file>