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270" r:id="rId2"/>
    <p:sldId id="262" r:id="rId3"/>
    <p:sldId id="274" r:id="rId4"/>
    <p:sldId id="272" r:id="rId5"/>
    <p:sldId id="273" r:id="rId6"/>
    <p:sldId id="268" r:id="rId7"/>
    <p:sldId id="275" r:id="rId8"/>
    <p:sldId id="276" r:id="rId9"/>
    <p:sldId id="277" r:id="rId10"/>
    <p:sldId id="279" r:id="rId11"/>
    <p:sldId id="280" r:id="rId12"/>
    <p:sldId id="281" r:id="rId13"/>
    <p:sldId id="283" r:id="rId14"/>
    <p:sldId id="284" r:id="rId15"/>
    <p:sldId id="282" r:id="rId16"/>
    <p:sldId id="259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>
      <p:cViewPr>
        <p:scale>
          <a:sx n="100" d="100"/>
          <a:sy n="100" d="100"/>
        </p:scale>
        <p:origin x="-24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21F59-A2F3-40A5-BC70-CC5334A638ED}" type="datetimeFigureOut">
              <a:rPr lang="ru-RU" smtClean="0"/>
              <a:t>10.05.2012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1EB68-DA19-48A2-B911-6AD702F2F58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B41AE0-3280-4107-AAF9-23CCED5B6FE9}" type="datetime1">
              <a:rPr lang="ru-RU" smtClean="0"/>
              <a:t>10.05.2012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CAC9CA-0366-4239-9AE2-8D59776CA729}" type="datetime1">
              <a:rPr lang="ru-RU" smtClean="0"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958F22-B389-4E3E-A84A-528307C4FDAC}" type="datetime1">
              <a:rPr lang="ru-RU" smtClean="0"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B9A2A-4767-4501-9E7A-4E4CB04CF059}" type="datetime1">
              <a:rPr lang="ru-RU" smtClean="0"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5B9AB2-84D9-4CC2-9EC0-A59D029FBE3E}" type="datetime1">
              <a:rPr lang="ru-RU" smtClean="0"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98D1C-CF83-4A57-B5FA-160DA451E48F}" type="datetime1">
              <a:rPr lang="ru-RU" smtClean="0"/>
              <a:t>10.05.2012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FB2AA9-5C18-4C60-A838-A24BE9549475}" type="datetime1">
              <a:rPr lang="ru-RU" smtClean="0"/>
              <a:t>10.05.2012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7074EE-FDF4-4D72-A4BF-58B3BC26637B}" type="datetime1">
              <a:rPr lang="ru-RU" smtClean="0"/>
              <a:t>10.05.2012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E96698-1C36-4A1A-B25F-A551C7360DBE}" type="datetime1">
              <a:rPr lang="ru-RU" smtClean="0"/>
              <a:t>10.05.2012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AB3C28-C807-466B-82BB-4EBE6B4083B6}" type="datetime1">
              <a:rPr lang="ru-RU" smtClean="0"/>
              <a:t>10.05.2012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2A2C5FB-1910-420D-990B-35B474D83D19}" type="datetime1">
              <a:rPr lang="ru-RU" smtClean="0"/>
              <a:t>10.05.2012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AE38AD9-EAA4-4E7E-B4CD-EC1C807156F4}" type="datetime1">
              <a:rPr lang="ru-RU" smtClean="0"/>
              <a:t>10.05.2012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Projects\quadro-xds\Docs\Quadro-XDS%20+%20MoCap%20+%20&#1050;&#1074;&#1072;&#1076;&#1088;&#1086;&#1082;&#1086;&#1087;&#1090;&#1077;&#1088;.avi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cap="none" dirty="0" smtClean="0"/>
              <a:t>Виртуальный полигон для исследования динамики </a:t>
            </a:r>
            <a:r>
              <a:rPr lang="ru-RU" sz="3600" cap="none" dirty="0" err="1" smtClean="0"/>
              <a:t>четырехроторных</a:t>
            </a:r>
            <a:r>
              <a:rPr lang="ru-RU" sz="3600" cap="none" dirty="0" smtClean="0"/>
              <a:t> БПЛА</a:t>
            </a:r>
            <a:endParaRPr lang="ru-RU" sz="3600" cap="none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Александр </a:t>
            </a:r>
            <a:r>
              <a:rPr lang="ru-RU" dirty="0" err="1" smtClean="0"/>
              <a:t>Загарских</a:t>
            </a:r>
            <a:r>
              <a:rPr lang="ru-RU" dirty="0" smtClean="0"/>
              <a:t>, студент СПб НИУ ИТМО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Средства </a:t>
            </a:r>
            <a:r>
              <a:rPr lang="ru-RU" sz="3600" dirty="0" err="1" smtClean="0"/>
              <a:t>журналирования</a:t>
            </a:r>
            <a:r>
              <a:rPr lang="ru-RU" sz="3600" dirty="0" smtClean="0"/>
              <a:t> и анализа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Запись данных в файл для дальнейшей </a:t>
            </a:r>
            <a:r>
              <a:rPr lang="ru-RU" dirty="0" smtClean="0"/>
              <a:t>обработки в пакетах математического моделирования</a:t>
            </a:r>
            <a:endParaRPr lang="ru-RU" dirty="0" smtClean="0"/>
          </a:p>
          <a:p>
            <a:r>
              <a:rPr lang="ru-RU" dirty="0" smtClean="0"/>
              <a:t>Вывод графиков в режиме реального времени</a:t>
            </a:r>
          </a:p>
          <a:p>
            <a:r>
              <a:rPr lang="ru-RU" dirty="0" smtClean="0"/>
              <a:t>Индикаторы:</a:t>
            </a:r>
          </a:p>
          <a:p>
            <a:pPr lvl="1"/>
            <a:r>
              <a:rPr lang="ru-RU" dirty="0" smtClean="0"/>
              <a:t>Крена</a:t>
            </a:r>
          </a:p>
          <a:p>
            <a:pPr lvl="1"/>
            <a:r>
              <a:rPr lang="ru-RU" dirty="0" err="1" smtClean="0"/>
              <a:t>Тангажа</a:t>
            </a:r>
            <a:endParaRPr lang="ru-RU" dirty="0" smtClean="0"/>
          </a:p>
          <a:p>
            <a:pPr lvl="1"/>
            <a:r>
              <a:rPr lang="ru-RU" dirty="0" smtClean="0"/>
              <a:t>Курса</a:t>
            </a:r>
          </a:p>
          <a:p>
            <a:pPr lvl="1"/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Телеметрия БПЛА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Акселерометр</a:t>
            </a:r>
          </a:p>
          <a:p>
            <a:r>
              <a:rPr lang="ru-RU" dirty="0" smtClean="0"/>
              <a:t>Гироскоп</a:t>
            </a:r>
          </a:p>
          <a:p>
            <a:r>
              <a:rPr lang="ru-RU" dirty="0" smtClean="0"/>
              <a:t>Барометр</a:t>
            </a:r>
          </a:p>
          <a:p>
            <a:r>
              <a:rPr lang="ru-RU" dirty="0" smtClean="0"/>
              <a:t>Магнитометр</a:t>
            </a:r>
          </a:p>
          <a:p>
            <a:r>
              <a:rPr lang="ru-RU" dirty="0" smtClean="0"/>
              <a:t>Сонар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8" name="Содержимое 7" descr="10121-0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484784"/>
            <a:ext cx="2801814" cy="28018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Система оптического захвата движения (1)</a:t>
            </a:r>
            <a:endParaRPr lang="ru-RU" sz="3600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Необходима высокая точность</a:t>
            </a:r>
            <a:endParaRPr lang="ru-RU" dirty="0" smtClean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Система оптического захвата движения (2)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07504" y="2204864"/>
            <a:ext cx="3315568" cy="4525963"/>
          </a:xfrm>
        </p:spPr>
        <p:txBody>
          <a:bodyPr/>
          <a:lstStyle/>
          <a:p>
            <a:r>
              <a:rPr lang="en-US" dirty="0" err="1" smtClean="0"/>
              <a:t>Vicon</a:t>
            </a:r>
            <a:r>
              <a:rPr lang="en-US" dirty="0" smtClean="0"/>
              <a:t> Tracker</a:t>
            </a:r>
          </a:p>
          <a:p>
            <a:pPr lvl="1"/>
            <a:r>
              <a:rPr lang="ru-RU" dirty="0" smtClean="0"/>
              <a:t>Высокая точность</a:t>
            </a:r>
          </a:p>
          <a:p>
            <a:pPr lvl="1"/>
            <a:r>
              <a:rPr lang="ru-RU" dirty="0" smtClean="0"/>
              <a:t>Отслеживание твердых тел</a:t>
            </a:r>
          </a:p>
          <a:p>
            <a:pPr lvl="1"/>
            <a:r>
              <a:rPr lang="ru-RU" dirty="0" smtClean="0"/>
              <a:t>Создание собственных объектов</a:t>
            </a:r>
          </a:p>
          <a:p>
            <a:endParaRPr lang="ru-RU" dirty="0"/>
          </a:p>
        </p:txBody>
      </p:sp>
      <p:pic>
        <p:nvPicPr>
          <p:cNvPr id="5" name="Содержимое 4" descr="tracker-01-lrg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491880" y="2204864"/>
            <a:ext cx="5328592" cy="3234160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Система оптического захвата движения (3)</a:t>
            </a:r>
            <a:endParaRPr lang="ru-RU" sz="3600" dirty="0"/>
          </a:p>
        </p:txBody>
      </p:sp>
      <p:pic>
        <p:nvPicPr>
          <p:cNvPr id="4" name="Quadro-XDS + MoCap + Квадрокоптер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752600" y="1784350"/>
            <a:ext cx="6096000" cy="45720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5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Система управления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07504" y="1772816"/>
            <a:ext cx="3243560" cy="4466811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Ручное</a:t>
            </a:r>
          </a:p>
          <a:p>
            <a:pPr lvl="1"/>
            <a:r>
              <a:rPr lang="ru-RU" dirty="0" smtClean="0"/>
              <a:t>Клавиатура</a:t>
            </a:r>
          </a:p>
          <a:p>
            <a:pPr lvl="1"/>
            <a:r>
              <a:rPr lang="ru-RU" dirty="0" smtClean="0"/>
              <a:t>Джойстик </a:t>
            </a:r>
            <a:r>
              <a:rPr lang="en-US" dirty="0" smtClean="0"/>
              <a:t>XBOX360</a:t>
            </a:r>
          </a:p>
          <a:p>
            <a:pPr lvl="1"/>
            <a:r>
              <a:rPr lang="en-US" dirty="0" smtClean="0"/>
              <a:t>3D Mouse Space Pilot</a:t>
            </a:r>
          </a:p>
          <a:p>
            <a:r>
              <a:rPr lang="ru-RU" dirty="0" smtClean="0"/>
              <a:t>Автоматическое</a:t>
            </a:r>
          </a:p>
          <a:p>
            <a:pPr lvl="1"/>
            <a:r>
              <a:rPr lang="ru-RU" dirty="0" smtClean="0"/>
              <a:t>Выполнение различных сценариев</a:t>
            </a:r>
          </a:p>
          <a:p>
            <a:r>
              <a:rPr lang="ru-RU" dirty="0" smtClean="0"/>
              <a:t>Групповое</a:t>
            </a:r>
          </a:p>
          <a:p>
            <a:pPr lvl="1"/>
            <a:r>
              <a:rPr lang="ru-RU" dirty="0" smtClean="0"/>
              <a:t>Построение формаций</a:t>
            </a:r>
          </a:p>
          <a:p>
            <a:pPr lvl="1"/>
            <a:r>
              <a:rPr lang="ru-RU" dirty="0" smtClean="0"/>
              <a:t>Выбор лидера</a:t>
            </a:r>
            <a:endParaRPr lang="en-US" dirty="0" smtClean="0"/>
          </a:p>
        </p:txBody>
      </p:sp>
      <p:pic>
        <p:nvPicPr>
          <p:cNvPr id="5" name="Содержимое 4" descr="sim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491880" y="2132856"/>
            <a:ext cx="5437464" cy="3168352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постановки задачи ВП</a:t>
            </a:r>
            <a:r>
              <a:rPr lang="en-US" dirty="0" smtClean="0"/>
              <a:t> </a:t>
            </a:r>
            <a:r>
              <a:rPr lang="en-US" dirty="0" err="1" smtClean="0"/>
              <a:t>QuadroX</a:t>
            </a:r>
            <a:r>
              <a:rPr lang="en-US" dirty="0" smtClean="0"/>
              <a:t>-DS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Качественное воспроизведение аэродинамических эффектов взаимодействия групп БПЛА и окружения</a:t>
            </a:r>
          </a:p>
          <a:p>
            <a:r>
              <a:rPr lang="ru-RU" dirty="0" smtClean="0"/>
              <a:t>Моделирование инерциальных, барометрических и магнитометрических датчиков</a:t>
            </a:r>
          </a:p>
          <a:p>
            <a:r>
              <a:rPr lang="ru-RU" dirty="0" smtClean="0"/>
              <a:t>Синтез изображений формируемых камерами БПЛА</a:t>
            </a:r>
          </a:p>
          <a:p>
            <a:r>
              <a:rPr lang="ru-RU" dirty="0" smtClean="0"/>
              <a:t>Варьирование параметров БПЛА с целью поиска оптимальной конфигурации:</a:t>
            </a:r>
          </a:p>
          <a:p>
            <a:pPr lvl="1"/>
            <a:r>
              <a:rPr lang="ru-RU" dirty="0" smtClean="0"/>
              <a:t>Длина плеча</a:t>
            </a:r>
          </a:p>
          <a:p>
            <a:pPr lvl="1"/>
            <a:r>
              <a:rPr lang="ru-RU" dirty="0" smtClean="0"/>
              <a:t>Двигатели + </a:t>
            </a:r>
            <a:r>
              <a:rPr lang="en-US" dirty="0" smtClean="0"/>
              <a:t>ESC</a:t>
            </a:r>
            <a:r>
              <a:rPr lang="ru-RU" dirty="0" smtClean="0"/>
              <a:t> (по таблицам)</a:t>
            </a:r>
            <a:endParaRPr lang="en-US" dirty="0" smtClean="0"/>
          </a:p>
          <a:p>
            <a:pPr lvl="1"/>
            <a:r>
              <a:rPr lang="ru-RU" dirty="0" smtClean="0"/>
              <a:t>Пропеллеры и т.д. (по таблицам + опт. связь </a:t>
            </a:r>
            <a:r>
              <a:rPr lang="en-US" dirty="0" smtClean="0"/>
              <a:t>c</a:t>
            </a:r>
            <a:r>
              <a:rPr lang="ru-RU" dirty="0" smtClean="0"/>
              <a:t> пакетами </a:t>
            </a:r>
            <a:r>
              <a:rPr lang="en-US" dirty="0" smtClean="0"/>
              <a:t>CFD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Выбор окружения для моделирования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Архитектура виртуального полигона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5661248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 аэродинамического взаимодействия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660232" y="5661248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 </a:t>
            </a:r>
            <a:r>
              <a:rPr lang="ru-RU" dirty="0" err="1" smtClean="0">
                <a:solidFill>
                  <a:schemeClr val="bg1"/>
                </a:solidFill>
              </a:rPr>
              <a:t>тв</a:t>
            </a:r>
            <a:r>
              <a:rPr lang="ru-RU" dirty="0" smtClean="0">
                <a:solidFill>
                  <a:schemeClr val="bg1"/>
                </a:solidFill>
              </a:rPr>
              <a:t>. тела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6-</a:t>
            </a:r>
            <a:r>
              <a:rPr lang="en-US" dirty="0" smtClean="0">
                <a:solidFill>
                  <a:schemeClr val="bg1"/>
                </a:solidFill>
              </a:rPr>
              <a:t>DOF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340768"/>
            <a:ext cx="1440160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Система </a:t>
            </a:r>
            <a:r>
              <a:rPr lang="ru-RU" dirty="0" err="1" smtClean="0">
                <a:solidFill>
                  <a:schemeClr val="bg1"/>
                </a:solidFill>
              </a:rPr>
              <a:t>оптическогозахвата</a:t>
            </a:r>
            <a:r>
              <a:rPr lang="ru-RU" dirty="0" smtClean="0">
                <a:solidFill>
                  <a:schemeClr val="bg1"/>
                </a:solidFill>
              </a:rPr>
              <a:t> движения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55976" y="4653136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 функционирования </a:t>
            </a:r>
            <a:r>
              <a:rPr lang="en-US" dirty="0" smtClean="0">
                <a:solidFill>
                  <a:schemeClr val="bg1"/>
                </a:solidFill>
              </a:rPr>
              <a:t>IMU </a:t>
            </a:r>
            <a:r>
              <a:rPr lang="ru-RU" dirty="0" smtClean="0">
                <a:solidFill>
                  <a:schemeClr val="bg1"/>
                </a:solidFill>
              </a:rPr>
              <a:t>сенсоров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660232" y="4653136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аэродинамического</a:t>
            </a:r>
          </a:p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движетеля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660232" y="3645024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видеокамеры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355976" y="3645024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системы стабилизации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11560" y="2852936"/>
            <a:ext cx="1440160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Телеметрия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БПЛА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660232" y="1340768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Средства </a:t>
            </a:r>
          </a:p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журналирования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и анализа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131840" y="1340768"/>
            <a:ext cx="2160240" cy="20162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Система управления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- ручное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- авто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- групп.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Стрелка вправо 40"/>
          <p:cNvSpPr/>
          <p:nvPr/>
        </p:nvSpPr>
        <p:spPr>
          <a:xfrm>
            <a:off x="2123728" y="2132856"/>
            <a:ext cx="936104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право 41"/>
          <p:cNvSpPr/>
          <p:nvPr/>
        </p:nvSpPr>
        <p:spPr>
          <a:xfrm>
            <a:off x="2123728" y="2996952"/>
            <a:ext cx="936104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право 42"/>
          <p:cNvSpPr/>
          <p:nvPr/>
        </p:nvSpPr>
        <p:spPr>
          <a:xfrm>
            <a:off x="5364088" y="1700808"/>
            <a:ext cx="1224136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Двойная стрелка влево/вверх 43"/>
          <p:cNvSpPr/>
          <p:nvPr/>
        </p:nvSpPr>
        <p:spPr>
          <a:xfrm rot="16200000">
            <a:off x="5220072" y="2492896"/>
            <a:ext cx="1152128" cy="864096"/>
          </a:xfrm>
          <a:prstGeom prst="leftUpArrow">
            <a:avLst>
              <a:gd name="adj1" fmla="val 11980"/>
              <a:gd name="adj2" fmla="val 11523"/>
              <a:gd name="adj3" fmla="val 1302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501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Модель 4Р-БПЛА как твердого тела с 6 степенями свободы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7544" y="2332037"/>
            <a:ext cx="4038600" cy="404929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BEPU </a:t>
            </a:r>
            <a:r>
              <a:rPr lang="en-US" dirty="0" smtClean="0"/>
              <a:t>physics</a:t>
            </a:r>
            <a:endParaRPr lang="ru-RU" dirty="0" smtClean="0"/>
          </a:p>
          <a:p>
            <a:pPr lvl="1"/>
            <a:r>
              <a:rPr lang="en-US" dirty="0" smtClean="0"/>
              <a:t>CCD</a:t>
            </a:r>
            <a:endParaRPr lang="ru-RU" dirty="0"/>
          </a:p>
        </p:txBody>
      </p:sp>
      <p:pic>
        <p:nvPicPr>
          <p:cNvPr id="6" name="Содержимое 5" descr="quad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56138" y="2829727"/>
            <a:ext cx="4038600" cy="240663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095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Модель аэродинамического взаимодействия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Решение уравнения </a:t>
            </a:r>
            <a:r>
              <a:rPr lang="ru-RU" dirty="0" err="1" smtClean="0"/>
              <a:t>Навье-стокса</a:t>
            </a:r>
            <a:endParaRPr lang="ru-RU" dirty="0" smtClean="0"/>
          </a:p>
          <a:p>
            <a:r>
              <a:rPr lang="en-US" dirty="0" smtClean="0"/>
              <a:t>CUDA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69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Модель аэродинамического </a:t>
            </a:r>
            <a:r>
              <a:rPr lang="ru-RU" sz="3600" dirty="0" err="1" smtClean="0"/>
              <a:t>движетеля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RPM</a:t>
            </a:r>
          </a:p>
          <a:p>
            <a:endParaRPr lang="en-US" dirty="0" smtClean="0"/>
          </a:p>
          <a:p>
            <a:r>
              <a:rPr lang="ru-RU" dirty="0" smtClean="0"/>
              <a:t>График</a:t>
            </a:r>
          </a:p>
          <a:p>
            <a:r>
              <a:rPr lang="ru-RU" dirty="0" smtClean="0"/>
              <a:t>ШИМ </a:t>
            </a:r>
            <a:r>
              <a:rPr lang="en-US" dirty="0" smtClean="0"/>
              <a:t>-&gt; </a:t>
            </a:r>
            <a:r>
              <a:rPr lang="ru-RU" dirty="0" smtClean="0"/>
              <a:t>Тяга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Модель функционирования </a:t>
            </a:r>
            <a:r>
              <a:rPr lang="en-US" sz="3600" dirty="0" smtClean="0"/>
              <a:t>IMU </a:t>
            </a:r>
            <a:r>
              <a:rPr lang="ru-RU" sz="3600" dirty="0" smtClean="0"/>
              <a:t>сенсоров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Типы сенсоров:</a:t>
            </a:r>
          </a:p>
          <a:p>
            <a:pPr lvl="1"/>
            <a:r>
              <a:rPr lang="ru-RU" dirty="0" smtClean="0"/>
              <a:t>Гироскоп</a:t>
            </a:r>
          </a:p>
          <a:p>
            <a:pPr lvl="1"/>
            <a:r>
              <a:rPr lang="ru-RU" dirty="0" smtClean="0"/>
              <a:t>Акселерометр</a:t>
            </a:r>
          </a:p>
          <a:p>
            <a:pPr lvl="1"/>
            <a:r>
              <a:rPr lang="ru-RU" dirty="0" smtClean="0"/>
              <a:t>Барометр</a:t>
            </a:r>
          </a:p>
          <a:p>
            <a:pPr lvl="1"/>
            <a:r>
              <a:rPr lang="ru-RU" dirty="0" smtClean="0"/>
              <a:t>Магнитометр</a:t>
            </a:r>
          </a:p>
          <a:p>
            <a:r>
              <a:rPr lang="ru-RU" dirty="0" smtClean="0"/>
              <a:t>Разные типы шумов</a:t>
            </a:r>
          </a:p>
          <a:p>
            <a:r>
              <a:rPr lang="ru-RU" dirty="0" smtClean="0"/>
              <a:t>Разрядность</a:t>
            </a:r>
          </a:p>
          <a:p>
            <a:r>
              <a:rPr lang="ru-RU" dirty="0" smtClean="0"/>
              <a:t>Период дискретизации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Модель видеокамеры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Помехи</a:t>
            </a:r>
          </a:p>
          <a:p>
            <a:r>
              <a:rPr lang="ru-RU" dirty="0" smtClean="0"/>
              <a:t>Блики</a:t>
            </a:r>
          </a:p>
          <a:p>
            <a:r>
              <a:rPr lang="en-US" dirty="0" smtClean="0"/>
              <a:t>HDR </a:t>
            </a:r>
            <a:r>
              <a:rPr lang="ru-RU" dirty="0" smtClean="0"/>
              <a:t>адаптация</a:t>
            </a:r>
          </a:p>
          <a:p>
            <a:r>
              <a:rPr lang="ru-RU" dirty="0" smtClean="0"/>
              <a:t>Задержки</a:t>
            </a:r>
          </a:p>
          <a:p>
            <a:r>
              <a:rPr lang="ru-RU" dirty="0" smtClean="0"/>
              <a:t>Разные фокусные расстояния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Модель системы стабилизации</a:t>
            </a:r>
            <a:endParaRPr lang="ru-RU" sz="3600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Содержимое 7" descr="q2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 rot="958883">
            <a:off x="4557543" y="3240359"/>
            <a:ext cx="4831121" cy="318853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6372200" y="436510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7668344" y="386104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7740352" y="414908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084168" y="472514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2393</TotalTime>
  <Words>272</Words>
  <Application>Microsoft Office PowerPoint</Application>
  <PresentationFormat>Экран (4:3)</PresentationFormat>
  <Paragraphs>107</Paragraphs>
  <Slides>16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Метро</vt:lpstr>
      <vt:lpstr>Виртуальный полигон для исследования динамики четырехроторных БПЛА</vt:lpstr>
      <vt:lpstr>Особенности постановки задачи ВП QuadroX-DS </vt:lpstr>
      <vt:lpstr>Архитектура виртуального полигона</vt:lpstr>
      <vt:lpstr>Модель 4Р-БПЛА как твердого тела с 6 степенями свободы</vt:lpstr>
      <vt:lpstr>Модель аэродинамического взаимодействия</vt:lpstr>
      <vt:lpstr>Модель аэродинамического движетеля</vt:lpstr>
      <vt:lpstr>Модель функционирования IMU сенсоров</vt:lpstr>
      <vt:lpstr>Модель видеокамеры</vt:lpstr>
      <vt:lpstr>Модель системы стабилизации</vt:lpstr>
      <vt:lpstr>Средства журналирования и анализа</vt:lpstr>
      <vt:lpstr>Телеметрия БПЛА</vt:lpstr>
      <vt:lpstr>Система оптического захвата движения (1)</vt:lpstr>
      <vt:lpstr>Система оптического захвата движения (2)</vt:lpstr>
      <vt:lpstr>Система оптического захвата движения (3)</vt:lpstr>
      <vt:lpstr>Система управления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168</cp:revision>
  <dcterms:created xsi:type="dcterms:W3CDTF">2012-05-06T19:34:58Z</dcterms:created>
  <dcterms:modified xsi:type="dcterms:W3CDTF">2012-05-10T14:01:43Z</dcterms:modified>
</cp:coreProperties>
</file>