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60" r:id="rId3"/>
    <p:sldId id="265" r:id="rId4"/>
    <p:sldId id="261" r:id="rId5"/>
    <p:sldId id="266" r:id="rId6"/>
    <p:sldId id="263" r:id="rId7"/>
    <p:sldId id="278" r:id="rId8"/>
    <p:sldId id="264" r:id="rId9"/>
    <p:sldId id="279" r:id="rId10"/>
    <p:sldId id="267" r:id="rId11"/>
    <p:sldId id="259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FF80"/>
    <a:srgbClr val="000000"/>
    <a:srgbClr val="4F81BD"/>
    <a:srgbClr val="FF8080"/>
    <a:srgbClr val="640000"/>
    <a:srgbClr val="324B64"/>
    <a:srgbClr val="FFC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4660"/>
  </p:normalViewPr>
  <p:slideViewPr>
    <p:cSldViewPr>
      <p:cViewPr varScale="1">
        <p:scale>
          <a:sx n="110" d="100"/>
          <a:sy n="110" d="100"/>
        </p:scale>
        <p:origin x="-21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10.05.2012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ru-RU" sz="32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34000" endA="740" endPos="53000" dir="5400000" sy="-100000" algn="bl" rotWithShape="0"/>
                </a:effectLst>
              </a:rPr>
              <a:t>Оптические системы захвата движения в науке и технике</a:t>
            </a:r>
            <a:r>
              <a:rPr lang="en-US" sz="32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34000" endA="740" endPos="53000" dir="5400000" sy="-100000" algn="bl" rotWithShape="0"/>
                </a:effectLst>
              </a:rPr>
              <a:t>: </a:t>
            </a:r>
            <a:r>
              <a:rPr lang="ru-RU" sz="32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34000" endA="740" endPos="53000" dir="5400000" sy="-100000" algn="bl" rotWithShape="0"/>
                </a:effectLst>
              </a:rPr>
              <a:t>применение в задачах навигации БПЛА в закрытых помещениях</a:t>
            </a:r>
            <a:endParaRPr lang="ru-RU" sz="32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34000" endA="740" endPos="53000" dir="5400000" sy="-100000" algn="bl" rotWithShape="0"/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345704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Алексей </a:t>
            </a:r>
            <a:r>
              <a:rPr lang="ru-RU" sz="2000" dirty="0" err="1" smtClean="0"/>
              <a:t>Безгодов</a:t>
            </a:r>
            <a:r>
              <a:rPr lang="ru-RU" sz="2000" dirty="0" smtClean="0"/>
              <a:t>, к.т.н., НИИ НКТ СПб НИУ ИТМО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000000">
              <a:alpha val="69804"/>
            </a:srgbClr>
          </a:solidFill>
        </p:spPr>
        <p:txBody>
          <a:bodyPr>
            <a:normAutofit/>
          </a:bodyPr>
          <a:lstStyle/>
          <a:p>
            <a:r>
              <a:rPr lang="ru-RU" sz="2800" dirty="0" smtClean="0"/>
              <a:t>Создание виртуального полигона для исследования динамики 4Р-БПЛА в закрытых помещениях (</a:t>
            </a:r>
            <a:r>
              <a:rPr lang="en-US" sz="2800" dirty="0" err="1" smtClean="0"/>
              <a:t>Quadro</a:t>
            </a:r>
            <a:r>
              <a:rPr lang="en-US" i="1" dirty="0" err="1" smtClean="0">
                <a:solidFill>
                  <a:srgbClr val="FF0000"/>
                </a:solidFill>
              </a:rPr>
              <a:t>X</a:t>
            </a:r>
            <a:r>
              <a:rPr lang="en-US" sz="2800" dirty="0" smtClean="0"/>
              <a:t>-DS</a:t>
            </a:r>
            <a:r>
              <a:rPr lang="ru-RU" sz="2800" dirty="0" smtClean="0"/>
              <a:t>)</a:t>
            </a:r>
            <a:endParaRPr lang="en-US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Создание комплекса 4Р-БПЛА для реализации задачи навигации в закрытых помещениях (КНЗП)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Области применения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000000">
              <a:alpha val="69804"/>
            </a:srgbClr>
          </a:solidFill>
        </p:spPr>
        <p:txBody>
          <a:bodyPr>
            <a:normAutofit/>
          </a:bodyPr>
          <a:lstStyle/>
          <a:p>
            <a:r>
              <a:rPr lang="ru-RU" sz="2800" dirty="0" smtClean="0"/>
              <a:t>Спасательные операции</a:t>
            </a:r>
          </a:p>
          <a:p>
            <a:pPr lvl="1"/>
            <a:r>
              <a:rPr lang="ru-RU" sz="2400" dirty="0" smtClean="0">
                <a:solidFill>
                  <a:srgbClr val="80FF80"/>
                </a:solidFill>
              </a:rPr>
              <a:t>В пещерах</a:t>
            </a:r>
          </a:p>
          <a:p>
            <a:pPr lvl="1"/>
            <a:r>
              <a:rPr lang="ru-RU" sz="2400" dirty="0" smtClean="0">
                <a:solidFill>
                  <a:srgbClr val="80FF80"/>
                </a:solidFill>
              </a:rPr>
              <a:t>В </a:t>
            </a:r>
            <a:r>
              <a:rPr lang="ru-RU" sz="2400" dirty="0" smtClean="0">
                <a:solidFill>
                  <a:srgbClr val="80FF80"/>
                </a:solidFill>
              </a:rPr>
              <a:t>завалах</a:t>
            </a:r>
            <a:endParaRPr lang="en-US" sz="2400" dirty="0" smtClean="0">
              <a:solidFill>
                <a:srgbClr val="80FF80"/>
              </a:solidFill>
            </a:endParaRPr>
          </a:p>
          <a:p>
            <a:pPr lvl="1"/>
            <a:endParaRPr lang="ru-RU" sz="2400" dirty="0" smtClean="0">
              <a:solidFill>
                <a:srgbClr val="80FF80"/>
              </a:solidFill>
            </a:endParaRPr>
          </a:p>
          <a:p>
            <a:r>
              <a:rPr lang="ru-RU" sz="2800" dirty="0" smtClean="0"/>
              <a:t>Мониторинг объектов на предмет:</a:t>
            </a:r>
          </a:p>
          <a:p>
            <a:pPr lvl="1"/>
            <a:r>
              <a:rPr lang="ru-RU" sz="2400" dirty="0" smtClean="0">
                <a:solidFill>
                  <a:srgbClr val="80FF80"/>
                </a:solidFill>
              </a:rPr>
              <a:t>Проникновений на охраняемые объекты</a:t>
            </a:r>
          </a:p>
          <a:p>
            <a:pPr lvl="1"/>
            <a:r>
              <a:rPr lang="ru-RU" sz="2400" dirty="0" smtClean="0">
                <a:solidFill>
                  <a:srgbClr val="80FF80"/>
                </a:solidFill>
              </a:rPr>
              <a:t>Аварий на опасных </a:t>
            </a:r>
            <a:r>
              <a:rPr lang="ru-RU" sz="2400" dirty="0" smtClean="0">
                <a:solidFill>
                  <a:srgbClr val="80FF80"/>
                </a:solidFill>
              </a:rPr>
              <a:t>объектах</a:t>
            </a:r>
            <a:endParaRPr lang="en-US" sz="2400" dirty="0" smtClean="0">
              <a:solidFill>
                <a:srgbClr val="80FF80"/>
              </a:solidFill>
            </a:endParaRPr>
          </a:p>
          <a:p>
            <a:pPr lvl="1"/>
            <a:endParaRPr lang="ru-RU" sz="2400" dirty="0" smtClean="0">
              <a:solidFill>
                <a:srgbClr val="80FF80"/>
              </a:solidFill>
            </a:endParaRPr>
          </a:p>
          <a:p>
            <a:r>
              <a:rPr lang="ru-RU" sz="2800" dirty="0" smtClean="0"/>
              <a:t>Разведывательные операции</a:t>
            </a:r>
          </a:p>
          <a:p>
            <a:pPr lvl="1"/>
            <a:endParaRPr lang="ru-RU" sz="2400" dirty="0" smtClean="0"/>
          </a:p>
          <a:p>
            <a:pPr lvl="1"/>
            <a:endParaRPr lang="ru-RU" sz="2400" dirty="0" smtClean="0"/>
          </a:p>
          <a:p>
            <a:pPr lvl="1"/>
            <a:endParaRPr lang="ru-RU" sz="2400" dirty="0" smtClean="0"/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Особенности постановки задачи КНЗП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000000">
              <a:alpha val="74902"/>
            </a:srgbClr>
          </a:solidFill>
        </p:spPr>
        <p:txBody>
          <a:bodyPr>
            <a:noAutofit/>
          </a:bodyPr>
          <a:lstStyle/>
          <a:p>
            <a:r>
              <a:rPr lang="ru-RU" sz="2400" dirty="0" smtClean="0"/>
              <a:t>Навигация в заведомо неизвестных и/или изменяющихся помещениях</a:t>
            </a:r>
          </a:p>
          <a:p>
            <a:endParaRPr lang="en-US" sz="2400" dirty="0" smtClean="0"/>
          </a:p>
          <a:p>
            <a:r>
              <a:rPr lang="ru-RU" sz="2400" dirty="0" smtClean="0"/>
              <a:t>Сложность передачи прямого радиосигнала в закрытых помещениях</a:t>
            </a:r>
          </a:p>
          <a:p>
            <a:endParaRPr lang="en-US" sz="2400" dirty="0" smtClean="0"/>
          </a:p>
          <a:p>
            <a:r>
              <a:rPr lang="ru-RU" sz="2400" dirty="0" smtClean="0"/>
              <a:t>Восстановление трехмерной структуры закрытых помещений</a:t>
            </a:r>
          </a:p>
          <a:p>
            <a:endParaRPr lang="en-US" sz="2400" dirty="0" smtClean="0"/>
          </a:p>
          <a:p>
            <a:r>
              <a:rPr lang="ru-RU" sz="2400" dirty="0" smtClean="0"/>
              <a:t>Реализация группового поведения БПЛА в условиях агрессивной среды</a:t>
            </a:r>
            <a:endParaRPr lang="en-US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Топология комплекса в условиях закрытых помещений</a:t>
            </a:r>
            <a:endParaRPr lang="ru-RU" sz="3200" dirty="0"/>
          </a:p>
        </p:txBody>
      </p:sp>
      <p:pic>
        <p:nvPicPr>
          <p:cNvPr id="40" name="Рисунок 39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8304" y="1988840"/>
            <a:ext cx="1200292" cy="858209"/>
          </a:xfrm>
          <a:prstGeom prst="rect">
            <a:avLst/>
          </a:prstGeom>
        </p:spPr>
      </p:pic>
      <p:pic>
        <p:nvPicPr>
          <p:cNvPr id="41" name="Рисунок 40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6016" y="2060848"/>
            <a:ext cx="1200292" cy="858209"/>
          </a:xfrm>
          <a:prstGeom prst="rect">
            <a:avLst/>
          </a:prstGeom>
        </p:spPr>
      </p:pic>
      <p:pic>
        <p:nvPicPr>
          <p:cNvPr id="42" name="Рисунок 41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4288" y="4509120"/>
            <a:ext cx="1200292" cy="858209"/>
          </a:xfrm>
          <a:prstGeom prst="rect">
            <a:avLst/>
          </a:prstGeom>
        </p:spPr>
      </p:pic>
      <p:pic>
        <p:nvPicPr>
          <p:cNvPr id="43" name="Рисунок 42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4581128"/>
            <a:ext cx="1200292" cy="858209"/>
          </a:xfrm>
          <a:prstGeom prst="rect">
            <a:avLst/>
          </a:prstGeom>
        </p:spPr>
      </p:pic>
      <p:pic>
        <p:nvPicPr>
          <p:cNvPr id="45" name="Рисунок 44" descr="lapto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6895" y="1772816"/>
            <a:ext cx="1512020" cy="1575021"/>
          </a:xfrm>
          <a:prstGeom prst="rect">
            <a:avLst/>
          </a:prstGeom>
        </p:spPr>
      </p:pic>
      <p:pic>
        <p:nvPicPr>
          <p:cNvPr id="46" name="Рисунок 45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4365104"/>
            <a:ext cx="1200292" cy="858209"/>
          </a:xfrm>
          <a:prstGeom prst="rect">
            <a:avLst/>
          </a:prstGeom>
        </p:spPr>
      </p:pic>
      <p:sp>
        <p:nvSpPr>
          <p:cNvPr id="47" name="Прямоугольник 46"/>
          <p:cNvSpPr/>
          <p:nvPr/>
        </p:nvSpPr>
        <p:spPr>
          <a:xfrm>
            <a:off x="3779912" y="1484784"/>
            <a:ext cx="432048" cy="2664296"/>
          </a:xfrm>
          <a:prstGeom prst="rect">
            <a:avLst/>
          </a:prstGeom>
          <a:solidFill>
            <a:schemeClr val="bg1">
              <a:lumMod val="85000"/>
              <a:alpha val="3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 rot="5400000">
            <a:off x="7308304" y="2132856"/>
            <a:ext cx="432048" cy="2736304"/>
          </a:xfrm>
          <a:prstGeom prst="rect">
            <a:avLst/>
          </a:prstGeom>
          <a:solidFill>
            <a:schemeClr val="bg1">
              <a:lumMod val="85000"/>
              <a:alpha val="3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 rot="5400000">
            <a:off x="7632340" y="4761148"/>
            <a:ext cx="432048" cy="2232248"/>
          </a:xfrm>
          <a:prstGeom prst="rect">
            <a:avLst/>
          </a:prstGeom>
          <a:solidFill>
            <a:schemeClr val="bg1">
              <a:lumMod val="85000"/>
              <a:alpha val="3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 rot="5400000">
            <a:off x="5400092" y="4761148"/>
            <a:ext cx="432048" cy="2232248"/>
          </a:xfrm>
          <a:prstGeom prst="rect">
            <a:avLst/>
          </a:prstGeom>
          <a:solidFill>
            <a:schemeClr val="bg1">
              <a:lumMod val="85000"/>
              <a:alpha val="3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 rot="5400000">
            <a:off x="3167844" y="4761148"/>
            <a:ext cx="432048" cy="2232248"/>
          </a:xfrm>
          <a:prstGeom prst="rect">
            <a:avLst/>
          </a:prstGeom>
          <a:solidFill>
            <a:schemeClr val="bg1">
              <a:lumMod val="85000"/>
              <a:alpha val="3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Двойная стрелка влево/вправо 53"/>
          <p:cNvSpPr/>
          <p:nvPr/>
        </p:nvSpPr>
        <p:spPr>
          <a:xfrm rot="2961900">
            <a:off x="1378644" y="3672424"/>
            <a:ext cx="774927" cy="290241"/>
          </a:xfrm>
          <a:prstGeom prst="leftRightArrow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Двойная стрелка влево/вправо 54"/>
          <p:cNvSpPr/>
          <p:nvPr/>
        </p:nvSpPr>
        <p:spPr>
          <a:xfrm rot="608049">
            <a:off x="3483101" y="4741212"/>
            <a:ext cx="903723" cy="290241"/>
          </a:xfrm>
          <a:prstGeom prst="leftRightArrow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Двойная стрелка влево/вправо 55"/>
          <p:cNvSpPr/>
          <p:nvPr/>
        </p:nvSpPr>
        <p:spPr>
          <a:xfrm rot="20541788">
            <a:off x="5968782" y="4797969"/>
            <a:ext cx="1001189" cy="290241"/>
          </a:xfrm>
          <a:prstGeom prst="leftRightArrow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Двойная стрелка влево/вправо 57"/>
          <p:cNvSpPr/>
          <p:nvPr/>
        </p:nvSpPr>
        <p:spPr>
          <a:xfrm rot="16518987">
            <a:off x="4732340" y="3538141"/>
            <a:ext cx="1095491" cy="290241"/>
          </a:xfrm>
          <a:prstGeom prst="leftRightArrow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Двойная стрелка влево/вправо 58"/>
          <p:cNvSpPr/>
          <p:nvPr/>
        </p:nvSpPr>
        <p:spPr>
          <a:xfrm rot="21082670">
            <a:off x="6104607" y="2278272"/>
            <a:ext cx="1001189" cy="290241"/>
          </a:xfrm>
          <a:prstGeom prst="leftRightArrow">
            <a:avLst/>
          </a:prstGeom>
          <a:solidFill>
            <a:srgbClr val="000000"/>
          </a:solidFill>
          <a:ln>
            <a:solidFill>
              <a:srgbClr val="80F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Устройство и принцип 4Р-БПЛА</a:t>
            </a:r>
            <a:endParaRPr lang="ru-RU" sz="3600" dirty="0"/>
          </a:p>
        </p:txBody>
      </p:sp>
      <p:pic>
        <p:nvPicPr>
          <p:cNvPr id="4" name="Содержимое 3" descr="quadrotor.jpg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lum bright="-20000"/>
          </a:blip>
          <a:stretch>
            <a:fillRect/>
          </a:stretch>
        </p:blipFill>
        <p:spPr>
          <a:xfrm>
            <a:off x="179512" y="1628800"/>
            <a:ext cx="5954882" cy="424847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6228184" y="1628801"/>
            <a:ext cx="2742456" cy="42484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4 </a:t>
            </a:r>
            <a:r>
              <a:rPr lang="ru-RU" sz="2000" dirty="0" smtClean="0"/>
              <a:t>двигателя</a:t>
            </a:r>
          </a:p>
          <a:p>
            <a:r>
              <a:rPr lang="ru-RU" sz="2000" dirty="0" smtClean="0"/>
              <a:t>4 пропеллера</a:t>
            </a:r>
          </a:p>
          <a:p>
            <a:r>
              <a:rPr lang="ru-RU" sz="2000" dirty="0" smtClean="0"/>
              <a:t>Фактическое отсутствие сложных механизмов</a:t>
            </a:r>
          </a:p>
          <a:p>
            <a:r>
              <a:rPr lang="ru-RU" sz="2000" dirty="0" smtClean="0"/>
              <a:t>Легкость создания и </a:t>
            </a:r>
            <a:r>
              <a:rPr lang="ru-RU" sz="2000" smtClean="0"/>
              <a:t>низкая стоимость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Выбор аппаратной платформы для БПЛА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solidFill>
            <a:srgbClr val="000000">
              <a:alpha val="74902"/>
            </a:srgbClr>
          </a:solidFill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Контроллер:</a:t>
            </a:r>
            <a:endParaRPr lang="en-US" sz="2400" dirty="0" smtClean="0"/>
          </a:p>
          <a:p>
            <a:pPr lvl="1"/>
            <a:r>
              <a:rPr lang="en-US" sz="2000" dirty="0" err="1" smtClean="0"/>
              <a:t>Arduino</a:t>
            </a:r>
            <a:endParaRPr lang="ru-RU" sz="2000" dirty="0" smtClean="0"/>
          </a:p>
          <a:p>
            <a:pPr lvl="2"/>
            <a:r>
              <a:rPr lang="ru-RU" sz="1600" dirty="0" smtClean="0">
                <a:solidFill>
                  <a:srgbClr val="80FF80"/>
                </a:solidFill>
              </a:rPr>
              <a:t>Большой выбор «</a:t>
            </a:r>
            <a:r>
              <a:rPr lang="ru-RU" sz="1600" dirty="0" err="1" smtClean="0">
                <a:solidFill>
                  <a:srgbClr val="80FF80"/>
                </a:solidFill>
              </a:rPr>
              <a:t>шилдов</a:t>
            </a:r>
            <a:r>
              <a:rPr lang="ru-RU" sz="1600" dirty="0" smtClean="0">
                <a:solidFill>
                  <a:srgbClr val="80FF80"/>
                </a:solidFill>
              </a:rPr>
              <a:t>»</a:t>
            </a:r>
          </a:p>
          <a:p>
            <a:pPr lvl="2"/>
            <a:r>
              <a:rPr lang="ru-RU" sz="1600" dirty="0" smtClean="0">
                <a:solidFill>
                  <a:srgbClr val="80FF80"/>
                </a:solidFill>
              </a:rPr>
              <a:t>Легкость программирования и  внедрения</a:t>
            </a:r>
          </a:p>
          <a:p>
            <a:pPr lvl="2"/>
            <a:r>
              <a:rPr lang="ru-RU" sz="1600" dirty="0" smtClean="0">
                <a:solidFill>
                  <a:srgbClr val="80FF80"/>
                </a:solidFill>
              </a:rPr>
              <a:t>Большой  выбор  библиотек для разных задач и аппаратных средств</a:t>
            </a:r>
          </a:p>
          <a:p>
            <a:pPr lvl="2"/>
            <a:r>
              <a:rPr lang="en-US" sz="1600" dirty="0" err="1" smtClean="0">
                <a:solidFill>
                  <a:srgbClr val="80FF80"/>
                </a:solidFill>
              </a:rPr>
              <a:t>AeroQuad</a:t>
            </a:r>
            <a:endParaRPr lang="ru-RU" sz="1600" dirty="0" smtClean="0">
              <a:solidFill>
                <a:srgbClr val="80FF80"/>
              </a:solidFill>
            </a:endParaRPr>
          </a:p>
          <a:p>
            <a:pPr lvl="2"/>
            <a:r>
              <a:rPr lang="ru-RU" sz="1600" dirty="0" smtClean="0">
                <a:solidFill>
                  <a:srgbClr val="FF8080"/>
                </a:solidFill>
              </a:rPr>
              <a:t>Низкая производительность</a:t>
            </a:r>
          </a:p>
          <a:p>
            <a:pPr lvl="2"/>
            <a:endParaRPr lang="ru-RU" sz="1600" dirty="0" smtClean="0"/>
          </a:p>
          <a:p>
            <a:pPr lvl="1"/>
            <a:r>
              <a:rPr lang="en-US" sz="2000" dirty="0" err="1" smtClean="0"/>
              <a:t>Netduino</a:t>
            </a:r>
            <a:endParaRPr lang="ru-RU" sz="2000" dirty="0" smtClean="0"/>
          </a:p>
          <a:p>
            <a:pPr lvl="2"/>
            <a:r>
              <a:rPr lang="en-US" sz="1600" dirty="0" smtClean="0">
                <a:solidFill>
                  <a:srgbClr val="80FF80"/>
                </a:solidFill>
              </a:rPr>
              <a:t>.NET </a:t>
            </a:r>
            <a:r>
              <a:rPr lang="en-US" sz="1600" dirty="0" err="1" smtClean="0">
                <a:solidFill>
                  <a:srgbClr val="80FF80"/>
                </a:solidFill>
              </a:rPr>
              <a:t>Microframework</a:t>
            </a:r>
            <a:endParaRPr lang="en-US" sz="1600" dirty="0" smtClean="0">
              <a:solidFill>
                <a:srgbClr val="80FF80"/>
              </a:solidFill>
            </a:endParaRPr>
          </a:p>
          <a:p>
            <a:pPr lvl="2"/>
            <a:r>
              <a:rPr lang="ru-RU" sz="1600" dirty="0" smtClean="0">
                <a:solidFill>
                  <a:srgbClr val="80FF80"/>
                </a:solidFill>
              </a:rPr>
              <a:t>Возможность интеграции с ВП</a:t>
            </a:r>
          </a:p>
          <a:p>
            <a:pPr lvl="2"/>
            <a:r>
              <a:rPr lang="ru-RU" sz="1600" dirty="0" smtClean="0">
                <a:solidFill>
                  <a:srgbClr val="FF8080"/>
                </a:solidFill>
              </a:rPr>
              <a:t>Меньше библиотек</a:t>
            </a:r>
          </a:p>
          <a:p>
            <a:pPr lvl="2"/>
            <a:endParaRPr lang="en-US" sz="1600" dirty="0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solidFill>
            <a:srgbClr val="000000">
              <a:alpha val="74902"/>
            </a:srgbClr>
          </a:solidFill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Коммуникационная система</a:t>
            </a:r>
            <a:endParaRPr lang="en-US" sz="2400" dirty="0" smtClean="0"/>
          </a:p>
          <a:p>
            <a:pPr lvl="1"/>
            <a:r>
              <a:rPr lang="en-US" sz="2000" dirty="0" err="1" smtClean="0"/>
              <a:t>WiFi</a:t>
            </a:r>
            <a:endParaRPr lang="en-US" sz="2000" dirty="0" smtClean="0"/>
          </a:p>
          <a:p>
            <a:pPr lvl="2"/>
            <a:r>
              <a:rPr lang="ru-RU" sz="1600" dirty="0" smtClean="0">
                <a:solidFill>
                  <a:srgbClr val="80FF80"/>
                </a:solidFill>
              </a:rPr>
              <a:t>Передача больших объемов данных</a:t>
            </a:r>
          </a:p>
          <a:p>
            <a:pPr lvl="1"/>
            <a:r>
              <a:rPr lang="en-US" sz="2000" dirty="0" err="1" smtClean="0"/>
              <a:t>ZigBee</a:t>
            </a:r>
            <a:endParaRPr lang="ru-RU" sz="2000" dirty="0" smtClean="0"/>
          </a:p>
          <a:p>
            <a:pPr lvl="2"/>
            <a:r>
              <a:rPr lang="ru-RU" sz="1600" dirty="0" smtClean="0">
                <a:solidFill>
                  <a:srgbClr val="FF8080"/>
                </a:solidFill>
              </a:rPr>
              <a:t>Сложность настройки</a:t>
            </a:r>
          </a:p>
          <a:p>
            <a:pPr lvl="2"/>
            <a:r>
              <a:rPr lang="ru-RU" sz="1600" dirty="0" smtClean="0">
                <a:solidFill>
                  <a:srgbClr val="80FF80"/>
                </a:solidFill>
              </a:rPr>
              <a:t>Сложные топологии</a:t>
            </a:r>
          </a:p>
          <a:p>
            <a:pPr lvl="2"/>
            <a:r>
              <a:rPr lang="ru-RU" sz="1600" dirty="0" smtClean="0">
                <a:solidFill>
                  <a:srgbClr val="80FF80"/>
                </a:solidFill>
              </a:rPr>
              <a:t>Критически важные данные</a:t>
            </a:r>
          </a:p>
          <a:p>
            <a:pPr lvl="1"/>
            <a:r>
              <a:rPr lang="en-US" sz="2000" dirty="0" smtClean="0"/>
              <a:t>Bluetooth</a:t>
            </a:r>
            <a:endParaRPr lang="ru-RU" sz="2000" dirty="0" smtClean="0"/>
          </a:p>
          <a:p>
            <a:pPr lvl="2"/>
            <a:r>
              <a:rPr lang="ru-RU" sz="1600" dirty="0" smtClean="0">
                <a:solidFill>
                  <a:srgbClr val="80FF80"/>
                </a:solidFill>
              </a:rPr>
              <a:t>Прост в использовании</a:t>
            </a:r>
          </a:p>
          <a:p>
            <a:pPr lvl="2"/>
            <a:r>
              <a:rPr lang="ru-RU" sz="1600" dirty="0" smtClean="0">
                <a:solidFill>
                  <a:srgbClr val="FF8080"/>
                </a:solidFill>
              </a:rPr>
              <a:t>Ненадежен</a:t>
            </a:r>
          </a:p>
          <a:p>
            <a:pPr lvl="2"/>
            <a:endParaRPr lang="ru-RU" sz="1600" dirty="0" smtClean="0"/>
          </a:p>
          <a:p>
            <a:pPr lvl="1"/>
            <a:r>
              <a:rPr lang="en-US" sz="2000" dirty="0" smtClean="0"/>
              <a:t>USB</a:t>
            </a:r>
            <a:endParaRPr lang="ru-RU" sz="2000" dirty="0" smtClean="0"/>
          </a:p>
          <a:p>
            <a:pPr lvl="2"/>
            <a:r>
              <a:rPr lang="ru-RU" sz="1600" dirty="0" smtClean="0"/>
              <a:t>Отладка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Функциональная схема 4Р-БПЛА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556792"/>
            <a:ext cx="1008112" cy="1872208"/>
          </a:xfrm>
          <a:prstGeom prst="rect">
            <a:avLst/>
          </a:prstGeom>
          <a:solidFill>
            <a:srgbClr val="324B64">
              <a:alpha val="50196"/>
            </a:srgb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PC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ВП)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51920" y="2492896"/>
            <a:ext cx="1944216" cy="1080120"/>
          </a:xfrm>
          <a:prstGeom prst="rect">
            <a:avLst/>
          </a:prstGeom>
          <a:solidFill>
            <a:srgbClr val="640000">
              <a:alpha val="49804"/>
            </a:srgb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Controller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372200" y="1700808"/>
            <a:ext cx="2016224" cy="288032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3-axis</a:t>
            </a:r>
            <a:r>
              <a:rPr lang="ru-RU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gyroscope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372200" y="2132856"/>
            <a:ext cx="2016224" cy="288032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3-axis</a:t>
            </a:r>
            <a:r>
              <a:rPr lang="ru-RU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a</a:t>
            </a:r>
            <a:r>
              <a:rPr lang="en-US" sz="1400" dirty="0" smtClean="0">
                <a:solidFill>
                  <a:schemeClr val="bg1"/>
                </a:solidFill>
              </a:rPr>
              <a:t>ccelerometer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372200" y="2996952"/>
            <a:ext cx="2016224" cy="288032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 w="12700"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Barometer *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372200" y="3429000"/>
            <a:ext cx="2016224" cy="288032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 w="12700"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Magnetometer *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051720" y="1700808"/>
            <a:ext cx="1008112" cy="504056"/>
          </a:xfrm>
          <a:prstGeom prst="rect">
            <a:avLst/>
          </a:prstGeom>
          <a:solidFill>
            <a:schemeClr val="accent3">
              <a:lumMod val="75000"/>
              <a:alpha val="50196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XBee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372200" y="4589754"/>
            <a:ext cx="864096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ESC #1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308304" y="4581128"/>
            <a:ext cx="1512168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Brushless Motor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372200" y="4949794"/>
            <a:ext cx="864096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ESC #2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308304" y="4941168"/>
            <a:ext cx="1512168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Brushless Motor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372200" y="5292582"/>
            <a:ext cx="864096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ESC #3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7308304" y="5283956"/>
            <a:ext cx="1512168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Brushless Motor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6372200" y="5661248"/>
            <a:ext cx="864096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ESC #4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7308304" y="5652622"/>
            <a:ext cx="1512168" cy="288032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Brushless Motor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051720" y="4653136"/>
            <a:ext cx="1224136" cy="936104"/>
          </a:xfrm>
          <a:prstGeom prst="rect">
            <a:avLst/>
          </a:prstGeom>
          <a:solidFill>
            <a:srgbClr val="324B64">
              <a:alpha val="50196"/>
            </a:srgb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Camera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22" name="Соединительная линия уступом 21"/>
          <p:cNvCxnSpPr>
            <a:stCxn id="7" idx="1"/>
            <a:endCxn id="5" idx="3"/>
          </p:cNvCxnSpPr>
          <p:nvPr/>
        </p:nvCxnSpPr>
        <p:spPr>
          <a:xfrm rot="10800000" flipV="1">
            <a:off x="5796136" y="1844824"/>
            <a:ext cx="576064" cy="1188132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115" idx="1"/>
            <a:endCxn id="5" idx="3"/>
          </p:cNvCxnSpPr>
          <p:nvPr/>
        </p:nvCxnSpPr>
        <p:spPr>
          <a:xfrm rot="10800000" flipV="1">
            <a:off x="5796136" y="2708920"/>
            <a:ext cx="576064" cy="324036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1"/>
            <a:endCxn id="5" idx="3"/>
          </p:cNvCxnSpPr>
          <p:nvPr/>
        </p:nvCxnSpPr>
        <p:spPr>
          <a:xfrm rot="10800000">
            <a:off x="5796136" y="3032956"/>
            <a:ext cx="576064" cy="108012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10" idx="1"/>
            <a:endCxn id="5" idx="3"/>
          </p:cNvCxnSpPr>
          <p:nvPr/>
        </p:nvCxnSpPr>
        <p:spPr>
          <a:xfrm rot="10800000">
            <a:off x="5796136" y="3032956"/>
            <a:ext cx="576064" cy="540060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5" idx="2"/>
            <a:endCxn id="12" idx="1"/>
          </p:cNvCxnSpPr>
          <p:nvPr/>
        </p:nvCxnSpPr>
        <p:spPr>
          <a:xfrm rot="16200000" flipH="1">
            <a:off x="5017737" y="3379307"/>
            <a:ext cx="1160754" cy="1548172"/>
          </a:xfrm>
          <a:prstGeom prst="bent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5" idx="2"/>
            <a:endCxn id="14" idx="1"/>
          </p:cNvCxnSpPr>
          <p:nvPr/>
        </p:nvCxnSpPr>
        <p:spPr>
          <a:xfrm rot="16200000" flipH="1">
            <a:off x="4837717" y="3559327"/>
            <a:ext cx="1520794" cy="1548172"/>
          </a:xfrm>
          <a:prstGeom prst="bent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5" idx="2"/>
            <a:endCxn id="16" idx="1"/>
          </p:cNvCxnSpPr>
          <p:nvPr/>
        </p:nvCxnSpPr>
        <p:spPr>
          <a:xfrm rot="16200000" flipH="1">
            <a:off x="4666323" y="3730721"/>
            <a:ext cx="1863582" cy="1548172"/>
          </a:xfrm>
          <a:prstGeom prst="bent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stCxn id="5" idx="2"/>
            <a:endCxn id="18" idx="1"/>
          </p:cNvCxnSpPr>
          <p:nvPr/>
        </p:nvCxnSpPr>
        <p:spPr>
          <a:xfrm rot="16200000" flipH="1">
            <a:off x="4481990" y="3915054"/>
            <a:ext cx="2232248" cy="1548172"/>
          </a:xfrm>
          <a:prstGeom prst="bent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>
            <a:stCxn id="11" idx="3"/>
            <a:endCxn id="5" idx="0"/>
          </p:cNvCxnSpPr>
          <p:nvPr/>
        </p:nvCxnSpPr>
        <p:spPr>
          <a:xfrm>
            <a:off x="3059832" y="1952836"/>
            <a:ext cx="1764196" cy="540060"/>
          </a:xfrm>
          <a:prstGeom prst="bentConnector2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ная линия уступом 55"/>
          <p:cNvCxnSpPr>
            <a:stCxn id="20" idx="3"/>
            <a:endCxn id="5" idx="1"/>
          </p:cNvCxnSpPr>
          <p:nvPr/>
        </p:nvCxnSpPr>
        <p:spPr>
          <a:xfrm flipV="1">
            <a:off x="3275856" y="3032956"/>
            <a:ext cx="576064" cy="2088232"/>
          </a:xfrm>
          <a:prstGeom prst="bentConnector3">
            <a:avLst>
              <a:gd name="adj1" fmla="val 60482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Соединительная линия уступом 128"/>
          <p:cNvCxnSpPr>
            <a:stCxn id="4" idx="3"/>
            <a:endCxn id="11" idx="1"/>
          </p:cNvCxnSpPr>
          <p:nvPr/>
        </p:nvCxnSpPr>
        <p:spPr>
          <a:xfrm flipV="1">
            <a:off x="1259632" y="1952836"/>
            <a:ext cx="792088" cy="540060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2051720" y="2348880"/>
            <a:ext cx="1008112" cy="504056"/>
          </a:xfrm>
          <a:prstGeom prst="rect">
            <a:avLst/>
          </a:prstGeom>
          <a:solidFill>
            <a:schemeClr val="accent3">
              <a:lumMod val="75000"/>
              <a:alpha val="50196"/>
            </a:schemeClr>
          </a:solidFill>
          <a:ln w="1270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WiFi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2051720" y="2996952"/>
            <a:ext cx="1008112" cy="504056"/>
          </a:xfrm>
          <a:prstGeom prst="rect">
            <a:avLst/>
          </a:prstGeom>
          <a:solidFill>
            <a:schemeClr val="accent3">
              <a:lumMod val="75000"/>
              <a:alpha val="50196"/>
            </a:schemeClr>
          </a:solidFill>
          <a:ln w="12700">
            <a:solidFill>
              <a:schemeClr val="bg1"/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USB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44" name="Соединительная линия уступом 43"/>
          <p:cNvCxnSpPr>
            <a:stCxn id="4" idx="3"/>
            <a:endCxn id="42" idx="1"/>
          </p:cNvCxnSpPr>
          <p:nvPr/>
        </p:nvCxnSpPr>
        <p:spPr>
          <a:xfrm>
            <a:off x="1259632" y="2492896"/>
            <a:ext cx="792088" cy="108012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46"/>
          <p:cNvCxnSpPr>
            <a:stCxn id="4" idx="3"/>
            <a:endCxn id="43" idx="1"/>
          </p:cNvCxnSpPr>
          <p:nvPr/>
        </p:nvCxnSpPr>
        <p:spPr>
          <a:xfrm>
            <a:off x="1259632" y="2492896"/>
            <a:ext cx="792088" cy="756084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49"/>
          <p:cNvCxnSpPr>
            <a:stCxn id="42" idx="3"/>
            <a:endCxn id="5" idx="0"/>
          </p:cNvCxnSpPr>
          <p:nvPr/>
        </p:nvCxnSpPr>
        <p:spPr>
          <a:xfrm flipV="1">
            <a:off x="3059832" y="2492896"/>
            <a:ext cx="1764196" cy="108012"/>
          </a:xfrm>
          <a:prstGeom prst="bentConnector4">
            <a:avLst>
              <a:gd name="adj1" fmla="val 22449"/>
              <a:gd name="adj2" fmla="val 596720"/>
            </a:avLst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ная линия уступом 49"/>
          <p:cNvCxnSpPr>
            <a:stCxn id="43" idx="3"/>
            <a:endCxn id="5" idx="0"/>
          </p:cNvCxnSpPr>
          <p:nvPr/>
        </p:nvCxnSpPr>
        <p:spPr>
          <a:xfrm flipV="1">
            <a:off x="3059832" y="2492896"/>
            <a:ext cx="1764196" cy="756084"/>
          </a:xfrm>
          <a:prstGeom prst="bentConnector4">
            <a:avLst>
              <a:gd name="adj1" fmla="val 22449"/>
              <a:gd name="adj2" fmla="val 171309"/>
            </a:avLst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1763688" y="1556792"/>
            <a:ext cx="0" cy="4464496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6372200" y="3861048"/>
            <a:ext cx="2016224" cy="288032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 w="12700"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GPS *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cxnSp>
        <p:nvCxnSpPr>
          <p:cNvPr id="94" name="Соединительная линия уступом 93"/>
          <p:cNvCxnSpPr>
            <a:stCxn id="93" idx="1"/>
            <a:endCxn id="5" idx="3"/>
          </p:cNvCxnSpPr>
          <p:nvPr/>
        </p:nvCxnSpPr>
        <p:spPr>
          <a:xfrm rot="10800000">
            <a:off x="5796136" y="3032956"/>
            <a:ext cx="576064" cy="972108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Прямоугольник 114"/>
          <p:cNvSpPr/>
          <p:nvPr/>
        </p:nvSpPr>
        <p:spPr>
          <a:xfrm>
            <a:off x="6372200" y="2564904"/>
            <a:ext cx="2016224" cy="288032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Sonar</a:t>
            </a:r>
            <a:endParaRPr lang="ru-RU" sz="1400" dirty="0">
              <a:solidFill>
                <a:schemeClr val="bg1"/>
              </a:solidFill>
            </a:endParaRPr>
          </a:p>
        </p:txBody>
      </p:sp>
      <p:cxnSp>
        <p:nvCxnSpPr>
          <p:cNvPr id="119" name="Соединительная линия уступом 118"/>
          <p:cNvCxnSpPr/>
          <p:nvPr/>
        </p:nvCxnSpPr>
        <p:spPr>
          <a:xfrm rot="10800000" flipV="1">
            <a:off x="5796136" y="2276872"/>
            <a:ext cx="576064" cy="756084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" name="Группа 14"/>
          <p:cNvGrpSpPr/>
          <p:nvPr/>
        </p:nvGrpSpPr>
        <p:grpSpPr>
          <a:xfrm>
            <a:off x="539552" y="2924944"/>
            <a:ext cx="1296144" cy="576064"/>
            <a:chOff x="2123728" y="2420888"/>
            <a:chExt cx="1296144" cy="576064"/>
          </a:xfrm>
        </p:grpSpPr>
        <p:sp>
          <p:nvSpPr>
            <p:cNvPr id="14" name="Плюс 13"/>
            <p:cNvSpPr/>
            <p:nvPr/>
          </p:nvSpPr>
          <p:spPr>
            <a:xfrm rot="21177199">
              <a:off x="2620071" y="2565446"/>
              <a:ext cx="294690" cy="288032"/>
            </a:xfrm>
            <a:prstGeom prst="mathPlus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Овал 3"/>
            <p:cNvSpPr/>
            <p:nvPr/>
          </p:nvSpPr>
          <p:spPr>
            <a:xfrm>
              <a:off x="2411760" y="242088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2915816" y="2564904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2123728" y="2636912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2627784" y="278092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" name="Группа 15"/>
          <p:cNvGrpSpPr/>
          <p:nvPr/>
        </p:nvGrpSpPr>
        <p:grpSpPr>
          <a:xfrm>
            <a:off x="1331640" y="1628800"/>
            <a:ext cx="1296144" cy="576064"/>
            <a:chOff x="2123728" y="2420888"/>
            <a:chExt cx="1296144" cy="576064"/>
          </a:xfrm>
        </p:grpSpPr>
        <p:sp>
          <p:nvSpPr>
            <p:cNvPr id="17" name="Плюс 16"/>
            <p:cNvSpPr/>
            <p:nvPr/>
          </p:nvSpPr>
          <p:spPr>
            <a:xfrm rot="21177199">
              <a:off x="2620071" y="2565446"/>
              <a:ext cx="294690" cy="288032"/>
            </a:xfrm>
            <a:prstGeom prst="mathPlus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2411760" y="242088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2915816" y="2564904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2123728" y="2636912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2627784" y="278092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" name="Группа 21"/>
          <p:cNvGrpSpPr/>
          <p:nvPr/>
        </p:nvGrpSpPr>
        <p:grpSpPr>
          <a:xfrm>
            <a:off x="971600" y="3789040"/>
            <a:ext cx="1296144" cy="576064"/>
            <a:chOff x="2123728" y="2420888"/>
            <a:chExt cx="1296144" cy="576064"/>
          </a:xfrm>
        </p:grpSpPr>
        <p:sp>
          <p:nvSpPr>
            <p:cNvPr id="23" name="Плюс 22"/>
            <p:cNvSpPr/>
            <p:nvPr/>
          </p:nvSpPr>
          <p:spPr>
            <a:xfrm rot="21177199">
              <a:off x="2620071" y="2565446"/>
              <a:ext cx="294690" cy="288032"/>
            </a:xfrm>
            <a:prstGeom prst="mathPlus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/>
            <p:cNvSpPr/>
            <p:nvPr/>
          </p:nvSpPr>
          <p:spPr>
            <a:xfrm>
              <a:off x="2411760" y="242088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/>
            <p:cNvSpPr/>
            <p:nvPr/>
          </p:nvSpPr>
          <p:spPr>
            <a:xfrm>
              <a:off x="2915816" y="2564904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/>
            <p:cNvSpPr/>
            <p:nvPr/>
          </p:nvSpPr>
          <p:spPr>
            <a:xfrm>
              <a:off x="2123728" y="2636912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2627784" y="278092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" name="Группа 27"/>
          <p:cNvGrpSpPr/>
          <p:nvPr/>
        </p:nvGrpSpPr>
        <p:grpSpPr>
          <a:xfrm>
            <a:off x="1763688" y="2420888"/>
            <a:ext cx="1296144" cy="576064"/>
            <a:chOff x="2123728" y="2420888"/>
            <a:chExt cx="1296144" cy="576064"/>
          </a:xfrm>
        </p:grpSpPr>
        <p:sp>
          <p:nvSpPr>
            <p:cNvPr id="29" name="Плюс 28"/>
            <p:cNvSpPr/>
            <p:nvPr/>
          </p:nvSpPr>
          <p:spPr>
            <a:xfrm rot="21177199">
              <a:off x="2620071" y="2565446"/>
              <a:ext cx="294690" cy="288032"/>
            </a:xfrm>
            <a:prstGeom prst="mathPlus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Овал 29"/>
            <p:cNvSpPr/>
            <p:nvPr/>
          </p:nvSpPr>
          <p:spPr>
            <a:xfrm>
              <a:off x="2411760" y="242088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2915816" y="2564904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2123728" y="2636912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2627784" y="278092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Группа 33"/>
          <p:cNvGrpSpPr/>
          <p:nvPr/>
        </p:nvGrpSpPr>
        <p:grpSpPr>
          <a:xfrm>
            <a:off x="971600" y="4221088"/>
            <a:ext cx="1296144" cy="576064"/>
            <a:chOff x="2123728" y="2420888"/>
            <a:chExt cx="1296144" cy="576064"/>
          </a:xfrm>
        </p:grpSpPr>
        <p:sp>
          <p:nvSpPr>
            <p:cNvPr id="35" name="Плюс 34"/>
            <p:cNvSpPr/>
            <p:nvPr/>
          </p:nvSpPr>
          <p:spPr>
            <a:xfrm rot="21177199">
              <a:off x="2620071" y="2565446"/>
              <a:ext cx="294690" cy="288032"/>
            </a:xfrm>
            <a:prstGeom prst="mathPlus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Овал 35"/>
            <p:cNvSpPr/>
            <p:nvPr/>
          </p:nvSpPr>
          <p:spPr>
            <a:xfrm>
              <a:off x="2411760" y="242088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36"/>
            <p:cNvSpPr/>
            <p:nvPr/>
          </p:nvSpPr>
          <p:spPr>
            <a:xfrm>
              <a:off x="2915816" y="2564904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Овал 37"/>
            <p:cNvSpPr/>
            <p:nvPr/>
          </p:nvSpPr>
          <p:spPr>
            <a:xfrm>
              <a:off x="2123728" y="2636912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2627784" y="2780928"/>
              <a:ext cx="504056" cy="216024"/>
            </a:xfrm>
            <a:prstGeom prst="ellipse">
              <a:avLst/>
            </a:prstGeom>
            <a:solidFill>
              <a:srgbClr val="4F81BD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0" name="Рисунок 39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8304" y="1988840"/>
            <a:ext cx="1200292" cy="858209"/>
          </a:xfrm>
          <a:prstGeom prst="rect">
            <a:avLst/>
          </a:prstGeom>
        </p:spPr>
      </p:pic>
      <p:pic>
        <p:nvPicPr>
          <p:cNvPr id="41" name="Рисунок 40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2348880"/>
            <a:ext cx="1200292" cy="858209"/>
          </a:xfrm>
          <a:prstGeom prst="rect">
            <a:avLst/>
          </a:prstGeom>
        </p:spPr>
      </p:pic>
      <p:pic>
        <p:nvPicPr>
          <p:cNvPr id="42" name="Рисунок 41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224" y="4725144"/>
            <a:ext cx="1200292" cy="858209"/>
          </a:xfrm>
          <a:prstGeom prst="rect">
            <a:avLst/>
          </a:prstGeom>
        </p:spPr>
      </p:pic>
      <p:pic>
        <p:nvPicPr>
          <p:cNvPr id="43" name="Рисунок 42" descr="quadro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7904" y="3933056"/>
            <a:ext cx="1200292" cy="85820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">
      <a:dk1>
        <a:srgbClr val="FFFFFF"/>
      </a:dk1>
      <a:lt1>
        <a:sysClr val="window" lastClr="FFFFFF"/>
      </a:lt1>
      <a:dk2>
        <a:srgbClr val="FFFFFF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2394</TotalTime>
  <Words>238</Words>
  <Application>Microsoft Office PowerPoint</Application>
  <PresentationFormat>Экран (4:3)</PresentationFormat>
  <Paragraphs>84</Paragraphs>
  <Slides>11</Slides>
  <Notes>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Оптические системы захвата движения в науке и технике: применение в задачах навигации БПЛА в закрытых помещениях</vt:lpstr>
      <vt:lpstr>Задачи</vt:lpstr>
      <vt:lpstr>Области применения</vt:lpstr>
      <vt:lpstr>Особенности постановки задачи КНЗП</vt:lpstr>
      <vt:lpstr>Топология комплекса в условиях закрытых помещений</vt:lpstr>
      <vt:lpstr>Устройство и принцип 4Р-БПЛА</vt:lpstr>
      <vt:lpstr>Выбор аппаратной платформы для БПЛА</vt:lpstr>
      <vt:lpstr>Функциональная схема 4Р-БПЛА</vt:lpstr>
      <vt:lpstr>Слайд 9</vt:lpstr>
      <vt:lpstr>Заключение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250</cp:revision>
  <dcterms:created xsi:type="dcterms:W3CDTF">2012-05-06T19:34:58Z</dcterms:created>
  <dcterms:modified xsi:type="dcterms:W3CDTF">2012-05-10T10:31:19Z</dcterms:modified>
</cp:coreProperties>
</file>