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0" r:id="rId3"/>
    <p:sldId id="265" r:id="rId4"/>
    <p:sldId id="261" r:id="rId5"/>
    <p:sldId id="266" r:id="rId6"/>
    <p:sldId id="263" r:id="rId7"/>
    <p:sldId id="283" r:id="rId8"/>
    <p:sldId id="278" r:id="rId9"/>
    <p:sldId id="264" r:id="rId10"/>
    <p:sldId id="279" r:id="rId11"/>
    <p:sldId id="282" r:id="rId12"/>
    <p:sldId id="267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000000"/>
    <a:srgbClr val="FF8080"/>
    <a:srgbClr val="4F81BD"/>
    <a:srgbClr val="640000"/>
    <a:srgbClr val="324B64"/>
    <a:srgbClr val="FF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 varScale="1">
        <p:scale>
          <a:sx n="110" d="100"/>
          <a:sy n="110" d="100"/>
        </p:scale>
        <p:origin x="-21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Комплекс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групповой </a:t>
            </a:r>
            <a:r>
              <a:rPr lang="ru-RU" sz="36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навигации БПЛА в закрытых помещениях</a:t>
            </a:r>
            <a:endParaRPr lang="ru-RU" sz="36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Алексей </a:t>
            </a:r>
            <a:r>
              <a:rPr lang="ru-RU" sz="2000" dirty="0" err="1" smtClean="0"/>
              <a:t>Безгодов</a:t>
            </a:r>
            <a:r>
              <a:rPr lang="ru-RU" sz="2000" dirty="0" smtClean="0"/>
              <a:t>, к.т.н., НИИ НКТ СПб НИУ ИТМО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" name="Группа 14"/>
          <p:cNvGrpSpPr/>
          <p:nvPr/>
        </p:nvGrpSpPr>
        <p:grpSpPr>
          <a:xfrm>
            <a:off x="539552" y="2924944"/>
            <a:ext cx="1296144" cy="576064"/>
            <a:chOff x="2123728" y="2420888"/>
            <a:chExt cx="1296144" cy="576064"/>
          </a:xfrm>
        </p:grpSpPr>
        <p:sp>
          <p:nvSpPr>
            <p:cNvPr id="14" name="Плюс 13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15"/>
          <p:cNvGrpSpPr/>
          <p:nvPr/>
        </p:nvGrpSpPr>
        <p:grpSpPr>
          <a:xfrm>
            <a:off x="1331640" y="1628800"/>
            <a:ext cx="1296144" cy="576064"/>
            <a:chOff x="2123728" y="2420888"/>
            <a:chExt cx="1296144" cy="576064"/>
          </a:xfrm>
        </p:grpSpPr>
        <p:sp>
          <p:nvSpPr>
            <p:cNvPr id="17" name="Плюс 16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21"/>
          <p:cNvGrpSpPr/>
          <p:nvPr/>
        </p:nvGrpSpPr>
        <p:grpSpPr>
          <a:xfrm>
            <a:off x="971600" y="3789040"/>
            <a:ext cx="1296144" cy="576064"/>
            <a:chOff x="2123728" y="2420888"/>
            <a:chExt cx="1296144" cy="576064"/>
          </a:xfrm>
        </p:grpSpPr>
        <p:sp>
          <p:nvSpPr>
            <p:cNvPr id="23" name="Плюс 22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27"/>
          <p:cNvGrpSpPr/>
          <p:nvPr/>
        </p:nvGrpSpPr>
        <p:grpSpPr>
          <a:xfrm>
            <a:off x="1763688" y="2420888"/>
            <a:ext cx="1296144" cy="576064"/>
            <a:chOff x="2123728" y="2420888"/>
            <a:chExt cx="1296144" cy="576064"/>
          </a:xfrm>
        </p:grpSpPr>
        <p:sp>
          <p:nvSpPr>
            <p:cNvPr id="29" name="Плюс 28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33"/>
          <p:cNvGrpSpPr/>
          <p:nvPr/>
        </p:nvGrpSpPr>
        <p:grpSpPr>
          <a:xfrm>
            <a:off x="971600" y="4221088"/>
            <a:ext cx="1296144" cy="576064"/>
            <a:chOff x="2123728" y="2420888"/>
            <a:chExt cx="1296144" cy="576064"/>
          </a:xfrm>
        </p:grpSpPr>
        <p:sp>
          <p:nvSpPr>
            <p:cNvPr id="35" name="Плюс 34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0" name="Рисунок 3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988840"/>
            <a:ext cx="1200292" cy="858209"/>
          </a:xfrm>
          <a:prstGeom prst="rect">
            <a:avLst/>
          </a:prstGeom>
        </p:spPr>
      </p:pic>
      <p:pic>
        <p:nvPicPr>
          <p:cNvPr id="41" name="Рисунок 40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348880"/>
            <a:ext cx="1200292" cy="858209"/>
          </a:xfrm>
          <a:prstGeom prst="rect">
            <a:avLst/>
          </a:prstGeom>
        </p:spPr>
      </p:pic>
      <p:pic>
        <p:nvPicPr>
          <p:cNvPr id="42" name="Рисунок 41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4725144"/>
            <a:ext cx="1200292" cy="858209"/>
          </a:xfrm>
          <a:prstGeom prst="rect">
            <a:avLst/>
          </a:prstGeom>
        </p:spPr>
      </p:pic>
      <p:pic>
        <p:nvPicPr>
          <p:cNvPr id="43" name="Рисунок 42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933056"/>
            <a:ext cx="1200292" cy="8582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Восстановление трехмерной структуры помещения</a:t>
            </a:r>
            <a:endParaRPr lang="ru-RU" sz="32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ЛИДАР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Высокая точность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</a:rPr>
              <a:t>Высокая стоимость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</a:rPr>
              <a:t>Большой вес</a:t>
            </a:r>
          </a:p>
          <a:p>
            <a:r>
              <a:rPr lang="ru-RU" dirty="0" smtClean="0"/>
              <a:t>СОНАР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Малый вес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Легкость интеграции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Низкая стоимость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</a:rPr>
              <a:t>Низкая </a:t>
            </a:r>
            <a:r>
              <a:rPr lang="ru-RU" dirty="0" smtClean="0">
                <a:solidFill>
                  <a:srgbClr val="FF8080"/>
                </a:solidFill>
              </a:rPr>
              <a:t>точность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Kinect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Работа в реальном </a:t>
            </a:r>
            <a:r>
              <a:rPr lang="ru-RU" dirty="0" smtClean="0">
                <a:solidFill>
                  <a:srgbClr val="80FF80"/>
                </a:solidFill>
              </a:rPr>
              <a:t>времени</a:t>
            </a:r>
          </a:p>
          <a:p>
            <a:pPr lvl="1"/>
            <a:r>
              <a:rPr lang="en-US" dirty="0" err="1" smtClean="0">
                <a:solidFill>
                  <a:srgbClr val="80FF80"/>
                </a:solidFill>
              </a:rPr>
              <a:t>Kinect</a:t>
            </a:r>
            <a:r>
              <a:rPr lang="en-US" dirty="0" smtClean="0">
                <a:solidFill>
                  <a:srgbClr val="80FF80"/>
                </a:solidFill>
              </a:rPr>
              <a:t> Fusion</a:t>
            </a:r>
            <a:endParaRPr lang="ru-RU" dirty="0" smtClean="0">
              <a:solidFill>
                <a:srgbClr val="80FF80"/>
              </a:solidFill>
            </a:endParaRPr>
          </a:p>
          <a:p>
            <a:pPr lvl="1"/>
            <a:r>
              <a:rPr lang="ru-RU" dirty="0" smtClean="0">
                <a:solidFill>
                  <a:srgbClr val="FF8080"/>
                </a:solidFill>
              </a:rPr>
              <a:t>Необходимость прямого подключения к </a:t>
            </a:r>
            <a:r>
              <a:rPr lang="en-US" dirty="0" smtClean="0">
                <a:solidFill>
                  <a:srgbClr val="FF8080"/>
                </a:solidFill>
              </a:rPr>
              <a:t>PC</a:t>
            </a:r>
            <a:r>
              <a:rPr lang="ru-RU" dirty="0" smtClean="0">
                <a:solidFill>
                  <a:srgbClr val="FF8080"/>
                </a:solidFill>
              </a:rPr>
              <a:t> + доп. </a:t>
            </a:r>
            <a:r>
              <a:rPr lang="ru-RU" dirty="0" smtClean="0">
                <a:solidFill>
                  <a:srgbClr val="FF8080"/>
                </a:solidFill>
              </a:rPr>
              <a:t>э</a:t>
            </a:r>
            <a:r>
              <a:rPr lang="ru-RU" dirty="0" smtClean="0">
                <a:solidFill>
                  <a:srgbClr val="FF8080"/>
                </a:solidFill>
              </a:rPr>
              <a:t>лектропитание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</a:rPr>
              <a:t>Большой вес</a:t>
            </a:r>
            <a:r>
              <a:rPr lang="ru-RU" dirty="0" smtClean="0"/>
              <a:t> </a:t>
            </a:r>
            <a:r>
              <a:rPr lang="ru-RU" sz="1700" dirty="0" smtClean="0">
                <a:solidFill>
                  <a:srgbClr val="80FF80"/>
                </a:solidFill>
              </a:rPr>
              <a:t>(можно разобрать :)</a:t>
            </a:r>
            <a:endParaRPr lang="en-US" dirty="0" smtClean="0">
              <a:solidFill>
                <a:srgbClr val="80FF80"/>
              </a:solidFill>
            </a:endParaRPr>
          </a:p>
          <a:p>
            <a:r>
              <a:rPr lang="en-US" dirty="0" smtClean="0"/>
              <a:t>PTAM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Высокое качество результата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</a:rPr>
              <a:t>Вычислительная трудоемкость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</a:rPr>
              <a:t>Высокая нагрузка на беспроводную сеть</a:t>
            </a:r>
            <a:endParaRPr lang="en-US" dirty="0" smtClean="0">
              <a:solidFill>
                <a:srgbClr val="FF808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Сформулирован круг и особенности задач для комплекса групповой навигации 4Р БПЛА в закрытых помещениях</a:t>
            </a:r>
          </a:p>
          <a:p>
            <a:r>
              <a:rPr lang="ru-RU" dirty="0" smtClean="0"/>
              <a:t>Проанализированы варианты аппаратной платформы для бортовой электроники </a:t>
            </a:r>
            <a:br>
              <a:rPr lang="ru-RU" dirty="0" smtClean="0"/>
            </a:br>
            <a:r>
              <a:rPr lang="ru-RU" dirty="0" smtClean="0"/>
              <a:t>4Р БПЛА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Создание комплекса 4Р-БПЛА для решения задачи </a:t>
            </a:r>
            <a:r>
              <a:rPr lang="ru-RU" sz="2800" dirty="0" smtClean="0"/>
              <a:t>групповой навигации </a:t>
            </a:r>
            <a:r>
              <a:rPr lang="ru-RU" sz="2800" dirty="0" smtClean="0"/>
              <a:t>в закрытых помещениях (</a:t>
            </a:r>
            <a:r>
              <a:rPr lang="ru-RU" sz="2800" dirty="0" smtClean="0"/>
              <a:t>КГНЗП</a:t>
            </a:r>
            <a:r>
              <a:rPr lang="ru-RU" sz="2800" dirty="0" smtClean="0"/>
              <a:t>)</a:t>
            </a:r>
          </a:p>
          <a:p>
            <a:endParaRPr lang="ru-RU" sz="2800" dirty="0" smtClean="0"/>
          </a:p>
          <a:p>
            <a:r>
              <a:rPr lang="ru-RU" sz="2800" dirty="0" smtClean="0"/>
              <a:t>Создание виртуального полигона для исследования динамики 4Р-БПЛА в закрытых помещениях (</a:t>
            </a:r>
            <a:r>
              <a:rPr lang="en-US" sz="2800" dirty="0" err="1" smtClean="0"/>
              <a:t>Quadro</a:t>
            </a:r>
            <a:r>
              <a:rPr lang="en-US" i="1" dirty="0" err="1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-DS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Спасательные операции в труднодоступных помещениях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В пещерах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В завалах</a:t>
            </a:r>
            <a:endParaRPr lang="en-US" sz="2400" dirty="0" smtClean="0">
              <a:solidFill>
                <a:srgbClr val="80FF80"/>
              </a:solidFill>
            </a:endParaRPr>
          </a:p>
          <a:p>
            <a:r>
              <a:rPr lang="ru-RU" sz="2800" dirty="0" smtClean="0"/>
              <a:t>Мониторинг объектов на предмет: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Вторжения на охраняемые объекты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Аварий на опасных объектах</a:t>
            </a:r>
            <a:endParaRPr lang="en-US" sz="2400" dirty="0" smtClean="0">
              <a:solidFill>
                <a:srgbClr val="80FF80"/>
              </a:solidFill>
            </a:endParaRPr>
          </a:p>
          <a:p>
            <a:r>
              <a:rPr lang="ru-RU" sz="2800" dirty="0" smtClean="0"/>
              <a:t>Разведывательные операции</a:t>
            </a:r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Особенности постановки задачи КНЗП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/>
              <a:t>Навигация в заведомо известных, неизвестных и/или изменяющихся помещениях</a:t>
            </a:r>
          </a:p>
          <a:p>
            <a:endParaRPr lang="en-US" sz="2400" dirty="0" smtClean="0"/>
          </a:p>
          <a:p>
            <a:r>
              <a:rPr lang="ru-RU" sz="2400" dirty="0" smtClean="0"/>
              <a:t>Сложность передачи прямого радиосигнала в закрытых помещениях</a:t>
            </a:r>
          </a:p>
          <a:p>
            <a:endParaRPr lang="en-US" sz="2400" dirty="0" smtClean="0"/>
          </a:p>
          <a:p>
            <a:r>
              <a:rPr lang="ru-RU" sz="2400" dirty="0" smtClean="0"/>
              <a:t>Восстановление трехмерной структуры закрытых помещений для облегчения работы оператора</a:t>
            </a:r>
          </a:p>
          <a:p>
            <a:endParaRPr lang="en-US" sz="2400" dirty="0" smtClean="0"/>
          </a:p>
          <a:p>
            <a:r>
              <a:rPr lang="ru-RU" sz="2400" dirty="0" smtClean="0"/>
              <a:t>Реализация группового поведения БПЛА в условиях </a:t>
            </a:r>
            <a:r>
              <a:rPr lang="ru-RU" sz="2400" dirty="0" smtClean="0"/>
              <a:t>агрессивной среды</a:t>
            </a:r>
            <a:endParaRPr lang="en-US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79512" y="1484784"/>
            <a:ext cx="8856984" cy="468052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Топология комплекса в условиях закрытых помещений</a:t>
            </a:r>
            <a:endParaRPr lang="ru-RU" sz="3200" dirty="0"/>
          </a:p>
        </p:txBody>
      </p:sp>
      <p:pic>
        <p:nvPicPr>
          <p:cNvPr id="40" name="Рисунок 3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988840"/>
            <a:ext cx="1200292" cy="858209"/>
          </a:xfrm>
          <a:prstGeom prst="rect">
            <a:avLst/>
          </a:prstGeom>
        </p:spPr>
      </p:pic>
      <p:pic>
        <p:nvPicPr>
          <p:cNvPr id="41" name="Рисунок 40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060848"/>
            <a:ext cx="1200292" cy="858209"/>
          </a:xfrm>
          <a:prstGeom prst="rect">
            <a:avLst/>
          </a:prstGeom>
        </p:spPr>
      </p:pic>
      <p:pic>
        <p:nvPicPr>
          <p:cNvPr id="42" name="Рисунок 41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4509120"/>
            <a:ext cx="1200292" cy="858209"/>
          </a:xfrm>
          <a:prstGeom prst="rect">
            <a:avLst/>
          </a:prstGeom>
        </p:spPr>
      </p:pic>
      <p:pic>
        <p:nvPicPr>
          <p:cNvPr id="43" name="Рисунок 42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581128"/>
            <a:ext cx="1200292" cy="858209"/>
          </a:xfrm>
          <a:prstGeom prst="rect">
            <a:avLst/>
          </a:prstGeom>
        </p:spPr>
      </p:pic>
      <p:pic>
        <p:nvPicPr>
          <p:cNvPr id="45" name="Рисунок 44" descr="lapt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895" y="1772816"/>
            <a:ext cx="1512020" cy="1575021"/>
          </a:xfrm>
          <a:prstGeom prst="rect">
            <a:avLst/>
          </a:prstGeom>
        </p:spPr>
      </p:pic>
      <p:pic>
        <p:nvPicPr>
          <p:cNvPr id="46" name="Рисунок 45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365104"/>
            <a:ext cx="1200292" cy="858209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3779912" y="1628800"/>
            <a:ext cx="432048" cy="2664296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 rot="5400000">
            <a:off x="7308304" y="2132856"/>
            <a:ext cx="432048" cy="2736304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 rot="5400000">
            <a:off x="5364088" y="2564904"/>
            <a:ext cx="432048" cy="6624736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войная стрелка влево/вправо 53"/>
          <p:cNvSpPr/>
          <p:nvPr/>
        </p:nvSpPr>
        <p:spPr>
          <a:xfrm rot="2961900">
            <a:off x="1378644" y="3672424"/>
            <a:ext cx="774927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Двойная стрелка влево/вправо 54"/>
          <p:cNvSpPr/>
          <p:nvPr/>
        </p:nvSpPr>
        <p:spPr>
          <a:xfrm rot="608049">
            <a:off x="3483101" y="4741212"/>
            <a:ext cx="903723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Двойная стрелка влево/вправо 55"/>
          <p:cNvSpPr/>
          <p:nvPr/>
        </p:nvSpPr>
        <p:spPr>
          <a:xfrm rot="21409230">
            <a:off x="5968782" y="4797969"/>
            <a:ext cx="1001189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Двойная стрелка влево/вправо 57"/>
          <p:cNvSpPr/>
          <p:nvPr/>
        </p:nvSpPr>
        <p:spPr>
          <a:xfrm rot="16518987">
            <a:off x="4732340" y="3538141"/>
            <a:ext cx="1095491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Двойная стрелка влево/вправо 58"/>
          <p:cNvSpPr/>
          <p:nvPr/>
        </p:nvSpPr>
        <p:spPr>
          <a:xfrm rot="21082670">
            <a:off x="6104607" y="2278272"/>
            <a:ext cx="1001189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Особенности конструкции </a:t>
            </a:r>
            <a:r>
              <a:rPr lang="ru-RU" sz="3600" dirty="0" smtClean="0"/>
              <a:t>4Р-БПЛА</a:t>
            </a:r>
            <a:endParaRPr lang="ru-RU" sz="3600" dirty="0"/>
          </a:p>
        </p:txBody>
      </p:sp>
      <p:pic>
        <p:nvPicPr>
          <p:cNvPr id="4" name="Содержимое 3" descr="quadrotor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 bright="-20000"/>
          </a:blip>
          <a:srcRect l="3628" r="2053"/>
          <a:stretch>
            <a:fillRect/>
          </a:stretch>
        </p:blipFill>
        <p:spPr>
          <a:xfrm>
            <a:off x="179512" y="1628800"/>
            <a:ext cx="5616624" cy="42484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5940152" y="1628801"/>
            <a:ext cx="3030488" cy="4248472"/>
          </a:xfrm>
          <a:solidFill>
            <a:srgbClr val="000000">
              <a:alpha val="70000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ru-RU" sz="1800" dirty="0" smtClean="0">
                <a:solidFill>
                  <a:srgbClr val="80FF80"/>
                </a:solidFill>
              </a:rPr>
              <a:t>Фактическое отсутствие сложных механизмов</a:t>
            </a:r>
          </a:p>
          <a:p>
            <a:r>
              <a:rPr lang="ru-RU" sz="1800" dirty="0" smtClean="0">
                <a:solidFill>
                  <a:srgbClr val="80FF80"/>
                </a:solidFill>
              </a:rPr>
              <a:t>Высокая маневренность</a:t>
            </a:r>
          </a:p>
          <a:p>
            <a:r>
              <a:rPr lang="ru-RU" sz="1800" dirty="0" smtClean="0">
                <a:solidFill>
                  <a:srgbClr val="80FF80"/>
                </a:solidFill>
              </a:rPr>
              <a:t>Способность </a:t>
            </a:r>
            <a:br>
              <a:rPr lang="ru-RU" sz="1800" dirty="0" smtClean="0">
                <a:solidFill>
                  <a:srgbClr val="80FF80"/>
                </a:solidFill>
              </a:rPr>
            </a:br>
            <a:r>
              <a:rPr lang="ru-RU" sz="1800" dirty="0" smtClean="0">
                <a:solidFill>
                  <a:srgbClr val="80FF80"/>
                </a:solidFill>
              </a:rPr>
              <a:t>к зависанию</a:t>
            </a:r>
          </a:p>
          <a:p>
            <a:r>
              <a:rPr lang="ru-RU" sz="1800" dirty="0" smtClean="0">
                <a:solidFill>
                  <a:srgbClr val="80FF80"/>
                </a:solidFill>
              </a:rPr>
              <a:t>Легкость создания и низкая стоимость</a:t>
            </a:r>
          </a:p>
          <a:p>
            <a:r>
              <a:rPr lang="ru-RU" sz="1800" dirty="0" smtClean="0">
                <a:solidFill>
                  <a:srgbClr val="80FF80"/>
                </a:solidFill>
              </a:rPr>
              <a:t>Высокая надежность и отказоустойчивость</a:t>
            </a:r>
          </a:p>
          <a:p>
            <a:r>
              <a:rPr lang="ru-RU" sz="1800" dirty="0" smtClean="0">
                <a:solidFill>
                  <a:srgbClr val="FF8080"/>
                </a:solidFill>
              </a:rPr>
              <a:t>Сложность управления</a:t>
            </a:r>
          </a:p>
          <a:p>
            <a:r>
              <a:rPr lang="ru-RU" sz="1800" dirty="0" smtClean="0">
                <a:solidFill>
                  <a:srgbClr val="FF8080"/>
                </a:solidFill>
              </a:rPr>
              <a:t>Высокое </a:t>
            </a:r>
            <a:r>
              <a:rPr lang="ru-RU" sz="1800" dirty="0" smtClean="0">
                <a:solidFill>
                  <a:srgbClr val="FF8080"/>
                </a:solidFill>
              </a:rPr>
              <a:t>энергопотребление</a:t>
            </a:r>
          </a:p>
          <a:p>
            <a:r>
              <a:rPr lang="ru-RU" sz="1800" dirty="0" smtClean="0">
                <a:solidFill>
                  <a:srgbClr val="FF8080"/>
                </a:solidFill>
              </a:rPr>
              <a:t>Высокий уровень шума</a:t>
            </a:r>
          </a:p>
          <a:p>
            <a:pPr lvl="1"/>
            <a:r>
              <a:rPr lang="ru-RU" sz="1400" dirty="0" smtClean="0">
                <a:solidFill>
                  <a:srgbClr val="FF8080"/>
                </a:solidFill>
              </a:rPr>
              <a:t>Звукового</a:t>
            </a:r>
          </a:p>
          <a:p>
            <a:pPr lvl="1"/>
            <a:r>
              <a:rPr lang="ru-RU" sz="1400" dirty="0" smtClean="0">
                <a:solidFill>
                  <a:srgbClr val="FF8080"/>
                </a:solidFill>
              </a:rPr>
              <a:t>Электромагнитного</a:t>
            </a:r>
            <a:endParaRPr lang="ru-RU" sz="1400" dirty="0">
              <a:solidFill>
                <a:srgbClr val="FF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4067944" y="1628800"/>
            <a:ext cx="4536504" cy="4392488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Устройство и принцип 4Р-БПЛА</a:t>
            </a:r>
            <a:endParaRPr lang="ru-RU" sz="36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7544" y="1628800"/>
            <a:ext cx="3168352" cy="439248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Рама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Двигатели (3-8)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Набор сенсоров: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</a:rPr>
              <a:t>Сонар </a:t>
            </a:r>
          </a:p>
          <a:p>
            <a:pPr lvl="1"/>
            <a:r>
              <a:rPr lang="ru-RU" sz="1600" i="1" dirty="0" smtClean="0">
                <a:solidFill>
                  <a:srgbClr val="80FF80"/>
                </a:solidFill>
              </a:rPr>
              <a:t>Барометр</a:t>
            </a:r>
          </a:p>
          <a:p>
            <a:pPr lvl="1"/>
            <a:r>
              <a:rPr lang="ru-RU" sz="1600" i="1" dirty="0" smtClean="0">
                <a:solidFill>
                  <a:srgbClr val="80FF80"/>
                </a:solidFill>
              </a:rPr>
              <a:t>Магнетометр</a:t>
            </a:r>
            <a:endParaRPr lang="en-US" sz="1600" i="1" dirty="0" smtClean="0">
              <a:solidFill>
                <a:srgbClr val="80FF80"/>
              </a:solidFill>
            </a:endParaRPr>
          </a:p>
          <a:p>
            <a:pPr lvl="1"/>
            <a:r>
              <a:rPr lang="en-US" sz="1600" i="1" dirty="0" smtClean="0">
                <a:solidFill>
                  <a:srgbClr val="80FF80"/>
                </a:solidFill>
              </a:rPr>
              <a:t>GPS</a:t>
            </a:r>
            <a:r>
              <a:rPr lang="ru-RU" sz="1600" i="1" dirty="0" smtClean="0">
                <a:solidFill>
                  <a:srgbClr val="80FF80"/>
                </a:solidFill>
              </a:rPr>
              <a:t>/ГЛОНАСС</a:t>
            </a:r>
            <a:endParaRPr lang="ru-RU" sz="1600" i="1" dirty="0" smtClean="0">
              <a:solidFill>
                <a:srgbClr val="80FF80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Контроллер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</a:rPr>
              <a:t>Стабилизация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</a:rPr>
              <a:t>Коммуникация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Аккумулятор (</a:t>
            </a:r>
            <a:r>
              <a:rPr lang="en-US" sz="2000" dirty="0" err="1" smtClean="0">
                <a:solidFill>
                  <a:schemeClr val="bg1"/>
                </a:solidFill>
              </a:rPr>
              <a:t>LiPo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4211960" y="1628800"/>
            <a:ext cx="4320480" cy="4320480"/>
            <a:chOff x="611560" y="1628800"/>
            <a:chExt cx="4320480" cy="4320480"/>
          </a:xfrm>
        </p:grpSpPr>
        <p:sp>
          <p:nvSpPr>
            <p:cNvPr id="15" name="Умножение 14"/>
            <p:cNvSpPr/>
            <p:nvPr/>
          </p:nvSpPr>
          <p:spPr>
            <a:xfrm>
              <a:off x="1187624" y="2204864"/>
              <a:ext cx="3168352" cy="3168352"/>
            </a:xfrm>
            <a:prstGeom prst="mathMultiply">
              <a:avLst>
                <a:gd name="adj1" fmla="val 7347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Круговая стрелка 6"/>
            <p:cNvSpPr/>
            <p:nvPr/>
          </p:nvSpPr>
          <p:spPr>
            <a:xfrm>
              <a:off x="611560" y="162880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Круговая стрелка 7"/>
            <p:cNvSpPr/>
            <p:nvPr/>
          </p:nvSpPr>
          <p:spPr>
            <a:xfrm>
              <a:off x="2771800" y="378904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Круговая стрелка 8"/>
            <p:cNvSpPr/>
            <p:nvPr/>
          </p:nvSpPr>
          <p:spPr>
            <a:xfrm flipH="1">
              <a:off x="2771800" y="162880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Круговая стрелка 9"/>
            <p:cNvSpPr/>
            <p:nvPr/>
          </p:nvSpPr>
          <p:spPr>
            <a:xfrm flipH="1">
              <a:off x="611560" y="378904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331640" y="234888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331640" y="450912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491880" y="450912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491880" y="234888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3707904" y="256490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1547664" y="256490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47664" y="472514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3707904" y="472514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Выбор аппаратной платформы для БПЛА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Контроллер:</a:t>
            </a:r>
            <a:endParaRPr lang="en-US" sz="2400" dirty="0" smtClean="0"/>
          </a:p>
          <a:p>
            <a:pPr lvl="1"/>
            <a:r>
              <a:rPr lang="en-US" sz="2000" dirty="0" err="1" smtClean="0"/>
              <a:t>Arduino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Большой выбор «</a:t>
            </a:r>
            <a:r>
              <a:rPr lang="ru-RU" sz="1600" dirty="0" err="1" smtClean="0">
                <a:solidFill>
                  <a:srgbClr val="80FF80"/>
                </a:solidFill>
              </a:rPr>
              <a:t>шилдов</a:t>
            </a:r>
            <a:r>
              <a:rPr lang="ru-RU" sz="1600" dirty="0" smtClean="0">
                <a:solidFill>
                  <a:srgbClr val="80FF80"/>
                </a:solidFill>
              </a:rPr>
              <a:t>»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Легкость программирования и  внедрения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Большой  выбор  библиотек для разных задач и аппаратных средств</a:t>
            </a:r>
          </a:p>
          <a:p>
            <a:pPr lvl="2"/>
            <a:r>
              <a:rPr lang="en-US" sz="1600" dirty="0" err="1" smtClean="0">
                <a:solidFill>
                  <a:srgbClr val="80FF80"/>
                </a:solidFill>
              </a:rPr>
              <a:t>AeroQuad</a:t>
            </a:r>
            <a:endParaRPr lang="ru-RU" sz="1600" dirty="0" smtClean="0">
              <a:solidFill>
                <a:srgbClr val="80FF80"/>
              </a:solidFill>
            </a:endParaRP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Низкая </a:t>
            </a:r>
            <a:r>
              <a:rPr lang="ru-RU" sz="1600" dirty="0" smtClean="0">
                <a:solidFill>
                  <a:srgbClr val="FF8080"/>
                </a:solidFill>
              </a:rPr>
              <a:t>производительность</a:t>
            </a:r>
            <a:endParaRPr lang="en-US" sz="1600" dirty="0" smtClean="0">
              <a:solidFill>
                <a:srgbClr val="FF8080"/>
              </a:solidFill>
            </a:endParaRP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Малый объем памяти</a:t>
            </a:r>
            <a:endParaRPr lang="ru-RU" sz="1600" dirty="0" smtClean="0">
              <a:solidFill>
                <a:srgbClr val="FF8080"/>
              </a:solidFill>
            </a:endParaRPr>
          </a:p>
          <a:p>
            <a:pPr lvl="2"/>
            <a:endParaRPr lang="ru-RU" sz="1600" dirty="0" smtClean="0"/>
          </a:p>
          <a:p>
            <a:pPr lvl="1"/>
            <a:r>
              <a:rPr lang="en-US" sz="2000" dirty="0" err="1" smtClean="0"/>
              <a:t>Netduino</a:t>
            </a:r>
            <a:endParaRPr lang="ru-RU" sz="2000" dirty="0" smtClean="0"/>
          </a:p>
          <a:p>
            <a:pPr lvl="2"/>
            <a:r>
              <a:rPr lang="en-US" sz="1600" dirty="0" smtClean="0">
                <a:solidFill>
                  <a:srgbClr val="80FF80"/>
                </a:solidFill>
              </a:rPr>
              <a:t>.NET </a:t>
            </a:r>
            <a:r>
              <a:rPr lang="en-US" sz="1600" dirty="0" smtClean="0">
                <a:solidFill>
                  <a:srgbClr val="80FF80"/>
                </a:solidFill>
              </a:rPr>
              <a:t>Micro</a:t>
            </a:r>
            <a:r>
              <a:rPr lang="ru-RU" sz="1600" dirty="0" smtClean="0">
                <a:solidFill>
                  <a:srgbClr val="80FF80"/>
                </a:solidFill>
              </a:rPr>
              <a:t> </a:t>
            </a:r>
            <a:r>
              <a:rPr lang="en-US" sz="1600" dirty="0" smtClean="0">
                <a:solidFill>
                  <a:srgbClr val="80FF80"/>
                </a:solidFill>
              </a:rPr>
              <a:t>Framework</a:t>
            </a:r>
            <a:endParaRPr lang="en-US" sz="1600" dirty="0" smtClean="0">
              <a:solidFill>
                <a:srgbClr val="80FF80"/>
              </a:solidFill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Возможность интеграции с ВП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Меньше библиотек</a:t>
            </a:r>
          </a:p>
          <a:p>
            <a:pPr lvl="2"/>
            <a:endParaRPr lang="en-US" sz="1600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Коммуникационная система</a:t>
            </a:r>
            <a:endParaRPr lang="en-US" sz="2400" dirty="0" smtClean="0"/>
          </a:p>
          <a:p>
            <a:pPr lvl="1"/>
            <a:r>
              <a:rPr lang="en-US" sz="2000" dirty="0" err="1" smtClean="0"/>
              <a:t>WiFi</a:t>
            </a:r>
            <a:endParaRPr lang="en-US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Передача больших объемов данных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Непригодна для сложных топологий</a:t>
            </a:r>
          </a:p>
          <a:p>
            <a:pPr lvl="1"/>
            <a:r>
              <a:rPr lang="en-US" sz="2000" dirty="0" err="1" smtClean="0"/>
              <a:t>ZigBee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Сложные топологии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Критически важные данные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Сложность настройки</a:t>
            </a:r>
            <a:endParaRPr lang="ru-RU" sz="1600" dirty="0" smtClean="0">
              <a:solidFill>
                <a:srgbClr val="80FF80"/>
              </a:solidFill>
            </a:endParaRPr>
          </a:p>
          <a:p>
            <a:pPr lvl="1"/>
            <a:r>
              <a:rPr lang="en-US" sz="2000" dirty="0" smtClean="0"/>
              <a:t>Bluetooth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Прост в использовании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Ненадежен</a:t>
            </a:r>
          </a:p>
          <a:p>
            <a:pPr lvl="2"/>
            <a:endParaRPr lang="ru-RU" sz="1600" dirty="0" smtClean="0"/>
          </a:p>
          <a:p>
            <a:pPr lvl="1"/>
            <a:r>
              <a:rPr lang="en-US" sz="2000" dirty="0" smtClean="0"/>
              <a:t>USB</a:t>
            </a:r>
            <a:endParaRPr lang="ru-RU" sz="2000" dirty="0" smtClean="0"/>
          </a:p>
          <a:p>
            <a:pPr lvl="2"/>
            <a:r>
              <a:rPr lang="ru-RU" sz="1600" dirty="0" smtClean="0"/>
              <a:t>Отладка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Функциональная схема 4Р-БПЛА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1008112" cy="1872208"/>
          </a:xfrm>
          <a:prstGeom prst="rect">
            <a:avLst/>
          </a:prstGeom>
          <a:solidFill>
            <a:srgbClr val="324B64">
              <a:alpha val="50196"/>
            </a:srgb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ВП)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2492896"/>
            <a:ext cx="1944216" cy="1080120"/>
          </a:xfrm>
          <a:prstGeom prst="rect">
            <a:avLst/>
          </a:prstGeom>
          <a:solidFill>
            <a:srgbClr val="640000">
              <a:alpha val="49804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Controller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72200" y="170080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gyroscope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2132856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accelerometer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996952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Barometer *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72200" y="3429000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Magnetometer *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51720" y="1700808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XBee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458975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08304" y="458112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372200" y="494979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308304" y="494116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5292582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308304" y="5283956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5661248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08304" y="5652622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51720" y="4653136"/>
            <a:ext cx="1224136" cy="936104"/>
          </a:xfrm>
          <a:prstGeom prst="rect">
            <a:avLst/>
          </a:prstGeom>
          <a:solidFill>
            <a:srgbClr val="324B64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Camera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5" idx="3"/>
          </p:cNvCxnSpPr>
          <p:nvPr/>
        </p:nvCxnSpPr>
        <p:spPr>
          <a:xfrm rot="10800000" flipV="1">
            <a:off x="5796136" y="1844824"/>
            <a:ext cx="576064" cy="11881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15" idx="1"/>
            <a:endCxn id="5" idx="3"/>
          </p:cNvCxnSpPr>
          <p:nvPr/>
        </p:nvCxnSpPr>
        <p:spPr>
          <a:xfrm rot="10800000" flipV="1">
            <a:off x="5796136" y="2708920"/>
            <a:ext cx="576064" cy="32403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1"/>
            <a:endCxn id="5" idx="3"/>
          </p:cNvCxnSpPr>
          <p:nvPr/>
        </p:nvCxnSpPr>
        <p:spPr>
          <a:xfrm rot="10800000">
            <a:off x="5796136" y="3032956"/>
            <a:ext cx="576064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1"/>
            <a:endCxn id="5" idx="3"/>
          </p:cNvCxnSpPr>
          <p:nvPr/>
        </p:nvCxnSpPr>
        <p:spPr>
          <a:xfrm rot="10800000">
            <a:off x="5796136" y="3032956"/>
            <a:ext cx="576064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12" idx="1"/>
          </p:cNvCxnSpPr>
          <p:nvPr/>
        </p:nvCxnSpPr>
        <p:spPr>
          <a:xfrm rot="16200000" flipH="1">
            <a:off x="5017737" y="3379307"/>
            <a:ext cx="116075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5" idx="2"/>
            <a:endCxn id="14" idx="1"/>
          </p:cNvCxnSpPr>
          <p:nvPr/>
        </p:nvCxnSpPr>
        <p:spPr>
          <a:xfrm rot="16200000" flipH="1">
            <a:off x="4837717" y="3559327"/>
            <a:ext cx="152079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" idx="2"/>
            <a:endCxn id="16" idx="1"/>
          </p:cNvCxnSpPr>
          <p:nvPr/>
        </p:nvCxnSpPr>
        <p:spPr>
          <a:xfrm rot="16200000" flipH="1">
            <a:off x="4666323" y="3730721"/>
            <a:ext cx="1863582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8" idx="1"/>
          </p:cNvCxnSpPr>
          <p:nvPr/>
        </p:nvCxnSpPr>
        <p:spPr>
          <a:xfrm rot="16200000" flipH="1">
            <a:off x="4481990" y="3915054"/>
            <a:ext cx="2232248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3"/>
            <a:endCxn id="5" idx="0"/>
          </p:cNvCxnSpPr>
          <p:nvPr/>
        </p:nvCxnSpPr>
        <p:spPr>
          <a:xfrm>
            <a:off x="3059832" y="1952836"/>
            <a:ext cx="1764196" cy="540060"/>
          </a:xfrm>
          <a:prstGeom prst="bentConnector2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0" idx="3"/>
            <a:endCxn id="5" idx="1"/>
          </p:cNvCxnSpPr>
          <p:nvPr/>
        </p:nvCxnSpPr>
        <p:spPr>
          <a:xfrm flipV="1">
            <a:off x="3275856" y="3032956"/>
            <a:ext cx="576064" cy="2088232"/>
          </a:xfrm>
          <a:prstGeom prst="bentConnector3">
            <a:avLst>
              <a:gd name="adj1" fmla="val 60482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" idx="3"/>
            <a:endCxn id="11" idx="1"/>
          </p:cNvCxnSpPr>
          <p:nvPr/>
        </p:nvCxnSpPr>
        <p:spPr>
          <a:xfrm flipV="1">
            <a:off x="1259632" y="1952836"/>
            <a:ext cx="792088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2051720" y="2348880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WiFi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051720" y="2996952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USB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44" name="Соединительная линия уступом 43"/>
          <p:cNvCxnSpPr>
            <a:stCxn id="4" idx="3"/>
            <a:endCxn id="42" idx="1"/>
          </p:cNvCxnSpPr>
          <p:nvPr/>
        </p:nvCxnSpPr>
        <p:spPr>
          <a:xfrm>
            <a:off x="1259632" y="2492896"/>
            <a:ext cx="792088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4" idx="3"/>
            <a:endCxn id="43" idx="1"/>
          </p:cNvCxnSpPr>
          <p:nvPr/>
        </p:nvCxnSpPr>
        <p:spPr>
          <a:xfrm>
            <a:off x="1259632" y="2492896"/>
            <a:ext cx="792088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49"/>
          <p:cNvCxnSpPr>
            <a:stCxn id="42" idx="3"/>
            <a:endCxn id="5" idx="0"/>
          </p:cNvCxnSpPr>
          <p:nvPr/>
        </p:nvCxnSpPr>
        <p:spPr>
          <a:xfrm flipV="1">
            <a:off x="3059832" y="2492896"/>
            <a:ext cx="1764196" cy="108012"/>
          </a:xfrm>
          <a:prstGeom prst="bentConnector4">
            <a:avLst>
              <a:gd name="adj1" fmla="val 22449"/>
              <a:gd name="adj2" fmla="val 59672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49"/>
          <p:cNvCxnSpPr>
            <a:stCxn id="43" idx="3"/>
            <a:endCxn id="5" idx="0"/>
          </p:cNvCxnSpPr>
          <p:nvPr/>
        </p:nvCxnSpPr>
        <p:spPr>
          <a:xfrm flipV="1">
            <a:off x="3059832" y="2492896"/>
            <a:ext cx="1764196" cy="756084"/>
          </a:xfrm>
          <a:prstGeom prst="bentConnector4">
            <a:avLst>
              <a:gd name="adj1" fmla="val 22449"/>
              <a:gd name="adj2" fmla="val 171309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763688" y="1556792"/>
            <a:ext cx="0" cy="44644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6372200" y="386104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GPS</a:t>
            </a:r>
            <a:r>
              <a:rPr lang="ru-RU" sz="1400" dirty="0" smtClean="0">
                <a:solidFill>
                  <a:schemeClr val="bg1"/>
                </a:solidFill>
              </a:rPr>
              <a:t>/</a:t>
            </a:r>
            <a:r>
              <a:rPr lang="ru-RU" sz="1400" dirty="0" smtClean="0">
                <a:solidFill>
                  <a:schemeClr val="bg1"/>
                </a:solidFill>
              </a:rPr>
              <a:t>ГЛОНАСС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*</a:t>
            </a:r>
          </a:p>
        </p:txBody>
      </p:sp>
      <p:cxnSp>
        <p:nvCxnSpPr>
          <p:cNvPr id="94" name="Соединительная линия уступом 93"/>
          <p:cNvCxnSpPr>
            <a:stCxn id="93" idx="1"/>
            <a:endCxn id="5" idx="3"/>
          </p:cNvCxnSpPr>
          <p:nvPr/>
        </p:nvCxnSpPr>
        <p:spPr>
          <a:xfrm rot="10800000">
            <a:off x="5796136" y="3032956"/>
            <a:ext cx="576064" cy="972108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/>
          <p:cNvSpPr/>
          <p:nvPr/>
        </p:nvSpPr>
        <p:spPr>
          <a:xfrm>
            <a:off x="6372200" y="2564904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Sonar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19" name="Соединительная линия уступом 118"/>
          <p:cNvCxnSpPr/>
          <p:nvPr/>
        </p:nvCxnSpPr>
        <p:spPr>
          <a:xfrm rot="10800000" flipV="1">
            <a:off x="5796136" y="2276872"/>
            <a:ext cx="576064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</TotalTime>
  <Words>340</Words>
  <Application>Microsoft Office PowerPoint</Application>
  <PresentationFormat>Экран (4:3)</PresentationFormat>
  <Paragraphs>126</Paragraphs>
  <Slides>13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Комплекс групповой навигации БПЛА в закрытых помещениях</vt:lpstr>
      <vt:lpstr>Задачи</vt:lpstr>
      <vt:lpstr>Области применения</vt:lpstr>
      <vt:lpstr>Особенности постановки задачи КНЗП</vt:lpstr>
      <vt:lpstr>Топология комплекса в условиях закрытых помещений</vt:lpstr>
      <vt:lpstr>Особенности конструкции 4Р-БПЛА</vt:lpstr>
      <vt:lpstr>Устройство и принцип 4Р-БПЛА</vt:lpstr>
      <vt:lpstr>Выбор аппаратной платформы для БПЛА</vt:lpstr>
      <vt:lpstr>Функциональная схема 4Р-БПЛА</vt:lpstr>
      <vt:lpstr>Слайд 10</vt:lpstr>
      <vt:lpstr>Восстановление трехмерной структуры помещения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369</cp:revision>
  <dcterms:created xsi:type="dcterms:W3CDTF">2012-05-06T19:34:58Z</dcterms:created>
  <dcterms:modified xsi:type="dcterms:W3CDTF">2012-05-10T20:34:16Z</dcterms:modified>
</cp:coreProperties>
</file>