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9" r:id="rId4"/>
    <p:sldId id="262" r:id="rId5"/>
    <p:sldId id="260" r:id="rId6"/>
    <p:sldId id="263" r:id="rId7"/>
    <p:sldId id="264" r:id="rId8"/>
    <p:sldId id="265" r:id="rId9"/>
    <p:sldId id="258" r:id="rId10"/>
    <p:sldId id="261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94646" autoAdjust="0"/>
  </p:normalViewPr>
  <p:slideViewPr>
    <p:cSldViewPr>
      <p:cViewPr varScale="1">
        <p:scale>
          <a:sx n="126" d="100"/>
          <a:sy n="126" d="100"/>
        </p:scale>
        <p:origin x="-93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D467F0-E9FB-4FCB-8D20-A66AB58E7320}" type="datetimeFigureOut">
              <a:rPr lang="ru-RU" smtClean="0"/>
              <a:pPr/>
              <a:t>09.04.2012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80194E-8A38-453A-A791-EE952E57F1B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Прямоугольник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56" name="Прямоугольник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Прямоугольник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Прямоугольник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Прямоугольник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D467F0-E9FB-4FCB-8D20-A66AB58E7320}" type="datetimeFigureOut">
              <a:rPr lang="ru-RU" smtClean="0"/>
              <a:pPr/>
              <a:t>09.04.2012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80194E-8A38-453A-A791-EE952E57F1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D467F0-E9FB-4FCB-8D20-A66AB58E7320}" type="datetimeFigureOut">
              <a:rPr lang="ru-RU" smtClean="0"/>
              <a:pPr/>
              <a:t>09.04.2012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80194E-8A38-453A-A791-EE952E57F1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D467F0-E9FB-4FCB-8D20-A66AB58E7320}" type="datetimeFigureOut">
              <a:rPr lang="ru-RU" smtClean="0"/>
              <a:pPr/>
              <a:t>09.04.2012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80194E-8A38-453A-A791-EE952E57F1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Полилиния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Полилиния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Полилиния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Полилиния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Полилиния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Полилиния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Полилиния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Полилиния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Полилиния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Полилиния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Полилиния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Полилиния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Полилиния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D467F0-E9FB-4FCB-8D20-A66AB58E7320}" type="datetimeFigureOut">
              <a:rPr lang="ru-RU" smtClean="0"/>
              <a:pPr/>
              <a:t>09.04.2012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80194E-8A38-453A-A791-EE952E57F1B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D467F0-E9FB-4FCB-8D20-A66AB58E7320}" type="datetimeFigureOut">
              <a:rPr lang="ru-RU" smtClean="0"/>
              <a:pPr/>
              <a:t>09.04.2012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80194E-8A38-453A-A791-EE952E57F1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D467F0-E9FB-4FCB-8D20-A66AB58E7320}" type="datetimeFigureOut">
              <a:rPr lang="ru-RU" smtClean="0"/>
              <a:pPr/>
              <a:t>09.04.2012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80194E-8A38-453A-A791-EE952E57F1B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Прямоугольник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Прямоугольник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Прямоугольник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D467F0-E9FB-4FCB-8D20-A66AB58E7320}" type="datetimeFigureOut">
              <a:rPr lang="ru-RU" smtClean="0"/>
              <a:pPr/>
              <a:t>09.04.2012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80194E-8A38-453A-A791-EE952E57F1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D467F0-E9FB-4FCB-8D20-A66AB58E7320}" type="datetimeFigureOut">
              <a:rPr lang="ru-RU" smtClean="0"/>
              <a:pPr/>
              <a:t>09.04.2012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80194E-8A38-453A-A791-EE952E57F1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D467F0-E9FB-4FCB-8D20-A66AB58E7320}" type="datetimeFigureOut">
              <a:rPr lang="ru-RU" smtClean="0"/>
              <a:pPr/>
              <a:t>09.04.2012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80194E-8A38-453A-A791-EE952E57F1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grpSp>
        <p:nvGrpSpPr>
          <p:cNvPr id="14" name="Группа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Прямая соединительная линия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71D467F0-E9FB-4FCB-8D20-A66AB58E7320}" type="datetimeFigureOut">
              <a:rPr lang="ru-RU" smtClean="0"/>
              <a:pPr/>
              <a:t>09.04.2012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3480194E-8A38-453A-A791-EE952E57F1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1D467F0-E9FB-4FCB-8D20-A66AB58E7320}" type="datetimeFigureOut">
              <a:rPr lang="ru-RU" smtClean="0"/>
              <a:pPr/>
              <a:t>09.04.2012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3480194E-8A38-453A-A791-EE952E57F1B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200" dirty="0" smtClean="0"/>
              <a:t>Основы современной 3</a:t>
            </a:r>
            <a:r>
              <a:rPr lang="en-US" sz="3200" dirty="0" smtClean="0"/>
              <a:t>D-</a:t>
            </a:r>
            <a:r>
              <a:rPr lang="ru-RU" sz="3200" dirty="0" smtClean="0"/>
              <a:t>графики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ru-RU" sz="3200" dirty="0" smtClean="0"/>
              <a:t>и систем виртуальной реальности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Безгодов Алексей Алексеевич, к.т.н., НИУ </a:t>
            </a:r>
            <a:r>
              <a:rPr lang="ru-RU" dirty="0" smtClean="0"/>
              <a:t>ИТМО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XNA Framework</a:t>
            </a:r>
          </a:p>
          <a:p>
            <a:pPr lvl="1"/>
            <a:r>
              <a:rPr lang="ru-RU" dirty="0" smtClean="0"/>
              <a:t>Общие возможности</a:t>
            </a:r>
          </a:p>
          <a:p>
            <a:pPr lvl="1"/>
            <a:r>
              <a:rPr lang="ru-RU" dirty="0" smtClean="0"/>
              <a:t>Графика</a:t>
            </a:r>
          </a:p>
          <a:p>
            <a:pPr lvl="1"/>
            <a:r>
              <a:rPr lang="ru-RU" dirty="0" smtClean="0"/>
              <a:t>Звук</a:t>
            </a:r>
          </a:p>
          <a:p>
            <a:pPr lvl="1"/>
            <a:r>
              <a:rPr lang="ru-RU" dirty="0" smtClean="0"/>
              <a:t>Устройства ввода</a:t>
            </a:r>
          </a:p>
          <a:p>
            <a:pPr lvl="1"/>
            <a:r>
              <a:rPr lang="ru-RU" dirty="0" err="1" smtClean="0"/>
              <a:t>Контент</a:t>
            </a:r>
            <a:endParaRPr lang="ru-RU" dirty="0" smtClean="0"/>
          </a:p>
          <a:p>
            <a:pPr lvl="1"/>
            <a:r>
              <a:rPr lang="ru-RU" dirty="0" smtClean="0"/>
              <a:t>Компоненты и сервисы</a:t>
            </a:r>
            <a:endParaRPr lang="en-US" dirty="0" smtClean="0"/>
          </a:p>
          <a:p>
            <a:r>
              <a:rPr lang="en-US" dirty="0" smtClean="0"/>
              <a:t>XNA Pipeline</a:t>
            </a:r>
            <a:endParaRPr lang="ru-RU" dirty="0" smtClean="0"/>
          </a:p>
          <a:p>
            <a:pPr lvl="1"/>
            <a:r>
              <a:rPr lang="en-US" dirty="0" err="1" smtClean="0"/>
              <a:t>ContentImporter</a:t>
            </a:r>
            <a:endParaRPr lang="en-US" dirty="0" smtClean="0"/>
          </a:p>
          <a:p>
            <a:pPr lvl="1"/>
            <a:r>
              <a:rPr lang="en-US" dirty="0" err="1" smtClean="0"/>
              <a:t>ContentProcessor</a:t>
            </a:r>
            <a:endParaRPr lang="en-US" dirty="0" smtClean="0"/>
          </a:p>
          <a:p>
            <a:pPr lvl="1"/>
            <a:r>
              <a:rPr lang="en-US" dirty="0" err="1" smtClean="0"/>
              <a:t>ContentWriter</a:t>
            </a:r>
            <a:endParaRPr lang="en-US" dirty="0" smtClean="0"/>
          </a:p>
          <a:p>
            <a:pPr lvl="1"/>
            <a:r>
              <a:rPr lang="en-US" dirty="0" err="1" smtClean="0"/>
              <a:t>ContentReader</a:t>
            </a:r>
            <a:r>
              <a:rPr lang="en-US" dirty="0" smtClean="0"/>
              <a:t>*</a:t>
            </a:r>
          </a:p>
          <a:p>
            <a:pPr lvl="1"/>
            <a:r>
              <a:rPr lang="ru-RU" dirty="0" smtClean="0"/>
              <a:t>Рефлексия</a:t>
            </a:r>
          </a:p>
          <a:p>
            <a:r>
              <a:rPr lang="ru-RU" dirty="0" smtClean="0"/>
              <a:t>Разбор примеров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Виртуальная реальность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Созданный </a:t>
            </a:r>
            <a:r>
              <a:rPr lang="ru-RU" dirty="0" smtClean="0"/>
              <a:t>техническими средствами </a:t>
            </a:r>
            <a:r>
              <a:rPr lang="ru-RU" dirty="0" smtClean="0"/>
              <a:t>мир, </a:t>
            </a:r>
            <a:r>
              <a:rPr lang="ru-RU" dirty="0" smtClean="0"/>
              <a:t>передаваемый человеку через его ощущения: зрение, слух, обоняние, осязание и другие. 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Виртуальная </a:t>
            </a:r>
            <a:r>
              <a:rPr lang="ru-RU" dirty="0" smtClean="0"/>
              <a:t>реальность имитирует как воздействие, так и реакции на воздействие. Для создания убедительного комплекса ощущений реальности компьютерный синтез свойств и реакций виртуальной реальности производится в реальном времени.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задачи</a:t>
            </a:r>
            <a:endParaRPr lang="ru-RU" dirty="0"/>
          </a:p>
        </p:txBody>
      </p:sp>
      <p:pic>
        <p:nvPicPr>
          <p:cNvPr id="8" name="Рисунок 7" descr="gow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8064" y="1556792"/>
            <a:ext cx="3744416" cy="2232248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9" name="Рисунок 8" descr="Halo Reach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8064" y="3861048"/>
            <a:ext cx="3744416" cy="2232248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0" name="Рисунок 9" descr="ts_3_enl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3567" y="1556792"/>
            <a:ext cx="4392489" cy="324036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3" name="Рисунок 12" descr="original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3569" y="4869160"/>
            <a:ext cx="2048228" cy="1224136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4" name="Рисунок 13" descr="portal2.300.04.lg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71800" y="4869160"/>
            <a:ext cx="2304256" cy="1224136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задачи</a:t>
            </a:r>
            <a:endParaRPr lang="ru-RU" dirty="0"/>
          </a:p>
        </p:txBody>
      </p:sp>
      <p:pic>
        <p:nvPicPr>
          <p:cNvPr id="11" name="Рисунок 10" descr="f16_egypt_utd_48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1484784"/>
            <a:ext cx="3816423" cy="2592287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2" name="Рисунок 11" descr="insidesi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32240" y="1484784"/>
            <a:ext cx="2135411" cy="1728191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5" name="Рисунок 14" descr="Simulator-flight-compartment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60032" y="3284984"/>
            <a:ext cx="4032448" cy="2952328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6" name="Рисунок 15" descr="AC97-0295-13_a.jpe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60032" y="1484784"/>
            <a:ext cx="1800200" cy="1728192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7" name="Рисунок 16" descr="P1150632.JPG"/>
          <p:cNvPicPr>
            <a:picLocks noChangeAspect="1"/>
          </p:cNvPicPr>
          <p:nvPr/>
        </p:nvPicPr>
        <p:blipFill>
          <a:blip r:embed="rId6" cstate="print"/>
          <a:srcRect t="2566" b="25578"/>
          <a:stretch>
            <a:fillRect/>
          </a:stretch>
        </p:blipFill>
        <p:spPr>
          <a:xfrm>
            <a:off x="971600" y="4149080"/>
            <a:ext cx="3816424" cy="2088232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объекты и методы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/>
              <a:t>Буфер кадра, глубины и трафарета</a:t>
            </a:r>
          </a:p>
          <a:p>
            <a:r>
              <a:rPr lang="ru-RU" dirty="0" smtClean="0"/>
              <a:t>Массивы вершин</a:t>
            </a:r>
            <a:r>
              <a:rPr lang="en-US" dirty="0" smtClean="0"/>
              <a:t> </a:t>
            </a:r>
            <a:r>
              <a:rPr lang="ru-RU" dirty="0" smtClean="0"/>
              <a:t>и массивы индексов</a:t>
            </a:r>
          </a:p>
          <a:p>
            <a:r>
              <a:rPr lang="ru-RU" dirty="0" smtClean="0"/>
              <a:t>Примитивы и методы растеризации</a:t>
            </a:r>
          </a:p>
          <a:p>
            <a:pPr lvl="1"/>
            <a:r>
              <a:rPr lang="ru-RU" dirty="0" smtClean="0"/>
              <a:t>Точки, линии, треугольники, «</a:t>
            </a:r>
            <a:r>
              <a:rPr lang="ru-RU" dirty="0" err="1" smtClean="0"/>
              <a:t>стрипы</a:t>
            </a:r>
            <a:r>
              <a:rPr lang="ru-RU" dirty="0" smtClean="0"/>
              <a:t>»</a:t>
            </a:r>
            <a:endParaRPr lang="en-US" dirty="0" smtClean="0"/>
          </a:p>
          <a:p>
            <a:pPr lvl="1"/>
            <a:r>
              <a:rPr lang="ru-RU" dirty="0" smtClean="0"/>
              <a:t>Смешивание</a:t>
            </a:r>
          </a:p>
          <a:p>
            <a:pPr lvl="1"/>
            <a:r>
              <a:rPr lang="ru-RU" dirty="0" smtClean="0"/>
              <a:t>Сглаживание краев</a:t>
            </a:r>
          </a:p>
          <a:p>
            <a:pPr lvl="1"/>
            <a:r>
              <a:rPr lang="ru-RU" dirty="0" smtClean="0"/>
              <a:t>Тест глубины и тест трафарета</a:t>
            </a:r>
          </a:p>
          <a:p>
            <a:r>
              <a:rPr lang="ru-RU" dirty="0" smtClean="0"/>
              <a:t>Текстуры</a:t>
            </a:r>
          </a:p>
          <a:p>
            <a:pPr lvl="1"/>
            <a:r>
              <a:rPr lang="en-US" dirty="0" smtClean="0"/>
              <a:t>1D, 2D, 3D, Cube</a:t>
            </a:r>
            <a:r>
              <a:rPr lang="ru-RU" dirty="0" smtClean="0"/>
              <a:t> + форматы</a:t>
            </a:r>
          </a:p>
          <a:p>
            <a:pPr lvl="1"/>
            <a:r>
              <a:rPr lang="ru-RU" dirty="0" smtClean="0"/>
              <a:t>Режимы фильтрации и </a:t>
            </a:r>
            <a:r>
              <a:rPr lang="ru-RU" dirty="0" err="1" smtClean="0"/>
              <a:t>клампинга</a:t>
            </a:r>
            <a:endParaRPr lang="ru-RU" dirty="0" smtClean="0"/>
          </a:p>
          <a:p>
            <a:pPr lvl="1"/>
            <a:r>
              <a:rPr lang="ru-RU" dirty="0" err="1" smtClean="0"/>
              <a:t>Внеэкранные</a:t>
            </a:r>
            <a:r>
              <a:rPr lang="ru-RU" dirty="0" smtClean="0"/>
              <a:t> поверхности</a:t>
            </a:r>
          </a:p>
          <a:p>
            <a:r>
              <a:rPr lang="ru-RU" dirty="0" err="1" smtClean="0"/>
              <a:t>Шейдеры</a:t>
            </a:r>
            <a:endParaRPr lang="ru-RU" dirty="0" smtClean="0"/>
          </a:p>
          <a:p>
            <a:pPr lvl="1"/>
            <a:r>
              <a:rPr lang="en-US" dirty="0" smtClean="0"/>
              <a:t>VS, PS, GS, </a:t>
            </a:r>
            <a:r>
              <a:rPr lang="ru-RU" dirty="0" smtClean="0"/>
              <a:t>С</a:t>
            </a:r>
            <a:r>
              <a:rPr lang="en-US" dirty="0" smtClean="0"/>
              <a:t>S</a:t>
            </a:r>
            <a:endParaRPr lang="ru-RU" dirty="0" smtClean="0"/>
          </a:p>
          <a:p>
            <a:pPr lvl="1"/>
            <a:r>
              <a:rPr lang="ru-RU" dirty="0" smtClean="0"/>
              <a:t>Константы и текстуры</a:t>
            </a:r>
          </a:p>
          <a:p>
            <a:r>
              <a:rPr lang="ru-RU" dirty="0" smtClean="0"/>
              <a:t>Запрос на перекрытие и условный </a:t>
            </a:r>
            <a:r>
              <a:rPr lang="ru-RU" dirty="0" err="1" smtClean="0"/>
              <a:t>рендеринг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/>
              <a:t>Методы построения освещенности</a:t>
            </a:r>
          </a:p>
          <a:p>
            <a:pPr lvl="1"/>
            <a:r>
              <a:rPr lang="ru-RU" dirty="0" smtClean="0"/>
              <a:t>Модели освещения (</a:t>
            </a:r>
            <a:r>
              <a:rPr lang="en-US" dirty="0" smtClean="0"/>
              <a:t>BRDF</a:t>
            </a:r>
            <a:r>
              <a:rPr lang="ru-RU" dirty="0" smtClean="0"/>
              <a:t>)</a:t>
            </a:r>
          </a:p>
          <a:p>
            <a:pPr lvl="1"/>
            <a:r>
              <a:rPr lang="en-US" dirty="0" smtClean="0"/>
              <a:t>Direct Lighting</a:t>
            </a:r>
            <a:endParaRPr lang="ru-RU" dirty="0" smtClean="0"/>
          </a:p>
          <a:p>
            <a:pPr lvl="1"/>
            <a:r>
              <a:rPr lang="en-US" dirty="0" smtClean="0"/>
              <a:t>Image bases Lighting (IBL)</a:t>
            </a:r>
            <a:endParaRPr lang="ru-RU" dirty="0" smtClean="0"/>
          </a:p>
          <a:p>
            <a:pPr lvl="1"/>
            <a:r>
              <a:rPr lang="en-US" dirty="0" smtClean="0"/>
              <a:t>Global Illumination (GI)</a:t>
            </a:r>
          </a:p>
          <a:p>
            <a:pPr lvl="1"/>
            <a:r>
              <a:rPr lang="en-US" dirty="0" err="1" smtClean="0"/>
              <a:t>Realtime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Baked lighting (</a:t>
            </a:r>
            <a:r>
              <a:rPr lang="en-US" dirty="0" err="1" smtClean="0"/>
              <a:t>Lightmaps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Spherical Harmonics</a:t>
            </a:r>
            <a:endParaRPr lang="ru-RU" dirty="0" smtClean="0"/>
          </a:p>
          <a:p>
            <a:r>
              <a:rPr lang="ru-RU" dirty="0" smtClean="0"/>
              <a:t>Методы построения</a:t>
            </a:r>
            <a:r>
              <a:rPr lang="en-US" dirty="0" smtClean="0"/>
              <a:t> </a:t>
            </a:r>
            <a:r>
              <a:rPr lang="ru-RU" dirty="0" smtClean="0"/>
              <a:t>теней</a:t>
            </a:r>
          </a:p>
          <a:p>
            <a:pPr lvl="1"/>
            <a:r>
              <a:rPr lang="en-US" dirty="0" smtClean="0"/>
              <a:t>Ray tracing (baked)</a:t>
            </a:r>
            <a:endParaRPr lang="ru-RU" dirty="0" smtClean="0"/>
          </a:p>
          <a:p>
            <a:pPr lvl="1"/>
            <a:r>
              <a:rPr lang="en-US" dirty="0" smtClean="0"/>
              <a:t>Shadow Maps</a:t>
            </a:r>
          </a:p>
          <a:p>
            <a:pPr lvl="2"/>
            <a:r>
              <a:rPr lang="en-US" dirty="0" smtClean="0"/>
              <a:t>Perspective SM</a:t>
            </a:r>
          </a:p>
          <a:p>
            <a:pPr lvl="2"/>
            <a:r>
              <a:rPr lang="en-US" dirty="0" smtClean="0"/>
              <a:t>Variance SM</a:t>
            </a:r>
          </a:p>
          <a:p>
            <a:pPr lvl="2"/>
            <a:r>
              <a:rPr lang="en-US" dirty="0" smtClean="0"/>
              <a:t>PSSM</a:t>
            </a:r>
          </a:p>
          <a:p>
            <a:pPr lvl="1"/>
            <a:r>
              <a:rPr lang="en-US" dirty="0" smtClean="0"/>
              <a:t>Shadow Volumes</a:t>
            </a:r>
          </a:p>
          <a:p>
            <a:r>
              <a:rPr lang="ru-RU" dirty="0" smtClean="0"/>
              <a:t>Методы анимации</a:t>
            </a:r>
          </a:p>
          <a:p>
            <a:pPr lvl="1"/>
            <a:r>
              <a:rPr lang="en-US" dirty="0" smtClean="0"/>
              <a:t>Blend shapes</a:t>
            </a:r>
          </a:p>
          <a:p>
            <a:pPr lvl="1"/>
            <a:r>
              <a:rPr lang="en-US" dirty="0" smtClean="0"/>
              <a:t>Skinning</a:t>
            </a:r>
          </a:p>
          <a:p>
            <a:r>
              <a:rPr lang="ru-RU" dirty="0" smtClean="0"/>
              <a:t>Моделирование природных явлений</a:t>
            </a:r>
          </a:p>
          <a:p>
            <a:pPr lvl="1"/>
            <a:r>
              <a:rPr lang="ru-RU" dirty="0" smtClean="0"/>
              <a:t>Туман</a:t>
            </a:r>
          </a:p>
          <a:p>
            <a:pPr lvl="1"/>
            <a:r>
              <a:rPr lang="ru-RU" dirty="0" smtClean="0"/>
              <a:t>Растительность</a:t>
            </a:r>
          </a:p>
          <a:p>
            <a:pPr lvl="1"/>
            <a:r>
              <a:rPr lang="ru-RU" dirty="0" smtClean="0"/>
              <a:t>Системы частиц</a:t>
            </a:r>
          </a:p>
          <a:p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/>
              <a:t>Буфер кадра, глубины и трафарета</a:t>
            </a:r>
            <a:br>
              <a:rPr lang="ru-RU" sz="3200" dirty="0" smtClean="0"/>
            </a:br>
            <a:endParaRPr lang="ru-RU" sz="3200" dirty="0"/>
          </a:p>
        </p:txBody>
      </p:sp>
      <p:pic>
        <p:nvPicPr>
          <p:cNvPr id="6" name="Содержимое 5" descr="color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1412776"/>
            <a:ext cx="4906830" cy="3816424"/>
          </a:xfrm>
          <a:ln>
            <a:solidFill>
              <a:schemeClr val="tx2"/>
            </a:solidFill>
          </a:ln>
        </p:spPr>
      </p:pic>
      <p:pic>
        <p:nvPicPr>
          <p:cNvPr id="7" name="Рисунок 6" descr="depth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80112" y="1412776"/>
            <a:ext cx="3332942" cy="2592288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8" name="Рисунок 7" descr="stencil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80112" y="4077072"/>
            <a:ext cx="3332942" cy="2592288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683568" y="148478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Color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5652120" y="148478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Depth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5652120" y="414908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Stencil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Буфер кадра, глубины и трафарета</a:t>
            </a:r>
            <a:br>
              <a:rPr lang="ru-RU" sz="3600" dirty="0" smtClean="0"/>
            </a:br>
            <a:endParaRPr lang="ru-RU" sz="3600" dirty="0"/>
          </a:p>
        </p:txBody>
      </p:sp>
      <p:sp>
        <p:nvSpPr>
          <p:cNvPr id="6" name="Содержимое 5"/>
          <p:cNvSpPr>
            <a:spLocks noGrp="1"/>
          </p:cNvSpPr>
          <p:nvPr>
            <p:ph sz="half" idx="2"/>
          </p:nvPr>
        </p:nvSpPr>
        <p:spPr>
          <a:xfrm>
            <a:off x="2483768" y="1770501"/>
            <a:ext cx="6210176" cy="4466811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Буфер цвета: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92D050"/>
                </a:solidFill>
              </a:rPr>
              <a:t>G</a:t>
            </a:r>
            <a:r>
              <a:rPr lang="en-US" dirty="0" smtClean="0">
                <a:solidFill>
                  <a:srgbClr val="0070C0"/>
                </a:solidFill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92D050"/>
                </a:solidFill>
              </a:rPr>
              <a:t>G</a:t>
            </a:r>
            <a:r>
              <a:rPr lang="en-US" dirty="0" smtClean="0">
                <a:solidFill>
                  <a:srgbClr val="0070C0"/>
                </a:solidFill>
              </a:rPr>
              <a:t>B</a:t>
            </a:r>
            <a:r>
              <a:rPr lang="en-US" dirty="0" smtClean="0"/>
              <a:t>A, </a:t>
            </a:r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92D050"/>
                </a:solidFill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R</a:t>
            </a:r>
          </a:p>
          <a:p>
            <a:pPr lvl="1"/>
            <a:r>
              <a:rPr lang="en-US" dirty="0" smtClean="0"/>
              <a:t>Fixed Point: 	1, 5, 8, 10, 16, 32</a:t>
            </a:r>
          </a:p>
          <a:p>
            <a:pPr lvl="1"/>
            <a:r>
              <a:rPr lang="en-US" dirty="0" smtClean="0"/>
              <a:t>Floating Point:	7.3, 16, 32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8</a:t>
            </a:r>
            <a:r>
              <a:rPr lang="en-US" dirty="0" smtClean="0">
                <a:solidFill>
                  <a:srgbClr val="92D050"/>
                </a:solidFill>
              </a:rPr>
              <a:t>8</a:t>
            </a:r>
            <a:r>
              <a:rPr lang="en-US" dirty="0" smtClean="0">
                <a:solidFill>
                  <a:srgbClr val="0070C0"/>
                </a:solidFill>
              </a:rPr>
              <a:t>8</a:t>
            </a:r>
            <a:r>
              <a:rPr lang="en-US" dirty="0" smtClean="0">
                <a:solidFill>
                  <a:srgbClr val="FF0000"/>
                </a:solidFill>
              </a:rPr>
              <a:t>, 8</a:t>
            </a:r>
            <a:r>
              <a:rPr lang="en-US" dirty="0" smtClean="0">
                <a:solidFill>
                  <a:srgbClr val="92D050"/>
                </a:solidFill>
              </a:rPr>
              <a:t>8</a:t>
            </a:r>
            <a:r>
              <a:rPr lang="en-US" dirty="0" smtClean="0">
                <a:solidFill>
                  <a:srgbClr val="0070C0"/>
                </a:solidFill>
              </a:rPr>
              <a:t>8</a:t>
            </a:r>
            <a:r>
              <a:rPr lang="en-US" dirty="0" smtClean="0"/>
              <a:t>8</a:t>
            </a:r>
            <a:r>
              <a:rPr lang="en-US" dirty="0" smtClean="0">
                <a:solidFill>
                  <a:srgbClr val="FF0000"/>
                </a:solidFill>
              </a:rPr>
              <a:t>, 5</a:t>
            </a:r>
            <a:r>
              <a:rPr lang="en-US" dirty="0" smtClean="0">
                <a:solidFill>
                  <a:srgbClr val="92D050"/>
                </a:solidFill>
              </a:rPr>
              <a:t>6</a:t>
            </a:r>
            <a:r>
              <a:rPr lang="en-US" dirty="0" smtClean="0">
                <a:solidFill>
                  <a:srgbClr val="00B0F0"/>
                </a:solidFill>
              </a:rPr>
              <a:t>5</a:t>
            </a:r>
            <a:r>
              <a:rPr lang="en-US" dirty="0" smtClean="0">
                <a:solidFill>
                  <a:srgbClr val="FF0000"/>
                </a:solidFill>
              </a:rPr>
              <a:t>, 5</a:t>
            </a:r>
            <a:r>
              <a:rPr lang="en-US" dirty="0" smtClean="0">
                <a:solidFill>
                  <a:srgbClr val="92D050"/>
                </a:solidFill>
              </a:rPr>
              <a:t>5</a:t>
            </a:r>
            <a:r>
              <a:rPr lang="en-US" dirty="0" smtClean="0">
                <a:solidFill>
                  <a:srgbClr val="00B0F0"/>
                </a:solidFill>
              </a:rPr>
              <a:t>5</a:t>
            </a:r>
            <a:r>
              <a:rPr lang="en-US" dirty="0" smtClean="0"/>
              <a:t>1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16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92D050"/>
                </a:solidFill>
              </a:rPr>
              <a:t>16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16</a:t>
            </a:r>
            <a:r>
              <a:rPr lang="en-US" dirty="0" smtClean="0"/>
              <a:t> 16, </a:t>
            </a:r>
            <a:r>
              <a:rPr lang="en-US" dirty="0" smtClean="0">
                <a:solidFill>
                  <a:srgbClr val="FF0000"/>
                </a:solidFill>
              </a:rPr>
              <a:t>32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92D050"/>
                </a:solidFill>
              </a:rPr>
              <a:t>32</a:t>
            </a:r>
            <a:r>
              <a:rPr lang="en-US" dirty="0" smtClean="0">
                <a:solidFill>
                  <a:srgbClr val="0070C0"/>
                </a:solidFill>
              </a:rPr>
              <a:t> 32 </a:t>
            </a:r>
            <a:r>
              <a:rPr lang="en-US" dirty="0" smtClean="0"/>
              <a:t>32, </a:t>
            </a:r>
            <a:r>
              <a:rPr lang="en-US" dirty="0" smtClean="0">
                <a:solidFill>
                  <a:srgbClr val="FF0000"/>
                </a:solidFill>
              </a:rPr>
              <a:t>10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92D050"/>
                </a:solidFill>
              </a:rPr>
              <a:t>10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10</a:t>
            </a:r>
            <a:r>
              <a:rPr lang="en-US" dirty="0" smtClean="0"/>
              <a:t> 2</a:t>
            </a:r>
          </a:p>
          <a:p>
            <a:r>
              <a:rPr lang="ru-RU" dirty="0" smtClean="0"/>
              <a:t>Буфер глубины и трафарета</a:t>
            </a:r>
          </a:p>
          <a:p>
            <a:pPr lvl="1"/>
            <a:r>
              <a:rPr lang="en-US" dirty="0" smtClean="0"/>
              <a:t>D16</a:t>
            </a:r>
          </a:p>
          <a:p>
            <a:pPr lvl="1"/>
            <a:r>
              <a:rPr lang="en-US" dirty="0" smtClean="0"/>
              <a:t>D24S8</a:t>
            </a:r>
            <a:endParaRPr lang="ru-RU" dirty="0"/>
          </a:p>
        </p:txBody>
      </p:sp>
      <p:pic>
        <p:nvPicPr>
          <p:cNvPr id="7" name="Содержимое 5" descr="color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5" y="1772817"/>
            <a:ext cx="1944215" cy="1399836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8" name="Рисунок 7" descr="depth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3284984"/>
            <a:ext cx="1935255" cy="1399835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9" name="Рисунок 8" descr="stencil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7544" y="4797152"/>
            <a:ext cx="1944216" cy="1399836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/>
              <a:t>Массивы вершин</a:t>
            </a:r>
            <a:r>
              <a:rPr lang="en-US" sz="3200" dirty="0" smtClean="0"/>
              <a:t> </a:t>
            </a:r>
            <a:r>
              <a:rPr lang="ru-RU" sz="3200" dirty="0" smtClean="0"/>
              <a:t>и массивы </a:t>
            </a:r>
            <a:r>
              <a:rPr lang="ru-RU" sz="3200" dirty="0" smtClean="0"/>
              <a:t>индексов, декларации вершин</a:t>
            </a:r>
            <a:r>
              <a:rPr lang="ru-RU" sz="3200" dirty="0" smtClean="0"/>
              <a:t/>
            </a:r>
            <a:br>
              <a:rPr lang="ru-RU" sz="3200" dirty="0" smtClean="0"/>
            </a:br>
            <a:endParaRPr lang="ru-RU" sz="3200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 smtClean="0"/>
              <a:t>Программирование систем виртуальной реальности с использованием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Microsoft XNA Framework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Безгодов Алексей Алексеевич, к.т.н., НИУ </a:t>
            </a:r>
            <a:r>
              <a:rPr lang="ru-RU" dirty="0" smtClean="0"/>
              <a:t>ИТМО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етро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Метро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Метро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1421</TotalTime>
  <Words>272</Words>
  <Application>Microsoft Office PowerPoint</Application>
  <PresentationFormat>Экран (4:3)</PresentationFormat>
  <Paragraphs>77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Метро</vt:lpstr>
      <vt:lpstr>Основы современной 3D-графики  и систем виртуальной реальности</vt:lpstr>
      <vt:lpstr>Виртуальная реальность</vt:lpstr>
      <vt:lpstr>Основные задачи</vt:lpstr>
      <vt:lpstr>Основные задачи</vt:lpstr>
      <vt:lpstr>Основные объекты и методы</vt:lpstr>
      <vt:lpstr>Буфер кадра, глубины и трафарета </vt:lpstr>
      <vt:lpstr>Буфер кадра, глубины и трафарета </vt:lpstr>
      <vt:lpstr>Массивы вершин и массивы индексов, декларации вершин </vt:lpstr>
      <vt:lpstr>Программирование систем виртуальной реальности с использованием  Microsoft XNA Framework</vt:lpstr>
      <vt:lpstr>План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современной 3D-графики  и систем виртуальной реальности</dc:title>
  <dc:creator>user</dc:creator>
  <cp:lastModifiedBy>user</cp:lastModifiedBy>
  <cp:revision>29</cp:revision>
  <dcterms:created xsi:type="dcterms:W3CDTF">2012-04-07T15:14:22Z</dcterms:created>
  <dcterms:modified xsi:type="dcterms:W3CDTF">2012-04-09T09:54:21Z</dcterms:modified>
</cp:coreProperties>
</file>