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56" r:id="rId2"/>
    <p:sldId id="268" r:id="rId3"/>
    <p:sldId id="271" r:id="rId4"/>
    <p:sldId id="269" r:id="rId5"/>
    <p:sldId id="272" r:id="rId6"/>
    <p:sldId id="273" r:id="rId7"/>
    <p:sldId id="275" r:id="rId8"/>
    <p:sldId id="278" r:id="rId9"/>
    <p:sldId id="280" r:id="rId10"/>
    <p:sldId id="279" r:id="rId11"/>
    <p:sldId id="277" r:id="rId12"/>
    <p:sldId id="274" r:id="rId13"/>
    <p:sldId id="276" r:id="rId14"/>
    <p:sldId id="270" r:id="rId15"/>
    <p:sldId id="25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80FF80"/>
    <a:srgbClr val="000000"/>
    <a:srgbClr val="4F81BD"/>
    <a:srgbClr val="640000"/>
    <a:srgbClr val="324B64"/>
    <a:srgbClr val="FFC0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483" autoAdjust="0"/>
  </p:normalViewPr>
  <p:slideViewPr>
    <p:cSldViewPr>
      <p:cViewPr varScale="1">
        <p:scale>
          <a:sx n="125" d="100"/>
          <a:sy n="125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BF4D-B1CA-4B35-AB03-6998CF505999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02DC8-8836-478D-9C39-F1F7E94A9B2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23.05.2012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QuadroXDS\Docs\qxds_mocap.avi" TargetMode="Externa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olidFill>
            <a:srgbClr val="000000">
              <a:alpha val="69804"/>
            </a:srgbClr>
          </a:solidFill>
          <a:effectLst/>
        </p:spPr>
        <p:txBody>
          <a:bodyPr>
            <a:noAutofit/>
          </a:bodyPr>
          <a:lstStyle/>
          <a:p>
            <a:r>
              <a:rPr lang="ru-RU" sz="3600" b="1" dirty="0" smtClean="0"/>
              <a:t>Применение технологий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3600" b="1" dirty="0" smtClean="0"/>
              <a:t>виртуальной реальности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ru-RU" sz="3600" b="1" dirty="0" smtClean="0"/>
              <a:t>в учебном процессе</a:t>
            </a:r>
            <a:endParaRPr lang="ru-RU" sz="36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008112"/>
          </a:xfrm>
          <a:solidFill>
            <a:srgbClr val="000000">
              <a:alpha val="69804"/>
            </a:srgbClr>
          </a:solidFill>
        </p:spPr>
        <p:txBody>
          <a:bodyPr>
            <a:normAutofit/>
          </a:bodyPr>
          <a:lstStyle/>
          <a:p>
            <a:r>
              <a:rPr lang="ru-RU" sz="2400" dirty="0" smtClean="0"/>
              <a:t>Алексей Безгодов, к.т.н., </a:t>
            </a:r>
            <a:endParaRPr lang="en-US" sz="2400" dirty="0" smtClean="0"/>
          </a:p>
          <a:p>
            <a:r>
              <a:rPr lang="ru-RU" sz="2400" dirty="0" smtClean="0"/>
              <a:t>НИИ НКТ СПб НИУ ИТМО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Capture + </a:t>
            </a:r>
            <a:r>
              <a:rPr lang="ru-RU" dirty="0" smtClean="0"/>
              <a:t>Кибернетика</a:t>
            </a:r>
            <a:endParaRPr lang="ru-RU" dirty="0"/>
          </a:p>
        </p:txBody>
      </p:sp>
      <p:pic>
        <p:nvPicPr>
          <p:cNvPr id="6" name="Рисунок 5" descr="quadrot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1772816"/>
            <a:ext cx="3096344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qxds_mocap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3419872" y="1772816"/>
            <a:ext cx="5472608" cy="41044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Рисунок 7" descr="polygons.jpg"/>
          <p:cNvPicPr>
            <a:picLocks noChangeAspect="1"/>
          </p:cNvPicPr>
          <p:nvPr/>
        </p:nvPicPr>
        <p:blipFill>
          <a:blip r:embed="rId5" cstate="print"/>
          <a:srcRect b="3441"/>
          <a:stretch>
            <a:fillRect/>
          </a:stretch>
        </p:blipFill>
        <p:spPr>
          <a:xfrm>
            <a:off x="251520" y="4005064"/>
            <a:ext cx="3096344" cy="187220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Курсы </a:t>
            </a:r>
            <a:r>
              <a:rPr lang="ru-RU" dirty="0" smtClean="0"/>
              <a:t>по технологиям ВР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Алгоритмы интерактивной компьютерной графики и научной </a:t>
            </a:r>
            <a:r>
              <a:rPr lang="ru-RU" sz="2400" dirty="0" err="1" smtClean="0"/>
              <a:t>визуализции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Общие сведения об архитектуре графических ускорителей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80FF80"/>
                </a:solidFill>
              </a:rPr>
              <a:t>XNA</a:t>
            </a:r>
            <a:r>
              <a:rPr lang="ru-RU" sz="2400" dirty="0" smtClean="0"/>
              <a:t> </a:t>
            </a:r>
            <a:r>
              <a:rPr lang="en-US" sz="2400" dirty="0" smtClean="0"/>
              <a:t>| </a:t>
            </a:r>
            <a:r>
              <a:rPr lang="en-US" sz="2400" dirty="0" smtClean="0">
                <a:solidFill>
                  <a:srgbClr val="FF8080"/>
                </a:solidFill>
              </a:rPr>
              <a:t>Direct3D</a:t>
            </a:r>
            <a:r>
              <a:rPr lang="en-US" sz="2400" dirty="0" smtClean="0"/>
              <a:t> | </a:t>
            </a:r>
            <a:r>
              <a:rPr lang="en-US" sz="2400" dirty="0" smtClean="0">
                <a:solidFill>
                  <a:srgbClr val="FF8080"/>
                </a:solidFill>
              </a:rPr>
              <a:t>OpenGL</a:t>
            </a:r>
            <a:endParaRPr lang="en-US" sz="2400" dirty="0" smtClean="0">
              <a:solidFill>
                <a:srgbClr val="FF8080"/>
              </a:solidFill>
            </a:endParaRPr>
          </a:p>
          <a:p>
            <a:r>
              <a:rPr lang="en-US" sz="2400" i="1" dirty="0" smtClean="0">
                <a:solidFill>
                  <a:srgbClr val="FF8080"/>
                </a:solidFill>
              </a:rPr>
              <a:t>VTK</a:t>
            </a:r>
            <a:endParaRPr lang="ru-RU" sz="2400" i="1" dirty="0" smtClean="0">
              <a:solidFill>
                <a:srgbClr val="FF8080"/>
              </a:solidFill>
            </a:endParaRPr>
          </a:p>
          <a:p>
            <a:r>
              <a:rPr lang="en-US" sz="2400" dirty="0" smtClean="0">
                <a:solidFill>
                  <a:srgbClr val="80FF80"/>
                </a:solidFill>
              </a:rPr>
              <a:t>CUDA</a:t>
            </a:r>
            <a:r>
              <a:rPr lang="en-US" sz="2400" dirty="0" smtClean="0"/>
              <a:t> | </a:t>
            </a:r>
            <a:r>
              <a:rPr lang="en-US" sz="2400" dirty="0" err="1" smtClean="0">
                <a:solidFill>
                  <a:srgbClr val="FF8080"/>
                </a:solidFill>
              </a:rPr>
              <a:t>OpenCL</a:t>
            </a:r>
            <a:endParaRPr lang="en-US" sz="2400" dirty="0" smtClean="0">
              <a:solidFill>
                <a:srgbClr val="FF8080"/>
              </a:solidFill>
            </a:endParaRPr>
          </a:p>
          <a:p>
            <a:r>
              <a:rPr lang="en-US" sz="2400" dirty="0" err="1" smtClean="0">
                <a:solidFill>
                  <a:srgbClr val="80FF80"/>
                </a:solidFill>
              </a:rPr>
              <a:t>Kinect</a:t>
            </a:r>
            <a:endParaRPr lang="en-US" sz="2400" dirty="0" smtClean="0">
              <a:solidFill>
                <a:srgbClr val="80FF80"/>
              </a:solidFill>
            </a:endParaRPr>
          </a:p>
          <a:p>
            <a:r>
              <a:rPr lang="en-US" sz="2400" dirty="0" err="1" smtClean="0">
                <a:solidFill>
                  <a:srgbClr val="80FF80"/>
                </a:solidFill>
              </a:rPr>
              <a:t>Playstation</a:t>
            </a:r>
            <a:r>
              <a:rPr lang="en-US" sz="2400" dirty="0" smtClean="0">
                <a:solidFill>
                  <a:srgbClr val="80FF80"/>
                </a:solidFill>
              </a:rPr>
              <a:t> Move</a:t>
            </a:r>
          </a:p>
          <a:p>
            <a:r>
              <a:rPr lang="en-US" sz="2400" dirty="0" smtClean="0">
                <a:solidFill>
                  <a:srgbClr val="80FF80"/>
                </a:solidFill>
              </a:rPr>
              <a:t>Motion Capture</a:t>
            </a:r>
          </a:p>
          <a:p>
            <a:r>
              <a:rPr lang="en-US" sz="2400" dirty="0" smtClean="0">
                <a:solidFill>
                  <a:srgbClr val="80FF80"/>
                </a:solidFill>
              </a:rPr>
              <a:t>Touch</a:t>
            </a:r>
            <a:endParaRPr lang="ru-RU" sz="2400" dirty="0" smtClean="0">
              <a:solidFill>
                <a:srgbClr val="80FF80"/>
              </a:solidFill>
            </a:endParaRP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Применения </a:t>
            </a:r>
            <a:r>
              <a:rPr lang="ru-RU" dirty="0" smtClean="0"/>
              <a:t>технологий ВР в вузе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i="1" dirty="0" smtClean="0">
                <a:solidFill>
                  <a:srgbClr val="FF8080"/>
                </a:solidFill>
              </a:rPr>
              <a:t>"игрушки" на основе ВР полезны не только игрунам, которые снимают кино. С ними в вузе можно делать много всякой всячины.</a:t>
            </a:r>
          </a:p>
          <a:p>
            <a:endParaRPr lang="ru-RU" i="1" dirty="0" smtClean="0">
              <a:solidFill>
                <a:srgbClr val="FF8080"/>
              </a:solidFill>
            </a:endParaRPr>
          </a:p>
          <a:p>
            <a:r>
              <a:rPr lang="ru-RU" i="1" dirty="0" smtClean="0">
                <a:solidFill>
                  <a:srgbClr val="FF8080"/>
                </a:solidFill>
              </a:rPr>
              <a:t>Из игрушек можно и нужно компоновать комплексы под конкретные задачи.</a:t>
            </a:r>
          </a:p>
          <a:p>
            <a:endParaRPr lang="ru-RU" i="1" dirty="0" smtClean="0">
              <a:solidFill>
                <a:srgbClr val="FF8080"/>
              </a:solidFill>
            </a:endParaRPr>
          </a:p>
          <a:p>
            <a:r>
              <a:rPr lang="ru-RU" i="1" dirty="0" smtClean="0">
                <a:solidFill>
                  <a:srgbClr val="FF8080"/>
                </a:solidFill>
              </a:rPr>
              <a:t>Под эти комплексы нужно разрабатывать ПО - а ИТМО именно это и умеет.</a:t>
            </a:r>
            <a:endParaRPr lang="ru-RU" i="1" dirty="0">
              <a:solidFill>
                <a:srgbClr val="FF8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Виртуальная реальность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Созданный техническими средствами мир, передаваемый человеку через его ощущения: зрение, слух, обоняние, осязание и другие. </a:t>
            </a:r>
          </a:p>
          <a:p>
            <a:endParaRPr lang="ru-RU" sz="2400" dirty="0" smtClean="0"/>
          </a:p>
          <a:p>
            <a:r>
              <a:rPr lang="ru-RU" sz="2400" dirty="0" smtClean="0"/>
              <a:t>Виртуальная реальность имитирует как воздействие, так и реакции на воздействие. Для создания убедительного комплекса ощущений реальности компьютерный синтез свойств и реакций виртуальной реальности производится в реальном времени.</a:t>
            </a:r>
          </a:p>
          <a:p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4" name="Рисунок 3" descr="f16_egypt_utd_485.jpg"/>
          <p:cNvPicPr>
            <a:picLocks noChangeAspect="1"/>
          </p:cNvPicPr>
          <p:nvPr/>
        </p:nvPicPr>
        <p:blipFill>
          <a:blip r:embed="rId2" cstate="print"/>
          <a:srcRect t="8571" b="5714"/>
          <a:stretch>
            <a:fillRect/>
          </a:stretch>
        </p:blipFill>
        <p:spPr>
          <a:xfrm>
            <a:off x="683568" y="1484784"/>
            <a:ext cx="3816423" cy="216024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Рисунок 4" descr="insidesim.jpg"/>
          <p:cNvPicPr>
            <a:picLocks noChangeAspect="1"/>
          </p:cNvPicPr>
          <p:nvPr/>
        </p:nvPicPr>
        <p:blipFill>
          <a:blip r:embed="rId3" cstate="print"/>
          <a:srcRect l="3333" r="6790"/>
          <a:stretch>
            <a:fillRect/>
          </a:stretch>
        </p:blipFill>
        <p:spPr>
          <a:xfrm>
            <a:off x="6732240" y="1484784"/>
            <a:ext cx="1872208" cy="1656183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6" name="Рисунок 5" descr="Simulator-flight-compartment.jpeg"/>
          <p:cNvPicPr>
            <a:picLocks noChangeAspect="1"/>
          </p:cNvPicPr>
          <p:nvPr/>
        </p:nvPicPr>
        <p:blipFill>
          <a:blip r:embed="rId4" cstate="print"/>
          <a:srcRect l="16667" r="14889"/>
          <a:stretch>
            <a:fillRect/>
          </a:stretch>
        </p:blipFill>
        <p:spPr>
          <a:xfrm>
            <a:off x="4572001" y="3501008"/>
            <a:ext cx="2088232" cy="26642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 descr="AC97-0295-13_a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1999" y="1484784"/>
            <a:ext cx="2088233" cy="194421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Vrsoldiers.jpg"/>
          <p:cNvPicPr>
            <a:picLocks noChangeAspect="1"/>
          </p:cNvPicPr>
          <p:nvPr/>
        </p:nvPicPr>
        <p:blipFill>
          <a:blip r:embed="rId6" cstate="print"/>
          <a:srcRect b="1659"/>
          <a:stretch>
            <a:fillRect/>
          </a:stretch>
        </p:blipFill>
        <p:spPr>
          <a:xfrm>
            <a:off x="683568" y="3717032"/>
            <a:ext cx="3816424" cy="24482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Рисунок 9" descr="Virtual-Reality-Medicine.gif"/>
          <p:cNvPicPr>
            <a:picLocks noChangeAspect="1"/>
          </p:cNvPicPr>
          <p:nvPr/>
        </p:nvPicPr>
        <p:blipFill>
          <a:blip r:embed="rId7" cstate="print"/>
          <a:srcRect l="50976" t="35922"/>
          <a:stretch>
            <a:fillRect/>
          </a:stretch>
        </p:blipFill>
        <p:spPr>
          <a:xfrm>
            <a:off x="6732240" y="3212976"/>
            <a:ext cx="1872208" cy="295232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задачи</a:t>
            </a:r>
            <a:endParaRPr lang="ru-RU" dirty="0"/>
          </a:p>
        </p:txBody>
      </p:sp>
      <p:pic>
        <p:nvPicPr>
          <p:cNvPr id="4" name="Рисунок 3" descr="gow.jpg"/>
          <p:cNvPicPr>
            <a:picLocks noChangeAspect="1"/>
          </p:cNvPicPr>
          <p:nvPr/>
        </p:nvPicPr>
        <p:blipFill>
          <a:blip r:embed="rId2" cstate="print"/>
          <a:srcRect l="6275" r="5870"/>
          <a:stretch>
            <a:fillRect/>
          </a:stretch>
        </p:blipFill>
        <p:spPr>
          <a:xfrm>
            <a:off x="323528" y="1628800"/>
            <a:ext cx="4392488" cy="302433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Рисунок 6" descr="orig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30" y="4725144"/>
            <a:ext cx="2016222" cy="12961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8" name="Рисунок 7" descr="portal2.300.04.lg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1760" y="4725144"/>
            <a:ext cx="2304257" cy="1296144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9" name="Рисунок 8" descr="powder01.jpg"/>
          <p:cNvPicPr>
            <a:picLocks noChangeAspect="1"/>
          </p:cNvPicPr>
          <p:nvPr/>
        </p:nvPicPr>
        <p:blipFill>
          <a:blip r:embed="rId5" cstate="print"/>
          <a:srcRect l="6451" r="6452"/>
          <a:stretch>
            <a:fillRect/>
          </a:stretch>
        </p:blipFill>
        <p:spPr>
          <a:xfrm>
            <a:off x="4788024" y="1628800"/>
            <a:ext cx="1944216" cy="15273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Рисунок 9" descr="powder02.jpg"/>
          <p:cNvPicPr>
            <a:picLocks noChangeAspect="1"/>
          </p:cNvPicPr>
          <p:nvPr/>
        </p:nvPicPr>
        <p:blipFill>
          <a:blip r:embed="rId6" cstate="print"/>
          <a:srcRect l="6435" r="6683"/>
          <a:stretch>
            <a:fillRect/>
          </a:stretch>
        </p:blipFill>
        <p:spPr>
          <a:xfrm>
            <a:off x="6804248" y="1628800"/>
            <a:ext cx="1872208" cy="151216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Рисунок 10" descr="world-of-goo_snap297_w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8024" y="3212976"/>
            <a:ext cx="3888432" cy="28083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Autofit/>
          </a:bodyPr>
          <a:lstStyle/>
          <a:p>
            <a:r>
              <a:rPr lang="ru-RU" sz="3600" dirty="0" smtClean="0"/>
              <a:t>Технические средства создания ВР</a:t>
            </a:r>
            <a:r>
              <a:rPr lang="en-US" sz="3600" dirty="0" smtClean="0"/>
              <a:t> (</a:t>
            </a:r>
            <a:r>
              <a:rPr lang="ru-RU" sz="3600" dirty="0" smtClean="0"/>
              <a:t>средства отображения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pic>
        <p:nvPicPr>
          <p:cNvPr id="4" name="Рисунок 3" descr="dispw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772816"/>
            <a:ext cx="2880320" cy="18002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Рисунок 4" descr="3d_display_star_wars_ship_us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1880" y="1772816"/>
            <a:ext cx="1872208" cy="23042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Рисунок 5" descr="3ddispla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1772817"/>
            <a:ext cx="2952328" cy="23042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Рисунок 6" descr="3d-displa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56176" y="4149082"/>
            <a:ext cx="223224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Рисунок 7" descr="viewsonic-v3d245-lcd-3d-monito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3" y="3645025"/>
            <a:ext cx="2880319" cy="20882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Рисунок 8" descr="cav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91880" y="4149081"/>
            <a:ext cx="2592288" cy="158417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Технические средства создания ВР</a:t>
            </a:r>
            <a:r>
              <a:rPr lang="en-US" dirty="0" smtClean="0"/>
              <a:t> (</a:t>
            </a:r>
            <a:r>
              <a:rPr lang="ru-RU" dirty="0" smtClean="0"/>
              <a:t>средства ЧКВ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7" name="Рисунок 6" descr="3dconnexion-spacepilot-pro-3d-mous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700808"/>
            <a:ext cx="3024336" cy="194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Рисунок 8" descr="6188386678_1b597166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717031"/>
            <a:ext cx="3024336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Рисунок 10" descr="move_01_56551_screen.jpg"/>
          <p:cNvPicPr>
            <a:picLocks noChangeAspect="1"/>
          </p:cNvPicPr>
          <p:nvPr/>
        </p:nvPicPr>
        <p:blipFill>
          <a:blip r:embed="rId4" cstate="print"/>
          <a:srcRect t="3704" b="3567"/>
          <a:stretch>
            <a:fillRect/>
          </a:stretch>
        </p:blipFill>
        <p:spPr>
          <a:xfrm>
            <a:off x="3347864" y="1700807"/>
            <a:ext cx="2808312" cy="194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Рисунок 13" descr="kinec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3717031"/>
            <a:ext cx="2808312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Рисунок 14" descr="282518815_65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28184" y="1700808"/>
            <a:ext cx="2664296" cy="1944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Рисунок 15" descr="Emotiv_Headset.jpg"/>
          <p:cNvPicPr>
            <a:picLocks noChangeAspect="1"/>
          </p:cNvPicPr>
          <p:nvPr/>
        </p:nvPicPr>
        <p:blipFill>
          <a:blip r:embed="rId7" cstate="print"/>
          <a:srcRect l="42440" t="2160" r="2751" b="14563"/>
          <a:stretch>
            <a:fillRect/>
          </a:stretch>
        </p:blipFill>
        <p:spPr>
          <a:xfrm>
            <a:off x="6228184" y="3717032"/>
            <a:ext cx="2665827" cy="216024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Оборудование НИИ НКТ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ru-RU" sz="16600" b="1" dirty="0" smtClean="0">
                <a:solidFill>
                  <a:srgbClr val="FF0000"/>
                </a:solidFill>
              </a:rPr>
              <a:t>ФОТКИ!</a:t>
            </a:r>
            <a:endParaRPr lang="ru-RU" sz="1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FFFFFF"/>
      </a:dk1>
      <a:lt1>
        <a:sysClr val="window" lastClr="FFFFFF"/>
      </a:lt1>
      <a:dk2>
        <a:srgbClr val="FFFFFF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othic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</TotalTime>
  <Words>184</Words>
  <Application>Microsoft Office PowerPoint</Application>
  <PresentationFormat>Экран (4:3)</PresentationFormat>
  <Paragraphs>33</Paragraphs>
  <Slides>15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Применение технологий  виртуальной реальности  в учебном процессе</vt:lpstr>
      <vt:lpstr>Виртуальная реальность</vt:lpstr>
      <vt:lpstr>Основные задачи</vt:lpstr>
      <vt:lpstr>Основные задачи</vt:lpstr>
      <vt:lpstr>Технические средства создания ВР (средства отображения)</vt:lpstr>
      <vt:lpstr>Технические средства создания ВР (средства ЧКВ)</vt:lpstr>
      <vt:lpstr>Оборудование НИИ НКТ</vt:lpstr>
      <vt:lpstr>Слайд 8</vt:lpstr>
      <vt:lpstr>Слайд 9</vt:lpstr>
      <vt:lpstr>Слайд 10</vt:lpstr>
      <vt:lpstr>Motion Capture + Кибернетика</vt:lpstr>
      <vt:lpstr>Курсы по технологиям ВР</vt:lpstr>
      <vt:lpstr>Применения технологий ВР в вузе</vt:lpstr>
      <vt:lpstr>Заключение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460</cp:revision>
  <dcterms:created xsi:type="dcterms:W3CDTF">2012-05-06T19:34:58Z</dcterms:created>
  <dcterms:modified xsi:type="dcterms:W3CDTF">2012-05-23T12:52:05Z</dcterms:modified>
</cp:coreProperties>
</file>