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70" r:id="rId2"/>
    <p:sldId id="286" r:id="rId3"/>
    <p:sldId id="262" r:id="rId4"/>
    <p:sldId id="274" r:id="rId5"/>
    <p:sldId id="272" r:id="rId6"/>
    <p:sldId id="275" r:id="rId7"/>
    <p:sldId id="279" r:id="rId8"/>
    <p:sldId id="281" r:id="rId9"/>
    <p:sldId id="283" r:id="rId10"/>
    <p:sldId id="284" r:id="rId11"/>
    <p:sldId id="282" r:id="rId12"/>
    <p:sldId id="285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>
      <p:cViewPr>
        <p:scale>
          <a:sx n="100" d="100"/>
          <a:sy n="100" d="100"/>
        </p:scale>
        <p:origin x="-240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21F59-A2F3-40A5-BC70-CC5334A638ED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1EB68-DA19-48A2-B911-6AD702F2F5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1EB68-DA19-48A2-B911-6AD702F2F58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B41AE0-3280-4107-AAF9-23CCED5B6FE9}" type="datetime1">
              <a:rPr lang="ru-RU" smtClean="0"/>
              <a:pPr/>
              <a:t>10.05.2012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CAC9CA-0366-4239-9AE2-8D59776CA729}" type="datetime1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58F22-B389-4E3E-A84A-528307C4FDAC}" type="datetime1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B9A2A-4767-4501-9E7A-4E4CB04CF059}" type="datetime1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5B9AB2-84D9-4CC2-9EC0-A59D029FBE3E}" type="datetime1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98D1C-CF83-4A57-B5FA-160DA451E48F}" type="datetime1">
              <a:rPr lang="ru-RU" smtClean="0"/>
              <a:pPr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FB2AA9-5C18-4C60-A838-A24BE9549475}" type="datetime1">
              <a:rPr lang="ru-RU" smtClean="0"/>
              <a:pPr/>
              <a:t>10.05.2012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074EE-FDF4-4D72-A4BF-58B3BC26637B}" type="datetime1">
              <a:rPr lang="ru-RU" smtClean="0"/>
              <a:pPr/>
              <a:t>10.05.2012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E96698-1C36-4A1A-B25F-A551C7360DBE}" type="datetime1">
              <a:rPr lang="ru-RU" smtClean="0"/>
              <a:pPr/>
              <a:t>10.05.2012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AB3C28-C807-466B-82BB-4EBE6B4083B6}" type="datetime1">
              <a:rPr lang="ru-RU" smtClean="0"/>
              <a:pPr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2A2C5FB-1910-420D-990B-35B474D83D19}" type="datetime1">
              <a:rPr lang="ru-RU" smtClean="0"/>
              <a:pPr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AE38AD9-EAA4-4E7E-B4CD-EC1C807156F4}" type="datetime1">
              <a:rPr lang="ru-RU" smtClean="0"/>
              <a:pPr/>
              <a:t>10.05.2012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Projects\quadro-xds\Docs\Quadro-XDS%20+%20MoCap%20+%20&#1050;&#1074;&#1072;&#1076;&#1088;&#1086;&#1082;&#1086;&#1087;&#1090;&#1077;&#1088;.avi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Projects\quadro-xds\Docs\CFDTest%202012-05-10%2021-18-26-80.avi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cap="none" dirty="0" smtClean="0"/>
              <a:t>Виртуальный полигон для исследования динамики </a:t>
            </a:r>
            <a:r>
              <a:rPr lang="ru-RU" sz="3600" cap="none" dirty="0" err="1" smtClean="0"/>
              <a:t>четырехроторных</a:t>
            </a:r>
            <a:r>
              <a:rPr lang="ru-RU" sz="3600" cap="none" dirty="0" smtClean="0"/>
              <a:t> БПЛА</a:t>
            </a:r>
            <a:endParaRPr lang="ru-RU" sz="3600" cap="none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 </a:t>
            </a:r>
            <a:r>
              <a:rPr lang="ru-RU" dirty="0" err="1" smtClean="0"/>
              <a:t>Загарских</a:t>
            </a:r>
            <a:r>
              <a:rPr lang="ru-RU" dirty="0" smtClean="0"/>
              <a:t>, студент СПб НИУ ИТМО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4" name="Quadro-XDS + MoCap + Квадрокоптер.avi">
            <a:hlinkClick r:id="" action="ppaction://media"/>
          </p:cNvPr>
          <p:cNvPicPr>
            <a:picLocks noGrp="1" noRot="1" noChangeAspect="1"/>
          </p:cNvPicPr>
          <p:nvPr>
            <p:ph idx="4294967295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23528" y="188640"/>
            <a:ext cx="8568952" cy="6426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5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Система управления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7504" y="1772817"/>
            <a:ext cx="3243560" cy="396044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92D050"/>
                </a:solidFill>
              </a:rPr>
              <a:t>Ручное</a:t>
            </a:r>
          </a:p>
          <a:p>
            <a:pPr lvl="1"/>
            <a:r>
              <a:rPr lang="ru-RU" sz="2000" dirty="0" smtClean="0">
                <a:solidFill>
                  <a:srgbClr val="92D050"/>
                </a:solidFill>
              </a:rPr>
              <a:t>Клавиатура</a:t>
            </a:r>
          </a:p>
          <a:p>
            <a:pPr lvl="1"/>
            <a:r>
              <a:rPr lang="ru-RU" sz="2000" dirty="0" smtClean="0">
                <a:solidFill>
                  <a:srgbClr val="92D050"/>
                </a:solidFill>
              </a:rPr>
              <a:t>Джойстик </a:t>
            </a:r>
            <a:r>
              <a:rPr lang="en-US" sz="2000" dirty="0" smtClean="0">
                <a:solidFill>
                  <a:srgbClr val="92D050"/>
                </a:solidFill>
              </a:rPr>
              <a:t>XBOX360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3D Mouse Space Pilot</a:t>
            </a:r>
          </a:p>
          <a:p>
            <a:r>
              <a:rPr lang="ru-RU" sz="2400" i="1" dirty="0" smtClean="0">
                <a:solidFill>
                  <a:srgbClr val="FFFF00"/>
                </a:solidFill>
              </a:rPr>
              <a:t>Автоматическое</a:t>
            </a:r>
          </a:p>
          <a:p>
            <a:pPr lvl="1"/>
            <a:r>
              <a:rPr lang="ru-RU" sz="2000" i="1" dirty="0" smtClean="0">
                <a:solidFill>
                  <a:srgbClr val="FFFF00"/>
                </a:solidFill>
              </a:rPr>
              <a:t>Выполнение различных </a:t>
            </a:r>
            <a:r>
              <a:rPr lang="ru-RU" sz="2000" i="1" dirty="0" smtClean="0">
                <a:solidFill>
                  <a:srgbClr val="FFFF00"/>
                </a:solidFill>
              </a:rPr>
              <a:t>сценариев</a:t>
            </a:r>
          </a:p>
          <a:p>
            <a:pPr lvl="1"/>
            <a:r>
              <a:rPr lang="ru-RU" sz="2000" i="1" dirty="0" smtClean="0">
                <a:solidFill>
                  <a:srgbClr val="FFFF00"/>
                </a:solidFill>
              </a:rPr>
              <a:t>Групповое поведение</a:t>
            </a:r>
            <a:endParaRPr lang="ru-RU" sz="2000" i="1" dirty="0" smtClean="0">
              <a:solidFill>
                <a:srgbClr val="FFFF00"/>
              </a:solidFill>
            </a:endParaRPr>
          </a:p>
        </p:txBody>
      </p:sp>
      <p:pic>
        <p:nvPicPr>
          <p:cNvPr id="5" name="Содержимое 4" descr="sim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491880" y="1988840"/>
            <a:ext cx="5437464" cy="3168352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23772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Разработана архитектура ВП для изучения динамики 4-х роторных БПЛА в реальном масштабе времени</a:t>
            </a:r>
          </a:p>
          <a:p>
            <a:r>
              <a:rPr lang="ru-RU" sz="2400" dirty="0" smtClean="0"/>
              <a:t>Спроектирован и частично разработан программно-аппаратный комплекс ВП </a:t>
            </a:r>
            <a:r>
              <a:rPr lang="en-US" sz="2400" dirty="0" err="1" smtClean="0"/>
              <a:t>QuadroX</a:t>
            </a:r>
            <a:r>
              <a:rPr lang="en-US" sz="2400" dirty="0" smtClean="0"/>
              <a:t>-DS</a:t>
            </a:r>
          </a:p>
          <a:p>
            <a:r>
              <a:rPr lang="ru-RU" sz="2400" dirty="0" smtClean="0"/>
              <a:t>Реализован механизм мониторинга динамики БПЛА посредством:</a:t>
            </a:r>
          </a:p>
          <a:p>
            <a:pPr lvl="1"/>
            <a:r>
              <a:rPr lang="ru-RU" sz="2000" dirty="0" smtClean="0"/>
              <a:t>Телеметрии сенсоров и результатов работы бортового оборудования</a:t>
            </a:r>
          </a:p>
          <a:p>
            <a:pPr lvl="1"/>
            <a:r>
              <a:rPr lang="ru-RU" sz="2000" dirty="0" smtClean="0"/>
              <a:t>Системы оптического захвата движения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  <a:r>
              <a:rPr lang="en-US" dirty="0" smtClean="0"/>
              <a:t> </a:t>
            </a:r>
            <a:r>
              <a:rPr lang="ru-RU" dirty="0" smtClean="0"/>
              <a:t>создания ВП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Наличие реального объекта и/или объектов в должном количестве</a:t>
            </a:r>
          </a:p>
          <a:p>
            <a:endParaRPr lang="ru-RU" sz="2800" dirty="0" smtClean="0"/>
          </a:p>
          <a:p>
            <a:r>
              <a:rPr lang="ru-RU" sz="2800" dirty="0" smtClean="0"/>
              <a:t>Износ оборудования </a:t>
            </a:r>
          </a:p>
          <a:p>
            <a:endParaRPr lang="ru-RU" sz="2800" dirty="0" smtClean="0"/>
          </a:p>
          <a:p>
            <a:r>
              <a:rPr lang="ru-RU" sz="2800" dirty="0" smtClean="0"/>
              <a:t>Стоимость ошибки на реальном объекте может быть весьма высока</a:t>
            </a:r>
          </a:p>
          <a:p>
            <a:pPr lvl="1">
              <a:buNone/>
            </a:pPr>
            <a:endParaRPr lang="ru-RU" sz="2400" dirty="0" smtClean="0"/>
          </a:p>
          <a:p>
            <a:r>
              <a:rPr lang="ru-RU" sz="2800" dirty="0" smtClean="0"/>
              <a:t>Эксперимент на реальном объекте требует времени на подготовку  и развертывание эксперимента, а также на приведение объектов в исходное состояние на каждой итерации</a:t>
            </a:r>
          </a:p>
          <a:p>
            <a:pPr lvl="1"/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постановки задачи ВП</a:t>
            </a:r>
            <a:r>
              <a:rPr lang="en-US" dirty="0" smtClean="0"/>
              <a:t> </a:t>
            </a:r>
            <a:r>
              <a:rPr lang="en-US" dirty="0" err="1" smtClean="0"/>
              <a:t>QuadroX</a:t>
            </a:r>
            <a:r>
              <a:rPr lang="en-US" dirty="0" smtClean="0"/>
              <a:t>-DS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Качественное воспроизведение аэродинамических эффектов взаимодействия групп БПЛА и окружения</a:t>
            </a:r>
          </a:p>
          <a:p>
            <a:r>
              <a:rPr lang="ru-RU" dirty="0" smtClean="0"/>
              <a:t>Моделирование инерциальных, барометрических и магнитометрических датчиков</a:t>
            </a:r>
          </a:p>
          <a:p>
            <a:r>
              <a:rPr lang="ru-RU" dirty="0" smtClean="0"/>
              <a:t>Синтез изображений формируемых камерами БПЛА</a:t>
            </a:r>
          </a:p>
          <a:p>
            <a:r>
              <a:rPr lang="ru-RU" dirty="0" smtClean="0"/>
              <a:t>Варьирование параметров БПЛА с целью поиска оптимальной конфигурации:</a:t>
            </a:r>
          </a:p>
          <a:p>
            <a:pPr lvl="1"/>
            <a:r>
              <a:rPr lang="ru-RU" dirty="0" smtClean="0"/>
              <a:t>Длина плеча</a:t>
            </a:r>
          </a:p>
          <a:p>
            <a:pPr lvl="1"/>
            <a:r>
              <a:rPr lang="ru-RU" dirty="0" smtClean="0"/>
              <a:t>Двигатели + </a:t>
            </a:r>
            <a:r>
              <a:rPr lang="en-US" dirty="0" smtClean="0"/>
              <a:t>ESC</a:t>
            </a:r>
            <a:r>
              <a:rPr lang="ru-RU" dirty="0" smtClean="0"/>
              <a:t> (по таблицам)</a:t>
            </a:r>
            <a:endParaRPr lang="en-US" dirty="0" smtClean="0"/>
          </a:p>
          <a:p>
            <a:pPr lvl="1"/>
            <a:r>
              <a:rPr lang="ru-RU" dirty="0" smtClean="0"/>
              <a:t>Пропеллеры и т.д. (по таблицам + опт. связь </a:t>
            </a:r>
            <a:r>
              <a:rPr lang="en-US" dirty="0" smtClean="0"/>
              <a:t>c</a:t>
            </a:r>
            <a:r>
              <a:rPr lang="ru-RU" dirty="0" smtClean="0"/>
              <a:t> пакетами </a:t>
            </a:r>
            <a:r>
              <a:rPr lang="en-US" dirty="0" smtClean="0"/>
              <a:t>CFD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Выбор окружения для </a:t>
            </a:r>
            <a:r>
              <a:rPr lang="ru-RU" dirty="0" smtClean="0"/>
              <a:t>моделирования</a:t>
            </a:r>
          </a:p>
          <a:p>
            <a:r>
              <a:rPr lang="ru-RU" dirty="0" smtClean="0"/>
              <a:t>Сопряжение с реальным объектом БПЛА</a:t>
            </a:r>
          </a:p>
          <a:p>
            <a:r>
              <a:rPr lang="ru-RU" dirty="0" smtClean="0"/>
              <a:t>Расчет в реальном масштабе времени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Архитектура виртуального полигона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5157192"/>
            <a:ext cx="2232248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 аэродинамического взаимодействия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60232" y="5661248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 </a:t>
            </a:r>
            <a:r>
              <a:rPr lang="ru-RU" dirty="0" err="1" smtClean="0">
                <a:solidFill>
                  <a:schemeClr val="bg1"/>
                </a:solidFill>
              </a:rPr>
              <a:t>тв</a:t>
            </a:r>
            <a:r>
              <a:rPr lang="ru-RU" dirty="0" smtClean="0">
                <a:solidFill>
                  <a:schemeClr val="bg1"/>
                </a:solidFill>
              </a:rPr>
              <a:t>. тела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6-</a:t>
            </a:r>
            <a:r>
              <a:rPr lang="en-US" dirty="0" smtClean="0">
                <a:solidFill>
                  <a:schemeClr val="bg1"/>
                </a:solidFill>
              </a:rPr>
              <a:t>DOF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340768"/>
            <a:ext cx="144016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Система </a:t>
            </a:r>
            <a:r>
              <a:rPr lang="ru-RU" dirty="0" err="1" smtClean="0">
                <a:solidFill>
                  <a:schemeClr val="bg1"/>
                </a:solidFill>
              </a:rPr>
              <a:t>оптическогозахвата</a:t>
            </a:r>
            <a:r>
              <a:rPr lang="ru-RU" dirty="0" smtClean="0">
                <a:solidFill>
                  <a:schemeClr val="bg1"/>
                </a:solidFill>
              </a:rPr>
              <a:t> движения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55976" y="3645024"/>
            <a:ext cx="2232248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 функционирования </a:t>
            </a:r>
            <a:r>
              <a:rPr lang="en-US" dirty="0" smtClean="0">
                <a:solidFill>
                  <a:schemeClr val="bg1"/>
                </a:solidFill>
              </a:rPr>
              <a:t>IMU </a:t>
            </a:r>
            <a:r>
              <a:rPr lang="ru-RU" dirty="0" smtClean="0">
                <a:solidFill>
                  <a:schemeClr val="bg1"/>
                </a:solidFill>
              </a:rPr>
              <a:t>сенсоров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60232" y="4653136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аэродинамического</a:t>
            </a: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движетеля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660232" y="3645024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видеокамеры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11560" y="2852936"/>
            <a:ext cx="144016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Телеметрия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БПЛА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660232" y="1340768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Средства </a:t>
            </a: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журналирования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и анализа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131840" y="1340768"/>
            <a:ext cx="2160240" cy="2016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Система управления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ручное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</a:t>
            </a:r>
            <a:r>
              <a:rPr lang="ru-RU" dirty="0" smtClean="0">
                <a:solidFill>
                  <a:schemeClr val="bg1"/>
                </a:solidFill>
              </a:rPr>
              <a:t>авто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2123728" y="2132856"/>
            <a:ext cx="936104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>
            <a:off x="2123728" y="2996952"/>
            <a:ext cx="936104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>
            <a:off x="5364088" y="1700808"/>
            <a:ext cx="1224136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войная стрелка влево/вверх 43"/>
          <p:cNvSpPr/>
          <p:nvPr/>
        </p:nvSpPr>
        <p:spPr>
          <a:xfrm rot="16200000">
            <a:off x="5220072" y="2492896"/>
            <a:ext cx="1152128" cy="864096"/>
          </a:xfrm>
          <a:prstGeom prst="leftUpArrow">
            <a:avLst>
              <a:gd name="adj1" fmla="val 11980"/>
              <a:gd name="adj2" fmla="val 11523"/>
              <a:gd name="adj3" fmla="val 1302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501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Физическая подсистема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2" name="Содержимое 11"/>
          <p:cNvSpPr>
            <a:spLocks noGrp="1"/>
          </p:cNvSpPr>
          <p:nvPr>
            <p:ph sz="half" idx="1"/>
          </p:nvPr>
        </p:nvSpPr>
        <p:spPr>
          <a:xfrm>
            <a:off x="467544" y="1340769"/>
            <a:ext cx="3672408" cy="237626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тв</a:t>
            </a:r>
            <a:r>
              <a:rPr lang="ru-RU" dirty="0" smtClean="0"/>
              <a:t>. Тела</a:t>
            </a:r>
          </a:p>
          <a:p>
            <a:pPr lvl="1"/>
            <a:r>
              <a:rPr lang="en-US" dirty="0" smtClean="0"/>
              <a:t>CCD</a:t>
            </a:r>
          </a:p>
          <a:p>
            <a:pPr lvl="1"/>
            <a:r>
              <a:rPr lang="en-US" dirty="0" smtClean="0"/>
              <a:t>6-DOF Rigid body</a:t>
            </a:r>
            <a:endParaRPr lang="ru-RU" dirty="0" smtClean="0"/>
          </a:p>
          <a:p>
            <a:r>
              <a:rPr lang="ru-RU" dirty="0" err="1" smtClean="0"/>
              <a:t>Движетель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По таблицам производителей</a:t>
            </a:r>
          </a:p>
          <a:p>
            <a:pPr lvl="1"/>
            <a:r>
              <a:rPr lang="ru-RU" dirty="0" smtClean="0"/>
              <a:t>По эмпирическим формулам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427984" y="1340769"/>
            <a:ext cx="4269160" cy="1368151"/>
          </a:xfrm>
        </p:spPr>
        <p:txBody>
          <a:bodyPr>
            <a:noAutofit/>
          </a:bodyPr>
          <a:lstStyle/>
          <a:p>
            <a:r>
              <a:rPr lang="ru-RU" sz="2000" dirty="0" smtClean="0"/>
              <a:t>Решение уравнения </a:t>
            </a:r>
            <a:r>
              <a:rPr lang="ru-RU" sz="2000" dirty="0" err="1" smtClean="0"/>
              <a:t>Навье-Стокса</a:t>
            </a:r>
            <a:r>
              <a:rPr lang="ru-RU" sz="2000" dirty="0" smtClean="0"/>
              <a:t> – расчет вихрей создаваемых пропеллерами</a:t>
            </a:r>
          </a:p>
          <a:p>
            <a:r>
              <a:rPr lang="ru-RU" sz="2000" dirty="0" smtClean="0"/>
              <a:t>Расчет пропеллеров по эмпирическим формулам в заданном локальном потоке</a:t>
            </a:r>
            <a:endParaRPr lang="ru-RU" sz="2000" dirty="0"/>
          </a:p>
        </p:txBody>
      </p:sp>
      <p:pic>
        <p:nvPicPr>
          <p:cNvPr id="14" name="Содержимое 5" descr="qu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976887"/>
            <a:ext cx="3672408" cy="2188417"/>
          </a:xfrm>
          <a:prstGeom prst="rect">
            <a:avLst/>
          </a:prstGeom>
        </p:spPr>
      </p:pic>
      <p:pic>
        <p:nvPicPr>
          <p:cNvPr id="15" name="CFDTest 2012-05-10 21-18-26-80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644008" y="3717032"/>
            <a:ext cx="4038600" cy="3028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952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6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>
                <p:cTn id="12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Модель функционирования </a:t>
            </a:r>
            <a:r>
              <a:rPr lang="ru-RU" sz="2800" dirty="0" smtClean="0"/>
              <a:t>бортового оборудования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b="1" u="sng" dirty="0" smtClean="0"/>
              <a:t>Сенсоры</a:t>
            </a:r>
            <a:endParaRPr lang="ru-RU" sz="2400" b="1" u="sng" dirty="0" smtClean="0"/>
          </a:p>
          <a:p>
            <a:r>
              <a:rPr lang="ru-RU" sz="2400" dirty="0" smtClean="0"/>
              <a:t>Типы </a:t>
            </a:r>
            <a:r>
              <a:rPr lang="ru-RU" sz="2400" dirty="0" smtClean="0"/>
              <a:t>сенсоров:</a:t>
            </a:r>
          </a:p>
          <a:p>
            <a:pPr lvl="1"/>
            <a:r>
              <a:rPr lang="ru-RU" sz="2000" dirty="0" smtClean="0"/>
              <a:t>Гироскоп</a:t>
            </a:r>
          </a:p>
          <a:p>
            <a:pPr lvl="1"/>
            <a:r>
              <a:rPr lang="ru-RU" sz="2000" dirty="0" smtClean="0"/>
              <a:t>Акселерометр</a:t>
            </a:r>
          </a:p>
          <a:p>
            <a:pPr lvl="1"/>
            <a:r>
              <a:rPr lang="ru-RU" sz="2000" dirty="0" smtClean="0"/>
              <a:t>Барометр</a:t>
            </a:r>
          </a:p>
          <a:p>
            <a:pPr lvl="1"/>
            <a:r>
              <a:rPr lang="ru-RU" sz="2000" dirty="0" smtClean="0"/>
              <a:t>Магнитометр</a:t>
            </a:r>
          </a:p>
          <a:p>
            <a:r>
              <a:rPr lang="ru-RU" sz="2400" dirty="0" smtClean="0"/>
              <a:t>Шум</a:t>
            </a:r>
            <a:endParaRPr lang="ru-RU" sz="2400" dirty="0" smtClean="0"/>
          </a:p>
          <a:p>
            <a:r>
              <a:rPr lang="ru-RU" sz="2400" dirty="0" smtClean="0"/>
              <a:t>Разрядность</a:t>
            </a:r>
          </a:p>
          <a:p>
            <a:r>
              <a:rPr lang="ru-RU" sz="2400" dirty="0" smtClean="0"/>
              <a:t>Период дискретизации</a:t>
            </a:r>
            <a:endParaRPr lang="ru-RU" sz="24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2400" b="1" u="sng" dirty="0" smtClean="0"/>
              <a:t>Камера</a:t>
            </a:r>
          </a:p>
          <a:p>
            <a:r>
              <a:rPr lang="ru-RU" sz="2400" dirty="0" smtClean="0"/>
              <a:t>Помехи и шум</a:t>
            </a:r>
            <a:endParaRPr lang="ru-RU" sz="2400" dirty="0" smtClean="0"/>
          </a:p>
          <a:p>
            <a:r>
              <a:rPr lang="ru-RU" sz="2400" dirty="0" smtClean="0"/>
              <a:t>Блики в линзах</a:t>
            </a:r>
            <a:endParaRPr lang="ru-RU" sz="2400" dirty="0" smtClean="0"/>
          </a:p>
          <a:p>
            <a:r>
              <a:rPr lang="en-US" sz="2400" dirty="0" smtClean="0"/>
              <a:t>HDR</a:t>
            </a:r>
            <a:endParaRPr lang="ru-RU" sz="2400" dirty="0" smtClean="0"/>
          </a:p>
          <a:p>
            <a:r>
              <a:rPr lang="ru-RU" sz="2400" dirty="0" smtClean="0"/>
              <a:t>Задержки </a:t>
            </a:r>
            <a:r>
              <a:rPr lang="ru-RU" sz="2400" dirty="0" err="1" smtClean="0"/>
              <a:t>видеопотока</a:t>
            </a:r>
            <a:endParaRPr lang="ru-RU" sz="2400" dirty="0" smtClean="0"/>
          </a:p>
          <a:p>
            <a:r>
              <a:rPr lang="ru-RU" sz="2400" dirty="0" smtClean="0"/>
              <a:t>Разные фокусные </a:t>
            </a:r>
            <a:r>
              <a:rPr lang="ru-RU" sz="2400" dirty="0" smtClean="0"/>
              <a:t>расстояния и различные оптические искажения</a:t>
            </a:r>
            <a:endParaRPr lang="ru-RU" sz="24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Средства </a:t>
            </a:r>
            <a:r>
              <a:rPr lang="ru-RU" sz="3600" dirty="0" smtClean="0"/>
              <a:t>анализа динамики БПЛА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Телеметрия «сырых» данных:</a:t>
            </a:r>
          </a:p>
          <a:p>
            <a:pPr lvl="1"/>
            <a:r>
              <a:rPr lang="ru-RU" sz="2000" dirty="0" smtClean="0"/>
              <a:t>Акселерометр</a:t>
            </a:r>
            <a:endParaRPr lang="ru-RU" sz="2000" dirty="0" smtClean="0"/>
          </a:p>
          <a:p>
            <a:pPr lvl="1"/>
            <a:r>
              <a:rPr lang="ru-RU" sz="2000" dirty="0" smtClean="0"/>
              <a:t>Гироскоп</a:t>
            </a:r>
          </a:p>
          <a:p>
            <a:pPr lvl="1"/>
            <a:r>
              <a:rPr lang="ru-RU" sz="2000" dirty="0" smtClean="0"/>
              <a:t>Барометр</a:t>
            </a:r>
          </a:p>
          <a:p>
            <a:pPr lvl="1"/>
            <a:r>
              <a:rPr lang="ru-RU" sz="2000" dirty="0" smtClean="0"/>
              <a:t>Магнитометр</a:t>
            </a:r>
          </a:p>
          <a:p>
            <a:pPr lvl="1"/>
            <a:r>
              <a:rPr lang="ru-RU" sz="2000" dirty="0" smtClean="0"/>
              <a:t>Сонар</a:t>
            </a:r>
          </a:p>
          <a:p>
            <a:r>
              <a:rPr lang="ru-RU" sz="2400" dirty="0" smtClean="0"/>
              <a:t>Телеметрия  расчетных данных:</a:t>
            </a:r>
          </a:p>
          <a:p>
            <a:pPr lvl="1"/>
            <a:r>
              <a:rPr lang="ru-RU" sz="2000" dirty="0" smtClean="0"/>
              <a:t>Результаты интегрирования</a:t>
            </a:r>
          </a:p>
          <a:p>
            <a:pPr lvl="1"/>
            <a:r>
              <a:rPr lang="ru-RU" sz="2000" dirty="0" err="1" smtClean="0"/>
              <a:t>Управлящие</a:t>
            </a:r>
            <a:r>
              <a:rPr lang="ru-RU" sz="2000" dirty="0" smtClean="0"/>
              <a:t> сигналы (ШИМ на ЭКС)</a:t>
            </a:r>
          </a:p>
          <a:p>
            <a:pPr lvl="1"/>
            <a:endParaRPr lang="ru-RU" sz="2000" dirty="0" smtClean="0"/>
          </a:p>
          <a:p>
            <a:pPr lvl="1"/>
            <a:endParaRPr lang="ru-RU" sz="2000" dirty="0" smtClean="0"/>
          </a:p>
          <a:p>
            <a:pPr lvl="1"/>
            <a:endParaRPr lang="ru-RU" sz="20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Запись данных в файл для дальнейшей обработки в пакетах математического моделирования</a:t>
            </a:r>
          </a:p>
          <a:p>
            <a:r>
              <a:rPr lang="ru-RU" sz="2400" dirty="0" smtClean="0"/>
              <a:t>Отображение графиков разных характеристик в режиме реального </a:t>
            </a:r>
            <a:r>
              <a:rPr lang="ru-RU" sz="2400" dirty="0" smtClean="0"/>
              <a:t>времени</a:t>
            </a:r>
          </a:p>
          <a:p>
            <a:endParaRPr lang="ru-RU" sz="2400" dirty="0" smtClean="0"/>
          </a:p>
          <a:p>
            <a:pPr algn="r">
              <a:buNone/>
            </a:pPr>
            <a:r>
              <a:rPr lang="en-US" sz="2400" b="1" i="1" dirty="0" smtClean="0"/>
              <a:t>Motion Capture </a:t>
            </a:r>
            <a:r>
              <a:rPr lang="en-US" sz="2400" b="1" i="1" dirty="0" smtClean="0">
                <a:sym typeface="Wingdings" pitchFamily="2" charset="2"/>
              </a:rPr>
              <a:t></a:t>
            </a:r>
            <a:endParaRPr lang="ru-RU" sz="2400" b="1" i="1" dirty="0" smtClean="0"/>
          </a:p>
          <a:p>
            <a:endParaRPr lang="ru-RU" sz="20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Система оптического захвата движения (1)</a:t>
            </a:r>
            <a:endParaRPr lang="ru-RU" sz="360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Бортовая система навигации всегда подвержена накапливающейся ошибке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ru-RU" dirty="0" smtClean="0">
                <a:solidFill>
                  <a:srgbClr val="FF0000"/>
                </a:solidFill>
              </a:rPr>
              <a:t>Необходим стационарный инструмент </a:t>
            </a:r>
            <a:r>
              <a:rPr lang="ru-RU" dirty="0" err="1" smtClean="0">
                <a:solidFill>
                  <a:srgbClr val="FF0000"/>
                </a:solidFill>
              </a:rPr>
              <a:t>трэкинга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92D050"/>
                </a:solidFill>
              </a:rPr>
              <a:t>Оптическая система захвата движения:</a:t>
            </a:r>
          </a:p>
          <a:p>
            <a:pPr lvl="1"/>
            <a:r>
              <a:rPr lang="ru-RU" dirty="0" smtClean="0">
                <a:solidFill>
                  <a:srgbClr val="92D050"/>
                </a:solidFill>
              </a:rPr>
              <a:t>Несколько ИК камер с подсветкой</a:t>
            </a:r>
          </a:p>
          <a:p>
            <a:pPr lvl="1"/>
            <a:r>
              <a:rPr lang="ru-RU" dirty="0" smtClean="0">
                <a:solidFill>
                  <a:srgbClr val="92D050"/>
                </a:solidFill>
              </a:rPr>
              <a:t>Маркеры на БПЛА</a:t>
            </a:r>
          </a:p>
          <a:p>
            <a:r>
              <a:rPr lang="ru-RU" dirty="0" smtClean="0">
                <a:solidFill>
                  <a:srgbClr val="92D050"/>
                </a:solidFill>
              </a:rPr>
              <a:t>Применение:</a:t>
            </a:r>
          </a:p>
          <a:p>
            <a:pPr lvl="1"/>
            <a:r>
              <a:rPr lang="ru-RU" dirty="0" smtClean="0">
                <a:solidFill>
                  <a:srgbClr val="92D050"/>
                </a:solidFill>
              </a:rPr>
              <a:t>Отладка бортовой СУ</a:t>
            </a:r>
          </a:p>
          <a:p>
            <a:pPr lvl="1"/>
            <a:r>
              <a:rPr lang="ru-RU" dirty="0" smtClean="0">
                <a:solidFill>
                  <a:srgbClr val="92D050"/>
                </a:solidFill>
              </a:rPr>
              <a:t>Автоматизированная посадка на базе</a:t>
            </a:r>
            <a:endParaRPr lang="ru-RU" dirty="0" smtClean="0">
              <a:solidFill>
                <a:srgbClr val="92D050"/>
              </a:solidFill>
            </a:endParaRPr>
          </a:p>
        </p:txBody>
      </p:sp>
      <p:pic>
        <p:nvPicPr>
          <p:cNvPr id="7" name="Содержимое 6" descr="quadrotor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4008" y="1844824"/>
            <a:ext cx="4038600" cy="2881313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Система оптического захвата движения (2)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1628800"/>
            <a:ext cx="3744416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Vicon</a:t>
            </a:r>
            <a:r>
              <a:rPr lang="en-US" dirty="0" smtClean="0"/>
              <a:t> </a:t>
            </a:r>
            <a:r>
              <a:rPr lang="en-US" dirty="0" smtClean="0"/>
              <a:t>Bonita </a:t>
            </a:r>
            <a:r>
              <a:rPr lang="en-US" dirty="0" smtClean="0"/>
              <a:t>X8</a:t>
            </a:r>
          </a:p>
          <a:p>
            <a:r>
              <a:rPr lang="en-US" dirty="0" err="1" smtClean="0"/>
              <a:t>Vicon</a:t>
            </a:r>
            <a:r>
              <a:rPr lang="en-US" dirty="0" smtClean="0"/>
              <a:t> Tracker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Высокая точность</a:t>
            </a:r>
            <a:r>
              <a:rPr lang="en-US" dirty="0" smtClean="0"/>
              <a:t> </a:t>
            </a:r>
            <a:r>
              <a:rPr lang="ru-RU" dirty="0" smtClean="0"/>
              <a:t>отслеживания движения </a:t>
            </a:r>
            <a:r>
              <a:rPr lang="ru-RU" dirty="0" smtClean="0"/>
              <a:t>твердых тел</a:t>
            </a:r>
          </a:p>
          <a:p>
            <a:pPr lvl="1"/>
            <a:r>
              <a:rPr lang="ru-RU" dirty="0" smtClean="0"/>
              <a:t>Возможность отслеживания нескольких твердых тел и их идентификация</a:t>
            </a:r>
          </a:p>
          <a:p>
            <a:pPr lvl="1"/>
            <a:r>
              <a:rPr lang="en-US" dirty="0" err="1" smtClean="0"/>
              <a:t>Vicon</a:t>
            </a:r>
            <a:r>
              <a:rPr lang="en-US" dirty="0" smtClean="0"/>
              <a:t> Tracker </a:t>
            </a:r>
            <a:r>
              <a:rPr lang="ru-RU" dirty="0" smtClean="0"/>
              <a:t>выступает как сервер, доступный другим программам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Содержимое 4" descr="tracker-01-lrg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16016" y="3789040"/>
            <a:ext cx="3677845" cy="2232248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7" name="Рисунок 6" descr="bonita.jpeg"/>
          <p:cNvPicPr>
            <a:picLocks noChangeAspect="1"/>
          </p:cNvPicPr>
          <p:nvPr/>
        </p:nvPicPr>
        <p:blipFill>
          <a:blip r:embed="rId3" cstate="print"/>
          <a:srcRect l="27935" t="9051" r="23207" b="30050"/>
          <a:stretch>
            <a:fillRect/>
          </a:stretch>
        </p:blipFill>
        <p:spPr>
          <a:xfrm>
            <a:off x="6012160" y="1412776"/>
            <a:ext cx="2376264" cy="2222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2548</TotalTime>
  <Words>429</Words>
  <Application>Microsoft Office PowerPoint</Application>
  <PresentationFormat>Экран (4:3)</PresentationFormat>
  <Paragraphs>124</Paragraphs>
  <Slides>13</Slides>
  <Notes>1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Метро</vt:lpstr>
      <vt:lpstr>Виртуальный полигон для исследования динамики четырехроторных БПЛА</vt:lpstr>
      <vt:lpstr>Мотивация создания ВП</vt:lpstr>
      <vt:lpstr>Особенности постановки задачи ВП QuadroX-DS </vt:lpstr>
      <vt:lpstr>Архитектура виртуального полигона</vt:lpstr>
      <vt:lpstr>Физическая подсистема</vt:lpstr>
      <vt:lpstr>Модель функционирования бортового оборудования</vt:lpstr>
      <vt:lpstr>Средства анализа динамики БПЛА</vt:lpstr>
      <vt:lpstr>Система оптического захвата движения (1)</vt:lpstr>
      <vt:lpstr>Система оптического захвата движения (2)</vt:lpstr>
      <vt:lpstr>Слайд 10</vt:lpstr>
      <vt:lpstr>Система управления</vt:lpstr>
      <vt:lpstr>Заключение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293</cp:revision>
  <dcterms:created xsi:type="dcterms:W3CDTF">2012-05-06T19:34:58Z</dcterms:created>
  <dcterms:modified xsi:type="dcterms:W3CDTF">2012-05-10T19:05:59Z</dcterms:modified>
</cp:coreProperties>
</file>