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6"/>
  </p:notesMasterIdLst>
  <p:sldIdLst>
    <p:sldId id="256" r:id="rId2"/>
    <p:sldId id="260" r:id="rId3"/>
    <p:sldId id="265" r:id="rId4"/>
    <p:sldId id="261" r:id="rId5"/>
    <p:sldId id="266" r:id="rId6"/>
    <p:sldId id="284" r:id="rId7"/>
    <p:sldId id="283" r:id="rId8"/>
    <p:sldId id="263" r:id="rId9"/>
    <p:sldId id="278" r:id="rId10"/>
    <p:sldId id="264" r:id="rId11"/>
    <p:sldId id="279" r:id="rId12"/>
    <p:sldId id="282" r:id="rId13"/>
    <p:sldId id="267" r:id="rId14"/>
    <p:sldId id="25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0FF80"/>
    <a:srgbClr val="FF8080"/>
    <a:srgbClr val="4F81BD"/>
    <a:srgbClr val="640000"/>
    <a:srgbClr val="324B64"/>
    <a:srgbClr val="FFC0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483" autoAdjust="0"/>
  </p:normalViewPr>
  <p:slideViewPr>
    <p:cSldViewPr>
      <p:cViewPr varScale="1">
        <p:scale>
          <a:sx n="110" d="100"/>
          <a:sy n="110" d="100"/>
        </p:scale>
        <p:origin x="-21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CBF4D-B1CA-4B35-AB03-6998CF505999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2DC8-8836-478D-9C39-F1F7E94A9B2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2DC8-8836-478D-9C39-F1F7E94A9B2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olidFill>
            <a:srgbClr val="000000">
              <a:alpha val="69804"/>
            </a:srgbClr>
          </a:solidFill>
          <a:effectLst/>
        </p:spPr>
        <p:txBody>
          <a:bodyPr>
            <a:noAutofit/>
          </a:bodyPr>
          <a:lstStyle/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Комплекс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групповой </a:t>
            </a:r>
            <a:r>
              <a:rPr lang="ru-RU" sz="36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навигации БПЛА в закрытых помещениях</a:t>
            </a:r>
            <a:endParaRPr lang="ru-RU" sz="36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008112"/>
          </a:xfrm>
          <a:solidFill>
            <a:srgbClr val="000000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Алексей </a:t>
            </a:r>
            <a:r>
              <a:rPr lang="ru-RU" sz="2400" dirty="0" err="1" smtClean="0"/>
              <a:t>Безгодов</a:t>
            </a:r>
            <a:r>
              <a:rPr lang="ru-RU" sz="2400" dirty="0" smtClean="0"/>
              <a:t>, к.т.н., </a:t>
            </a:r>
            <a:endParaRPr lang="en-US" sz="2400" dirty="0" smtClean="0"/>
          </a:p>
          <a:p>
            <a:r>
              <a:rPr lang="ru-RU" sz="2400" dirty="0" smtClean="0"/>
              <a:t>НИИ НКТ СПб НИУ ИТМО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/>
          <p:cNvSpPr/>
          <p:nvPr/>
        </p:nvSpPr>
        <p:spPr>
          <a:xfrm>
            <a:off x="179512" y="1484784"/>
            <a:ext cx="8784976" cy="4680520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Функциональная схема 4Р-БПЛА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556792"/>
            <a:ext cx="1008112" cy="1872208"/>
          </a:xfrm>
          <a:prstGeom prst="rect">
            <a:avLst/>
          </a:prstGeom>
          <a:solidFill>
            <a:srgbClr val="324B64">
              <a:alpha val="50196"/>
            </a:srgb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ВП)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51920" y="2492896"/>
            <a:ext cx="1944216" cy="1080120"/>
          </a:xfrm>
          <a:prstGeom prst="rect">
            <a:avLst/>
          </a:prstGeom>
          <a:solidFill>
            <a:srgbClr val="640000">
              <a:alpha val="49804"/>
            </a:srgb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Controller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72200" y="1700808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3-axis</a:t>
            </a:r>
            <a:r>
              <a:rPr lang="ru-RU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gyroscope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372200" y="2132856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3-axis</a:t>
            </a:r>
            <a:r>
              <a:rPr lang="ru-RU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accelerometer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372200" y="2996952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Barometer *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372200" y="3429000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Magnetometer *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051720" y="1700808"/>
            <a:ext cx="1008112" cy="504056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XBee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372200" y="4589754"/>
            <a:ext cx="864096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#1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308304" y="4581128"/>
            <a:ext cx="1512168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372200" y="4949794"/>
            <a:ext cx="864096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#2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308304" y="4941168"/>
            <a:ext cx="1512168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372200" y="5292582"/>
            <a:ext cx="864096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#3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308304" y="5283956"/>
            <a:ext cx="1512168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372200" y="5661248"/>
            <a:ext cx="864096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#4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7308304" y="5652622"/>
            <a:ext cx="1512168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051720" y="4653136"/>
            <a:ext cx="1224136" cy="936104"/>
          </a:xfrm>
          <a:prstGeom prst="rect">
            <a:avLst/>
          </a:prstGeom>
          <a:solidFill>
            <a:srgbClr val="324B64">
              <a:alpha val="50196"/>
            </a:srgb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Camera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22" name="Соединительная линия уступом 21"/>
          <p:cNvCxnSpPr>
            <a:stCxn id="7" idx="1"/>
            <a:endCxn id="5" idx="3"/>
          </p:cNvCxnSpPr>
          <p:nvPr/>
        </p:nvCxnSpPr>
        <p:spPr>
          <a:xfrm rot="10800000" flipV="1">
            <a:off x="5796136" y="1844824"/>
            <a:ext cx="576064" cy="118813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115" idx="1"/>
            <a:endCxn id="5" idx="3"/>
          </p:cNvCxnSpPr>
          <p:nvPr/>
        </p:nvCxnSpPr>
        <p:spPr>
          <a:xfrm rot="10800000" flipV="1">
            <a:off x="5796136" y="2708920"/>
            <a:ext cx="576064" cy="324036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1"/>
            <a:endCxn id="5" idx="3"/>
          </p:cNvCxnSpPr>
          <p:nvPr/>
        </p:nvCxnSpPr>
        <p:spPr>
          <a:xfrm rot="10800000">
            <a:off x="5796136" y="3032956"/>
            <a:ext cx="576064" cy="10801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10" idx="1"/>
            <a:endCxn id="5" idx="3"/>
          </p:cNvCxnSpPr>
          <p:nvPr/>
        </p:nvCxnSpPr>
        <p:spPr>
          <a:xfrm rot="10800000">
            <a:off x="5796136" y="3032956"/>
            <a:ext cx="576064" cy="540060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5" idx="2"/>
            <a:endCxn id="12" idx="1"/>
          </p:cNvCxnSpPr>
          <p:nvPr/>
        </p:nvCxnSpPr>
        <p:spPr>
          <a:xfrm rot="16200000" flipH="1">
            <a:off x="5017737" y="3379307"/>
            <a:ext cx="1160754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5" idx="2"/>
            <a:endCxn id="14" idx="1"/>
          </p:cNvCxnSpPr>
          <p:nvPr/>
        </p:nvCxnSpPr>
        <p:spPr>
          <a:xfrm rot="16200000" flipH="1">
            <a:off x="4837717" y="3559327"/>
            <a:ext cx="1520794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5" idx="2"/>
            <a:endCxn id="16" idx="1"/>
          </p:cNvCxnSpPr>
          <p:nvPr/>
        </p:nvCxnSpPr>
        <p:spPr>
          <a:xfrm rot="16200000" flipH="1">
            <a:off x="4666323" y="3730721"/>
            <a:ext cx="1863582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5" idx="2"/>
            <a:endCxn id="18" idx="1"/>
          </p:cNvCxnSpPr>
          <p:nvPr/>
        </p:nvCxnSpPr>
        <p:spPr>
          <a:xfrm rot="16200000" flipH="1">
            <a:off x="4481990" y="3915054"/>
            <a:ext cx="2232248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11" idx="3"/>
            <a:endCxn id="5" idx="0"/>
          </p:cNvCxnSpPr>
          <p:nvPr/>
        </p:nvCxnSpPr>
        <p:spPr>
          <a:xfrm>
            <a:off x="3059832" y="1952836"/>
            <a:ext cx="1764196" cy="540060"/>
          </a:xfrm>
          <a:prstGeom prst="bentConnector2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20" idx="3"/>
            <a:endCxn id="5" idx="1"/>
          </p:cNvCxnSpPr>
          <p:nvPr/>
        </p:nvCxnSpPr>
        <p:spPr>
          <a:xfrm flipV="1">
            <a:off x="3275856" y="3032956"/>
            <a:ext cx="576064" cy="2088232"/>
          </a:xfrm>
          <a:prstGeom prst="bentConnector3">
            <a:avLst>
              <a:gd name="adj1" fmla="val 60482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stCxn id="4" idx="3"/>
            <a:endCxn id="11" idx="1"/>
          </p:cNvCxnSpPr>
          <p:nvPr/>
        </p:nvCxnSpPr>
        <p:spPr>
          <a:xfrm flipV="1">
            <a:off x="1259632" y="1952836"/>
            <a:ext cx="792088" cy="540060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2051720" y="2348880"/>
            <a:ext cx="1008112" cy="504056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WiFi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051720" y="2996952"/>
            <a:ext cx="1008112" cy="504056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 w="12700">
            <a:solidFill>
              <a:schemeClr val="bg1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USB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44" name="Соединительная линия уступом 43"/>
          <p:cNvCxnSpPr>
            <a:stCxn id="4" idx="3"/>
            <a:endCxn id="42" idx="1"/>
          </p:cNvCxnSpPr>
          <p:nvPr/>
        </p:nvCxnSpPr>
        <p:spPr>
          <a:xfrm>
            <a:off x="1259632" y="2492896"/>
            <a:ext cx="792088" cy="10801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4" idx="3"/>
            <a:endCxn id="43" idx="1"/>
          </p:cNvCxnSpPr>
          <p:nvPr/>
        </p:nvCxnSpPr>
        <p:spPr>
          <a:xfrm>
            <a:off x="1259632" y="2492896"/>
            <a:ext cx="792088" cy="756084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49"/>
          <p:cNvCxnSpPr>
            <a:stCxn id="42" idx="3"/>
            <a:endCxn id="5" idx="0"/>
          </p:cNvCxnSpPr>
          <p:nvPr/>
        </p:nvCxnSpPr>
        <p:spPr>
          <a:xfrm flipV="1">
            <a:off x="3059832" y="2492896"/>
            <a:ext cx="1764196" cy="108012"/>
          </a:xfrm>
          <a:prstGeom prst="bentConnector4">
            <a:avLst>
              <a:gd name="adj1" fmla="val 22449"/>
              <a:gd name="adj2" fmla="val 59672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49"/>
          <p:cNvCxnSpPr>
            <a:stCxn id="43" idx="3"/>
            <a:endCxn id="5" idx="0"/>
          </p:cNvCxnSpPr>
          <p:nvPr/>
        </p:nvCxnSpPr>
        <p:spPr>
          <a:xfrm flipV="1">
            <a:off x="3059832" y="2492896"/>
            <a:ext cx="1764196" cy="756084"/>
          </a:xfrm>
          <a:prstGeom prst="bentConnector4">
            <a:avLst>
              <a:gd name="adj1" fmla="val 22449"/>
              <a:gd name="adj2" fmla="val 171309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1763688" y="1556792"/>
            <a:ext cx="0" cy="446449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6372200" y="3861048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GPS *</a:t>
            </a:r>
          </a:p>
        </p:txBody>
      </p:sp>
      <p:cxnSp>
        <p:nvCxnSpPr>
          <p:cNvPr id="94" name="Соединительная линия уступом 93"/>
          <p:cNvCxnSpPr>
            <a:stCxn id="93" idx="1"/>
            <a:endCxn id="5" idx="3"/>
          </p:cNvCxnSpPr>
          <p:nvPr/>
        </p:nvCxnSpPr>
        <p:spPr>
          <a:xfrm rot="10800000">
            <a:off x="5796136" y="3032956"/>
            <a:ext cx="576064" cy="972108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Прямоугольник 114"/>
          <p:cNvSpPr/>
          <p:nvPr/>
        </p:nvSpPr>
        <p:spPr>
          <a:xfrm>
            <a:off x="6372200" y="2564904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Sonar</a:t>
            </a:r>
            <a:endParaRPr lang="ru-RU" sz="1400" dirty="0">
              <a:solidFill>
                <a:schemeClr val="bg1"/>
              </a:solidFill>
            </a:endParaRPr>
          </a:p>
        </p:txBody>
      </p:sp>
      <p:cxnSp>
        <p:nvCxnSpPr>
          <p:cNvPr id="119" name="Соединительная линия уступом 118"/>
          <p:cNvCxnSpPr/>
          <p:nvPr/>
        </p:nvCxnSpPr>
        <p:spPr>
          <a:xfrm rot="10800000" flipV="1">
            <a:off x="5796136" y="2276872"/>
            <a:ext cx="576064" cy="756084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" name="Группа 14"/>
          <p:cNvGrpSpPr/>
          <p:nvPr/>
        </p:nvGrpSpPr>
        <p:grpSpPr>
          <a:xfrm>
            <a:off x="539552" y="2924944"/>
            <a:ext cx="1296144" cy="576064"/>
            <a:chOff x="2123728" y="2420888"/>
            <a:chExt cx="1296144" cy="576064"/>
          </a:xfrm>
        </p:grpSpPr>
        <p:sp>
          <p:nvSpPr>
            <p:cNvPr id="14" name="Плюс 13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Овал 3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15"/>
          <p:cNvGrpSpPr/>
          <p:nvPr/>
        </p:nvGrpSpPr>
        <p:grpSpPr>
          <a:xfrm>
            <a:off x="1331640" y="1628800"/>
            <a:ext cx="1296144" cy="576064"/>
            <a:chOff x="2123728" y="2420888"/>
            <a:chExt cx="1296144" cy="576064"/>
          </a:xfrm>
        </p:grpSpPr>
        <p:sp>
          <p:nvSpPr>
            <p:cNvPr id="17" name="Плюс 16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21"/>
          <p:cNvGrpSpPr/>
          <p:nvPr/>
        </p:nvGrpSpPr>
        <p:grpSpPr>
          <a:xfrm>
            <a:off x="971600" y="3789040"/>
            <a:ext cx="1296144" cy="576064"/>
            <a:chOff x="2123728" y="2420888"/>
            <a:chExt cx="1296144" cy="576064"/>
          </a:xfrm>
        </p:grpSpPr>
        <p:sp>
          <p:nvSpPr>
            <p:cNvPr id="23" name="Плюс 22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27"/>
          <p:cNvGrpSpPr/>
          <p:nvPr/>
        </p:nvGrpSpPr>
        <p:grpSpPr>
          <a:xfrm>
            <a:off x="1763688" y="2420888"/>
            <a:ext cx="1296144" cy="576064"/>
            <a:chOff x="2123728" y="2420888"/>
            <a:chExt cx="1296144" cy="576064"/>
          </a:xfrm>
        </p:grpSpPr>
        <p:sp>
          <p:nvSpPr>
            <p:cNvPr id="29" name="Плюс 28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33"/>
          <p:cNvGrpSpPr/>
          <p:nvPr/>
        </p:nvGrpSpPr>
        <p:grpSpPr>
          <a:xfrm>
            <a:off x="971600" y="4221088"/>
            <a:ext cx="1296144" cy="576064"/>
            <a:chOff x="2123728" y="2420888"/>
            <a:chExt cx="1296144" cy="576064"/>
          </a:xfrm>
        </p:grpSpPr>
        <p:sp>
          <p:nvSpPr>
            <p:cNvPr id="35" name="Плюс 34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0" name="Рисунок 39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8304" y="1988840"/>
            <a:ext cx="1200292" cy="858209"/>
          </a:xfrm>
          <a:prstGeom prst="rect">
            <a:avLst/>
          </a:prstGeom>
        </p:spPr>
      </p:pic>
      <p:pic>
        <p:nvPicPr>
          <p:cNvPr id="41" name="Рисунок 40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2348880"/>
            <a:ext cx="1200292" cy="858209"/>
          </a:xfrm>
          <a:prstGeom prst="rect">
            <a:avLst/>
          </a:prstGeom>
        </p:spPr>
      </p:pic>
      <p:pic>
        <p:nvPicPr>
          <p:cNvPr id="42" name="Рисунок 41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4725144"/>
            <a:ext cx="1200292" cy="858209"/>
          </a:xfrm>
          <a:prstGeom prst="rect">
            <a:avLst/>
          </a:prstGeom>
        </p:spPr>
      </p:pic>
      <p:pic>
        <p:nvPicPr>
          <p:cNvPr id="43" name="Рисунок 42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3933056"/>
            <a:ext cx="1200292" cy="85820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Восстановление трехмерной структуры помещения</a:t>
            </a:r>
            <a:endParaRPr lang="ru-RU" sz="3200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3501008"/>
            <a:ext cx="4038600" cy="2625155"/>
          </a:xfrm>
          <a:solidFill>
            <a:srgbClr val="000000">
              <a:alpha val="69804"/>
            </a:srgbClr>
          </a:solidFill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ЛИДАР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Высокая точность</a:t>
            </a:r>
          </a:p>
          <a:p>
            <a:pPr lvl="1"/>
            <a:r>
              <a:rPr lang="ru-RU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Высокая стоимость</a:t>
            </a:r>
          </a:p>
          <a:p>
            <a:pPr lvl="1"/>
            <a:r>
              <a:rPr lang="ru-RU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Большой вес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СОНАР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Малый вес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Легкость интеграции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Низкая стоимость</a:t>
            </a:r>
          </a:p>
          <a:p>
            <a:pPr lvl="1"/>
            <a:r>
              <a:rPr lang="ru-RU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Низкая точность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860032" y="1600200"/>
            <a:ext cx="3826768" cy="4525963"/>
          </a:xfrm>
          <a:solidFill>
            <a:srgbClr val="000000">
              <a:alpha val="69804"/>
            </a:srgbClr>
          </a:solidFill>
        </p:spPr>
        <p:txBody>
          <a:bodyPr>
            <a:normAutofit fontScale="70000" lnSpcReduction="20000"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Kinect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ru-RU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в реальном времени</a:t>
            </a:r>
          </a:p>
          <a:p>
            <a:pPr lvl="1"/>
            <a:r>
              <a:rPr lang="en-US" dirty="0" err="1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Kinect</a:t>
            </a:r>
            <a:r>
              <a:rPr lang="en-US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Fusion</a:t>
            </a:r>
            <a:endParaRPr lang="ru-RU" dirty="0" smtClean="0">
              <a:solidFill>
                <a:srgbClr val="80FF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ru-RU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Необходимость прямого подключения к </a:t>
            </a:r>
            <a:r>
              <a:rPr lang="en-US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  <a:r>
              <a:rPr lang="ru-RU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доп. электропитание</a:t>
            </a:r>
          </a:p>
          <a:p>
            <a:pPr lvl="1"/>
            <a:r>
              <a:rPr lang="ru-RU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Большой вес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7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(можно разобрать :)</a:t>
            </a:r>
            <a:endParaRPr lang="en-US" dirty="0" smtClean="0">
              <a:solidFill>
                <a:srgbClr val="80FF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PTAM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ru-RU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Высокое качество результата</a:t>
            </a:r>
          </a:p>
          <a:p>
            <a:pPr lvl="1"/>
            <a:r>
              <a:rPr lang="ru-RU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Вычислительная трудоемкость</a:t>
            </a:r>
          </a:p>
          <a:p>
            <a:pPr lvl="1"/>
            <a:r>
              <a:rPr lang="ru-RU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Высокая нагрузка на беспроводную сеть</a:t>
            </a:r>
            <a:endParaRPr lang="en-US" dirty="0" smtClean="0">
              <a:solidFill>
                <a:srgbClr val="FF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Содержимое 3"/>
          <p:cNvSpPr txBox="1">
            <a:spLocks/>
          </p:cNvSpPr>
          <p:nvPr/>
        </p:nvSpPr>
        <p:spPr>
          <a:xfrm>
            <a:off x="467544" y="1556793"/>
            <a:ext cx="4038600" cy="1656183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Предоставление информации о помещении оператору и/или ИИ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Корректировка положения БПЛА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2051720" y="3212976"/>
            <a:ext cx="1008112" cy="216024"/>
          </a:xfrm>
          <a:prstGeom prst="downArrow">
            <a:avLst/>
          </a:prstGeom>
          <a:solidFill>
            <a:srgbClr val="000000"/>
          </a:solidFill>
          <a:ln w="19050"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4572000" y="2132856"/>
            <a:ext cx="216024" cy="936104"/>
          </a:xfrm>
          <a:prstGeom prst="rightArrow">
            <a:avLst/>
          </a:prstGeom>
          <a:solidFill>
            <a:srgbClr val="000000"/>
          </a:solidFill>
          <a:ln w="19050"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70000"/>
            </a:srgbClr>
          </a:solidFill>
        </p:spPr>
        <p:txBody>
          <a:bodyPr>
            <a:no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Сформулирован круг и особенности задач для комплекса групповой навигации 4Р-БПЛА в закрытых помещениях</a:t>
            </a: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Проанализированы варианты аппаратной платформы для бортовой </a:t>
            </a:r>
            <a:r>
              <a:rPr lang="ru-RU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электроники </a:t>
            </a:r>
            <a:r>
              <a:rPr lang="ru-RU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4Р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БПЛА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Собран летный прототип 4Р-БПЛА </a:t>
            </a: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Частично разработано ПО бортового оборудования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базе платформы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Частично разработано ПО ПК оператора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QuadroX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-DS)</a:t>
            </a:r>
            <a:endParaRPr lang="ru-RU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комплекса 4Р-БПЛА для решения задачи групповой навигации в закрытых помещениях</a:t>
            </a:r>
          </a:p>
          <a:p>
            <a:endParaRPr lang="ru-RU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виртуального полигона для исследования динамики 4Р-БПЛА в закрытых помещениях (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Quadro</a:t>
            </a:r>
            <a:r>
              <a:rPr lang="en-US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-DS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применения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Спасательные операции в труднодоступных помещениях</a:t>
            </a:r>
          </a:p>
          <a:p>
            <a:pPr lvl="1"/>
            <a:r>
              <a:rPr lang="ru-RU" sz="24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пещерах</a:t>
            </a:r>
          </a:p>
          <a:p>
            <a:pPr lvl="1"/>
            <a:r>
              <a:rPr lang="ru-RU" sz="24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завалах</a:t>
            </a:r>
            <a:endParaRPr lang="en-US" sz="2400" dirty="0" smtClean="0">
              <a:solidFill>
                <a:srgbClr val="80FF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Мониторинг объектов на предмет:</a:t>
            </a:r>
          </a:p>
          <a:p>
            <a:pPr lvl="1"/>
            <a:r>
              <a:rPr lang="ru-RU" sz="24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Вторжения на охраняемые объекты</a:t>
            </a:r>
          </a:p>
          <a:p>
            <a:pPr lvl="1"/>
            <a:r>
              <a:rPr lang="ru-RU" sz="24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Аварий на опасных объектах</a:t>
            </a:r>
            <a:endParaRPr lang="en-US" sz="2400" dirty="0" smtClean="0">
              <a:solidFill>
                <a:srgbClr val="80FF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Разведывательные операции</a:t>
            </a:r>
          </a:p>
          <a:p>
            <a:pPr lvl="1"/>
            <a:endParaRPr lang="ru-RU" sz="2400" dirty="0" smtClean="0"/>
          </a:p>
          <a:p>
            <a:pPr lvl="1"/>
            <a:endParaRPr lang="ru-RU" sz="2400" dirty="0" smtClean="0"/>
          </a:p>
          <a:p>
            <a:pPr lvl="1"/>
            <a:endParaRPr lang="ru-RU" sz="2400" dirty="0" smtClean="0"/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Особенности постановки задачи </a:t>
            </a:r>
            <a:r>
              <a:rPr lang="ru-RU" sz="3200" dirty="0" smtClean="0"/>
              <a:t>комплекса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74902"/>
            </a:srgbClr>
          </a:solidFill>
        </p:spPr>
        <p:txBody>
          <a:bodyPr>
            <a:no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Навигация в заведомо известных, неизвестных и/или изменяющихся помещениях</a:t>
            </a: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Восстановление трехмерной структуры закрытых помещений для облегчения работы оператора</a:t>
            </a:r>
          </a:p>
          <a:p>
            <a:endParaRPr lang="ru-RU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Сложность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передачи прямого радиосигнала в закрытых помещениях</a:t>
            </a: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 группового поведения БПЛА в условиях агрессивной среды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2987824" y="1628800"/>
            <a:ext cx="5976664" cy="4464496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Топология комплекса в условиях закрытых помещений</a:t>
            </a:r>
            <a:endParaRPr lang="ru-RU" sz="3200" dirty="0"/>
          </a:p>
        </p:txBody>
      </p:sp>
      <p:sp>
        <p:nvSpPr>
          <p:cNvPr id="22" name="Содержимое 21"/>
          <p:cNvSpPr>
            <a:spLocks noGrp="1"/>
          </p:cNvSpPr>
          <p:nvPr>
            <p:ph sz="half" idx="1"/>
          </p:nvPr>
        </p:nvSpPr>
        <p:spPr>
          <a:xfrm>
            <a:off x="107504" y="1600200"/>
            <a:ext cx="2736304" cy="4525963"/>
          </a:xfrm>
          <a:solidFill>
            <a:srgbClr val="000000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ПК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БПЛА</a:t>
            </a:r>
          </a:p>
          <a:p>
            <a:pPr lvl="1"/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Команды оператора</a:t>
            </a:r>
          </a:p>
          <a:p>
            <a:pPr lvl="1"/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Команды системы управления</a:t>
            </a:r>
          </a:p>
          <a:p>
            <a:pPr lvl="1"/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Корректировка координат</a:t>
            </a:r>
          </a:p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БПЛАПК</a:t>
            </a:r>
          </a:p>
          <a:p>
            <a:pPr lvl="1"/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Изображения (1/10 с)</a:t>
            </a:r>
          </a:p>
          <a:p>
            <a:pPr lvl="1"/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Телеметрия</a:t>
            </a:r>
          </a:p>
          <a:p>
            <a:pPr lvl="1"/>
            <a:endParaRPr lang="ru-RU" sz="1800" dirty="0" smtClean="0">
              <a:sym typeface="Wingdings" pitchFamily="2" charset="2"/>
            </a:endParaRPr>
          </a:p>
          <a:p>
            <a:pPr lvl="1"/>
            <a:endParaRPr lang="ru-RU" sz="1800" dirty="0" smtClean="0">
              <a:sym typeface="Wingdings" pitchFamily="2" charset="2"/>
            </a:endParaRPr>
          </a:p>
          <a:p>
            <a:pPr lvl="1"/>
            <a:endParaRPr lang="ru-RU" sz="1800" dirty="0" smtClean="0">
              <a:sym typeface="Wingdings" pitchFamily="2" charset="2"/>
            </a:endParaRPr>
          </a:p>
          <a:p>
            <a:endParaRPr lang="ru-RU" sz="2000" dirty="0"/>
          </a:p>
        </p:txBody>
      </p:sp>
      <p:pic>
        <p:nvPicPr>
          <p:cNvPr id="25" name="Рисунок 24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5963" y="2532384"/>
            <a:ext cx="814390" cy="609052"/>
          </a:xfrm>
          <a:prstGeom prst="rect">
            <a:avLst/>
          </a:prstGeom>
        </p:spPr>
      </p:pic>
      <p:pic>
        <p:nvPicPr>
          <p:cNvPr id="26" name="Рисунок 25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97112" y="2583487"/>
            <a:ext cx="814390" cy="609052"/>
          </a:xfrm>
          <a:prstGeom prst="rect">
            <a:avLst/>
          </a:prstGeom>
        </p:spPr>
      </p:pic>
      <p:pic>
        <p:nvPicPr>
          <p:cNvPr id="27" name="Рисунок 26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8249" y="4320970"/>
            <a:ext cx="814390" cy="609052"/>
          </a:xfrm>
          <a:prstGeom prst="rect">
            <a:avLst/>
          </a:prstGeom>
        </p:spPr>
      </p:pic>
      <p:pic>
        <p:nvPicPr>
          <p:cNvPr id="28" name="Рисунок 27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9398" y="4372073"/>
            <a:ext cx="814390" cy="609052"/>
          </a:xfrm>
          <a:prstGeom prst="rect">
            <a:avLst/>
          </a:prstGeom>
        </p:spPr>
      </p:pic>
      <p:pic>
        <p:nvPicPr>
          <p:cNvPr id="29" name="Рисунок 28" descr="lapt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2379077"/>
            <a:ext cx="1025896" cy="1117757"/>
          </a:xfrm>
          <a:prstGeom prst="rect">
            <a:avLst/>
          </a:prstGeom>
        </p:spPr>
      </p:pic>
      <p:pic>
        <p:nvPicPr>
          <p:cNvPr id="30" name="Рисунок 29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89405" y="4218765"/>
            <a:ext cx="814390" cy="609052"/>
          </a:xfrm>
          <a:prstGeom prst="rect">
            <a:avLst/>
          </a:prstGeom>
        </p:spPr>
      </p:pic>
      <p:sp>
        <p:nvSpPr>
          <p:cNvPr id="31" name="Прямоугольник 30"/>
          <p:cNvSpPr/>
          <p:nvPr/>
        </p:nvSpPr>
        <p:spPr>
          <a:xfrm>
            <a:off x="5361972" y="2276872"/>
            <a:ext cx="293142" cy="1890791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 rot="5400000">
            <a:off x="7749226" y="2677254"/>
            <a:ext cx="306615" cy="1856564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 rot="5400000">
            <a:off x="6430089" y="3044497"/>
            <a:ext cx="306615" cy="4494840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войная стрелка влево/вправо 33"/>
          <p:cNvSpPr/>
          <p:nvPr/>
        </p:nvSpPr>
        <p:spPr>
          <a:xfrm rot="2961900">
            <a:off x="3720645" y="3731711"/>
            <a:ext cx="549948" cy="196927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войная стрелка влево/вправо 34"/>
          <p:cNvSpPr/>
          <p:nvPr/>
        </p:nvSpPr>
        <p:spPr>
          <a:xfrm rot="608049">
            <a:off x="5160588" y="4485681"/>
            <a:ext cx="613170" cy="205977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Двойная стрелка влево/вправо 35"/>
          <p:cNvSpPr/>
          <p:nvPr/>
        </p:nvSpPr>
        <p:spPr>
          <a:xfrm rot="21409230">
            <a:off x="6847106" y="4525960"/>
            <a:ext cx="679300" cy="205977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Двойная стрелка влево/вправо 36"/>
          <p:cNvSpPr/>
          <p:nvPr/>
        </p:nvSpPr>
        <p:spPr>
          <a:xfrm rot="16518987">
            <a:off x="5991107" y="3636414"/>
            <a:ext cx="777445" cy="196927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войная стрелка влево/вправо 37"/>
          <p:cNvSpPr/>
          <p:nvPr/>
        </p:nvSpPr>
        <p:spPr>
          <a:xfrm rot="21082670">
            <a:off x="6939262" y="2737788"/>
            <a:ext cx="679300" cy="205977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179512" y="1484784"/>
            <a:ext cx="8856984" cy="4680520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 использования</a:t>
            </a:r>
            <a:endParaRPr lang="ru-RU" dirty="0"/>
          </a:p>
        </p:txBody>
      </p:sp>
      <p:pic>
        <p:nvPicPr>
          <p:cNvPr id="3" name="Рисунок 2" descr="quadrot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4149080"/>
            <a:ext cx="840252" cy="600780"/>
          </a:xfrm>
          <a:prstGeom prst="rect">
            <a:avLst/>
          </a:prstGeom>
        </p:spPr>
      </p:pic>
      <p:pic>
        <p:nvPicPr>
          <p:cNvPr id="4" name="Рисунок 3" descr="quadrot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3429000"/>
            <a:ext cx="840252" cy="600780"/>
          </a:xfrm>
          <a:prstGeom prst="rect">
            <a:avLst/>
          </a:prstGeom>
        </p:spPr>
      </p:pic>
      <p:pic>
        <p:nvPicPr>
          <p:cNvPr id="5" name="Рисунок 4" descr="quadrot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4149080"/>
            <a:ext cx="840252" cy="600780"/>
          </a:xfrm>
          <a:prstGeom prst="rect">
            <a:avLst/>
          </a:prstGeom>
        </p:spPr>
      </p:pic>
      <p:pic>
        <p:nvPicPr>
          <p:cNvPr id="6" name="Рисунок 5" descr="lapt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4293096"/>
            <a:ext cx="1097254" cy="1142973"/>
          </a:xfrm>
          <a:prstGeom prst="rect">
            <a:avLst/>
          </a:prstGeom>
        </p:spPr>
      </p:pic>
      <p:pic>
        <p:nvPicPr>
          <p:cNvPr id="8" name="Рисунок 7" descr="oil platform 2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6296" y="4005064"/>
            <a:ext cx="1776715" cy="1982634"/>
          </a:xfrm>
          <a:prstGeom prst="rect">
            <a:avLst/>
          </a:prstGeom>
        </p:spPr>
      </p:pic>
      <p:pic>
        <p:nvPicPr>
          <p:cNvPr id="9" name="Рисунок 8" descr="kobe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4288" y="2060848"/>
            <a:ext cx="1736901" cy="1224136"/>
          </a:xfrm>
          <a:prstGeom prst="rect">
            <a:avLst/>
          </a:prstGeom>
        </p:spPr>
      </p:pic>
      <p:pic>
        <p:nvPicPr>
          <p:cNvPr id="10" name="Рисунок 9" descr="satellite-outline-hi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79712" y="1556792"/>
            <a:ext cx="1320837" cy="977419"/>
          </a:xfrm>
          <a:prstGeom prst="rect">
            <a:avLst/>
          </a:prstGeom>
        </p:spPr>
      </p:pic>
      <p:sp>
        <p:nvSpPr>
          <p:cNvPr id="11" name="Стрелка вправо 10"/>
          <p:cNvSpPr/>
          <p:nvPr/>
        </p:nvSpPr>
        <p:spPr>
          <a:xfrm rot="20565343">
            <a:off x="1860587" y="4692061"/>
            <a:ext cx="792088" cy="288032"/>
          </a:xfrm>
          <a:prstGeom prst="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20565090">
            <a:off x="5028006" y="4122184"/>
            <a:ext cx="833651" cy="288032"/>
          </a:xfrm>
          <a:prstGeom prst="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8550481">
            <a:off x="4134613" y="2860278"/>
            <a:ext cx="2199296" cy="288032"/>
          </a:xfrm>
          <a:prstGeom prst="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39552" y="566124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База БПЛА</a:t>
            </a:r>
            <a:endParaRPr lang="ru-R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596336" y="335699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Цель</a:t>
            </a:r>
            <a:endParaRPr lang="ru-RU" sz="2400" dirty="0"/>
          </a:p>
        </p:txBody>
      </p:sp>
      <p:pic>
        <p:nvPicPr>
          <p:cNvPr id="20" name="Рисунок 19" descr="quadrot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1556792"/>
            <a:ext cx="840252" cy="600780"/>
          </a:xfrm>
          <a:prstGeom prst="rect">
            <a:avLst/>
          </a:prstGeom>
        </p:spPr>
      </p:pic>
      <p:sp>
        <p:nvSpPr>
          <p:cNvPr id="21" name="Молния 20"/>
          <p:cNvSpPr/>
          <p:nvPr/>
        </p:nvSpPr>
        <p:spPr>
          <a:xfrm>
            <a:off x="2915816" y="2492896"/>
            <a:ext cx="648072" cy="720080"/>
          </a:xfrm>
          <a:prstGeom prst="lightningBolt">
            <a:avLst/>
          </a:prstGeom>
          <a:solidFill>
            <a:srgbClr val="000000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Трапеция 22"/>
          <p:cNvSpPr/>
          <p:nvPr/>
        </p:nvSpPr>
        <p:spPr>
          <a:xfrm rot="18056538">
            <a:off x="6854427" y="1986673"/>
            <a:ext cx="707970" cy="648072"/>
          </a:xfrm>
          <a:prstGeom prst="trapezoid">
            <a:avLst>
              <a:gd name="adj" fmla="val 46297"/>
            </a:avLst>
          </a:prstGeom>
          <a:solidFill>
            <a:srgbClr val="000000"/>
          </a:solidFill>
          <a:ln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Рисунок 27" descr="quadrot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5919" y="3721366"/>
            <a:ext cx="840252" cy="600780"/>
          </a:xfrm>
          <a:prstGeom prst="rect">
            <a:avLst/>
          </a:prstGeom>
        </p:spPr>
      </p:pic>
      <p:sp>
        <p:nvSpPr>
          <p:cNvPr id="29" name="Трапеция 28"/>
          <p:cNvSpPr/>
          <p:nvPr/>
        </p:nvSpPr>
        <p:spPr>
          <a:xfrm rot="18056538">
            <a:off x="6838186" y="4151247"/>
            <a:ext cx="707970" cy="648072"/>
          </a:xfrm>
          <a:prstGeom prst="trapezoid">
            <a:avLst>
              <a:gd name="adj" fmla="val 46297"/>
            </a:avLst>
          </a:prstGeom>
          <a:solidFill>
            <a:srgbClr val="000000"/>
          </a:solidFill>
          <a:ln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олилиния 41"/>
          <p:cNvSpPr/>
          <p:nvPr/>
        </p:nvSpPr>
        <p:spPr>
          <a:xfrm>
            <a:off x="1835696" y="4509121"/>
            <a:ext cx="4175185" cy="936104"/>
          </a:xfrm>
          <a:custGeom>
            <a:avLst/>
            <a:gdLst>
              <a:gd name="connsiteX0" fmla="*/ 4175185 w 4175185"/>
              <a:gd name="connsiteY0" fmla="*/ 0 h 1114245"/>
              <a:gd name="connsiteX1" fmla="*/ 2268747 w 4175185"/>
              <a:gd name="connsiteY1" fmla="*/ 974785 h 1114245"/>
              <a:gd name="connsiteX2" fmla="*/ 0 w 4175185"/>
              <a:gd name="connsiteY2" fmla="*/ 836762 h 111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5185" h="1114245">
                <a:moveTo>
                  <a:pt x="4175185" y="0"/>
                </a:moveTo>
                <a:cubicBezTo>
                  <a:pt x="3569898" y="417662"/>
                  <a:pt x="2964611" y="835325"/>
                  <a:pt x="2268747" y="974785"/>
                </a:cubicBezTo>
                <a:cubicBezTo>
                  <a:pt x="1572883" y="1114245"/>
                  <a:pt x="786441" y="975503"/>
                  <a:pt x="0" y="836762"/>
                </a:cubicBezTo>
              </a:path>
            </a:pathLst>
          </a:custGeom>
          <a:ln w="57150">
            <a:solidFill>
              <a:srgbClr val="80FF8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2843808" y="501317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Передача данных</a:t>
            </a:r>
            <a:endParaRPr lang="ru-RU" sz="1200" dirty="0"/>
          </a:p>
        </p:txBody>
      </p:sp>
      <p:sp>
        <p:nvSpPr>
          <p:cNvPr id="45" name="Пятиугольник 44"/>
          <p:cNvSpPr/>
          <p:nvPr/>
        </p:nvSpPr>
        <p:spPr>
          <a:xfrm>
            <a:off x="2195736" y="5733256"/>
            <a:ext cx="4536504" cy="288032"/>
          </a:xfrm>
          <a:prstGeom prst="homePlate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 на цель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4067944" y="1628800"/>
            <a:ext cx="4536504" cy="4392488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Устройство и принцип 4Р-БПЛА</a:t>
            </a:r>
            <a:endParaRPr lang="ru-RU" sz="3600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67544" y="1628800"/>
            <a:ext cx="3168352" cy="4392487"/>
          </a:xfrm>
          <a:solidFill>
            <a:srgbClr val="000000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Рама</a:t>
            </a:r>
          </a:p>
          <a:p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Двигатели (3-8)</a:t>
            </a:r>
          </a:p>
          <a:p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Набор сенсоров:</a:t>
            </a:r>
          </a:p>
          <a:p>
            <a:pPr lvl="1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Акселерометр</a:t>
            </a:r>
          </a:p>
          <a:p>
            <a:pPr lvl="1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Гироскоп</a:t>
            </a:r>
          </a:p>
          <a:p>
            <a:pPr lvl="1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Сонар </a:t>
            </a:r>
          </a:p>
          <a:p>
            <a:pPr lvl="1"/>
            <a:r>
              <a:rPr lang="ru-RU" sz="1600" i="1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Барометр</a:t>
            </a:r>
          </a:p>
          <a:p>
            <a:pPr lvl="1"/>
            <a:r>
              <a:rPr lang="ru-RU" sz="1600" i="1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Магнетометр</a:t>
            </a:r>
            <a:endParaRPr lang="en-US" sz="1600" i="1" dirty="0" smtClean="0">
              <a:solidFill>
                <a:srgbClr val="80FF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600" i="1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GPS</a:t>
            </a:r>
            <a:endParaRPr lang="ru-RU" sz="1600" i="1" dirty="0" smtClean="0">
              <a:solidFill>
                <a:srgbClr val="80FF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Контроллер</a:t>
            </a:r>
          </a:p>
          <a:p>
            <a:pPr lvl="1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Стабилизация</a:t>
            </a:r>
          </a:p>
          <a:p>
            <a:pPr lvl="1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Коммуникация</a:t>
            </a:r>
          </a:p>
          <a:p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Аккумулятор (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LiPo</a:t>
            </a:r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4211960" y="1628800"/>
            <a:ext cx="4320480" cy="4320480"/>
            <a:chOff x="611560" y="1628800"/>
            <a:chExt cx="4320480" cy="4320480"/>
          </a:xfrm>
        </p:grpSpPr>
        <p:sp>
          <p:nvSpPr>
            <p:cNvPr id="15" name="Умножение 14"/>
            <p:cNvSpPr/>
            <p:nvPr/>
          </p:nvSpPr>
          <p:spPr>
            <a:xfrm>
              <a:off x="1187624" y="2204864"/>
              <a:ext cx="3168352" cy="3168352"/>
            </a:xfrm>
            <a:prstGeom prst="mathMultiply">
              <a:avLst>
                <a:gd name="adj1" fmla="val 7347"/>
              </a:avLst>
            </a:prstGeom>
            <a:solidFill>
              <a:srgbClr val="000000">
                <a:alpha val="69804"/>
              </a:srgbClr>
            </a:solidFill>
            <a:ln w="1905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Круговая стрелка 6"/>
            <p:cNvSpPr/>
            <p:nvPr/>
          </p:nvSpPr>
          <p:spPr>
            <a:xfrm>
              <a:off x="611560" y="1628800"/>
              <a:ext cx="2160240" cy="2160240"/>
            </a:xfrm>
            <a:prstGeom prst="circularArrow">
              <a:avLst>
                <a:gd name="adj1" fmla="val 6887"/>
                <a:gd name="adj2" fmla="val 1142319"/>
                <a:gd name="adj3" fmla="val 181547"/>
                <a:gd name="adj4" fmla="val 2314450"/>
                <a:gd name="adj5" fmla="val 12500"/>
              </a:avLst>
            </a:prstGeom>
            <a:solidFill>
              <a:srgbClr val="000000">
                <a:alpha val="69804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" name="Круговая стрелка 7"/>
            <p:cNvSpPr/>
            <p:nvPr/>
          </p:nvSpPr>
          <p:spPr>
            <a:xfrm>
              <a:off x="2771800" y="3789040"/>
              <a:ext cx="2160240" cy="2160240"/>
            </a:xfrm>
            <a:prstGeom prst="circularArrow">
              <a:avLst>
                <a:gd name="adj1" fmla="val 6887"/>
                <a:gd name="adj2" fmla="val 1142319"/>
                <a:gd name="adj3" fmla="val 181547"/>
                <a:gd name="adj4" fmla="val 2314450"/>
                <a:gd name="adj5" fmla="val 12500"/>
              </a:avLst>
            </a:prstGeom>
            <a:solidFill>
              <a:srgbClr val="000000">
                <a:alpha val="69804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" name="Круговая стрелка 8"/>
            <p:cNvSpPr/>
            <p:nvPr/>
          </p:nvSpPr>
          <p:spPr>
            <a:xfrm flipH="1">
              <a:off x="2771800" y="1628800"/>
              <a:ext cx="2160240" cy="2160240"/>
            </a:xfrm>
            <a:prstGeom prst="circularArrow">
              <a:avLst>
                <a:gd name="adj1" fmla="val 6887"/>
                <a:gd name="adj2" fmla="val 1142319"/>
                <a:gd name="adj3" fmla="val 181547"/>
                <a:gd name="adj4" fmla="val 2314450"/>
                <a:gd name="adj5" fmla="val 12500"/>
              </a:avLst>
            </a:prstGeom>
            <a:solidFill>
              <a:srgbClr val="000000">
                <a:alpha val="69804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" name="Круговая стрелка 9"/>
            <p:cNvSpPr/>
            <p:nvPr/>
          </p:nvSpPr>
          <p:spPr>
            <a:xfrm flipH="1">
              <a:off x="611560" y="3789040"/>
              <a:ext cx="2160240" cy="2160240"/>
            </a:xfrm>
            <a:prstGeom prst="circularArrow">
              <a:avLst>
                <a:gd name="adj1" fmla="val 6887"/>
                <a:gd name="adj2" fmla="val 1142319"/>
                <a:gd name="adj3" fmla="val 181547"/>
                <a:gd name="adj4" fmla="val 2314450"/>
                <a:gd name="adj5" fmla="val 12500"/>
              </a:avLst>
            </a:prstGeom>
            <a:solidFill>
              <a:srgbClr val="000000">
                <a:alpha val="69804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1331640" y="2348880"/>
              <a:ext cx="720080" cy="720080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331640" y="4509120"/>
              <a:ext cx="720080" cy="720080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3491880" y="4509120"/>
              <a:ext cx="720080" cy="720080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3491880" y="2348880"/>
              <a:ext cx="720080" cy="720080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3707904" y="2564904"/>
              <a:ext cx="288032" cy="288032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1547664" y="2564904"/>
              <a:ext cx="288032" cy="288032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1547664" y="4725144"/>
              <a:ext cx="288032" cy="288032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3707904" y="4725144"/>
              <a:ext cx="288032" cy="288032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Особенности конструкции 4Р-БПЛА</a:t>
            </a:r>
            <a:endParaRPr lang="ru-RU" sz="3600" dirty="0"/>
          </a:p>
        </p:txBody>
      </p:sp>
      <p:pic>
        <p:nvPicPr>
          <p:cNvPr id="4" name="Содержимое 3" descr="quadrotor.jp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lum bright="-20000"/>
          </a:blip>
          <a:srcRect l="3628" r="2053"/>
          <a:stretch>
            <a:fillRect/>
          </a:stretch>
        </p:blipFill>
        <p:spPr>
          <a:xfrm>
            <a:off x="179512" y="1628800"/>
            <a:ext cx="5616624" cy="424847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5940152" y="1628801"/>
            <a:ext cx="3030488" cy="4248472"/>
          </a:xfrm>
          <a:solidFill>
            <a:srgbClr val="000000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Фактическое отсутствие сложных механизмов</a:t>
            </a:r>
          </a:p>
          <a:p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Высокая маневренность</a:t>
            </a:r>
          </a:p>
          <a:p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Способность </a:t>
            </a:r>
            <a:b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 зависанию</a:t>
            </a:r>
          </a:p>
          <a:p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Легкость создания и низкая стоимость</a:t>
            </a:r>
          </a:p>
          <a:p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Высокая надежность и отказоустойчивость</a:t>
            </a:r>
          </a:p>
          <a:p>
            <a:r>
              <a:rPr lang="ru-RU" sz="18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Сложность управления</a:t>
            </a:r>
          </a:p>
          <a:p>
            <a:r>
              <a:rPr lang="ru-RU" sz="18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Высокое энергопотребление</a:t>
            </a:r>
          </a:p>
          <a:p>
            <a:r>
              <a:rPr lang="ru-RU" sz="18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Высокий уровень шума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Выбор аппаратной платформы для БПЛА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solidFill>
            <a:srgbClr val="000000">
              <a:alpha val="74902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Контроллер: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Большой выбор «</a:t>
            </a:r>
            <a:r>
              <a:rPr lang="ru-RU" sz="1600" dirty="0" err="1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шилдов</a:t>
            </a:r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Легкость программирования и  внедрения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Большой  выбор  библиотек для разных задач и аппаратных средств</a:t>
            </a:r>
          </a:p>
          <a:p>
            <a:pPr lvl="2"/>
            <a:r>
              <a:rPr lang="en-US" sz="1600" dirty="0" err="1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AeroQuad</a:t>
            </a:r>
            <a:endParaRPr lang="ru-RU" sz="1600" dirty="0" smtClean="0">
              <a:solidFill>
                <a:srgbClr val="80FF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ru-RU" sz="16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Низкая производительность</a:t>
            </a:r>
            <a:endParaRPr lang="en-US" sz="1600" dirty="0" smtClean="0">
              <a:solidFill>
                <a:srgbClr val="FF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ru-RU" sz="16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Малый объем памяти</a:t>
            </a:r>
          </a:p>
          <a:p>
            <a:pPr lvl="2"/>
            <a:endPara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Netduino</a:t>
            </a: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n-US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Micro</a:t>
            </a:r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Возможность интеграции с ВП</a:t>
            </a:r>
          </a:p>
          <a:p>
            <a:pPr lvl="2"/>
            <a:r>
              <a:rPr lang="ru-RU" sz="16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Меньше библиотек</a:t>
            </a:r>
          </a:p>
          <a:p>
            <a:pPr lvl="2"/>
            <a:endParaRPr lang="en-US" sz="1600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solidFill>
            <a:srgbClr val="000000">
              <a:alpha val="74902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Коммуникационная система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WiFi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Передача больших объемов данных</a:t>
            </a:r>
          </a:p>
          <a:p>
            <a:pPr lvl="2"/>
            <a:r>
              <a:rPr lang="ru-RU" sz="16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Непригодна для сложных топологий</a:t>
            </a:r>
          </a:p>
          <a:p>
            <a:pPr lvl="1"/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ZigBee</a:t>
            </a: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Сложные топологии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Критически важные данные</a:t>
            </a:r>
          </a:p>
          <a:p>
            <a:pPr lvl="2"/>
            <a:r>
              <a:rPr lang="ru-RU" sz="16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Сложность настройки</a:t>
            </a:r>
            <a:endParaRPr lang="ru-RU" sz="1600" dirty="0" smtClean="0">
              <a:solidFill>
                <a:srgbClr val="80FF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Bluetooth</a:t>
            </a: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 в использовании</a:t>
            </a:r>
          </a:p>
          <a:p>
            <a:pPr lvl="2"/>
            <a:r>
              <a:rPr lang="ru-RU" sz="16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Ненадежен</a:t>
            </a:r>
          </a:p>
          <a:p>
            <a:pPr lvl="2"/>
            <a:endPara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</a:t>
            </a: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Отладка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FFFFFF"/>
      </a:dk1>
      <a:lt1>
        <a:sysClr val="window" lastClr="FFFFFF"/>
      </a:lt1>
      <a:dk2>
        <a:srgbClr val="FFFFF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othic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2766</TotalTime>
  <Words>397</Words>
  <Application>Microsoft Office PowerPoint</Application>
  <PresentationFormat>Экран (4:3)</PresentationFormat>
  <Paragraphs>145</Paragraphs>
  <Slides>14</Slides>
  <Notes>1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Комплекс групповой навигации БПЛА в закрытых помещениях</vt:lpstr>
      <vt:lpstr>Задачи</vt:lpstr>
      <vt:lpstr>Области применения</vt:lpstr>
      <vt:lpstr>Особенности постановки задачи комплекса</vt:lpstr>
      <vt:lpstr>Топология комплекса в условиях закрытых помещений</vt:lpstr>
      <vt:lpstr>Сценарий использования</vt:lpstr>
      <vt:lpstr>Устройство и принцип 4Р-БПЛА</vt:lpstr>
      <vt:lpstr>Особенности конструкции 4Р-БПЛА</vt:lpstr>
      <vt:lpstr>Выбор аппаратной платформы для БПЛА</vt:lpstr>
      <vt:lpstr>Функциональная схема 4Р-БПЛА</vt:lpstr>
      <vt:lpstr>Слайд 11</vt:lpstr>
      <vt:lpstr>Восстановление трехмерной структуры помещения</vt:lpstr>
      <vt:lpstr>Заключение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415</cp:revision>
  <dcterms:created xsi:type="dcterms:W3CDTF">2012-05-06T19:34:58Z</dcterms:created>
  <dcterms:modified xsi:type="dcterms:W3CDTF">2012-05-11T05:54:34Z</dcterms:modified>
</cp:coreProperties>
</file>