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60" r:id="rId3"/>
    <p:sldId id="265" r:id="rId4"/>
    <p:sldId id="261" r:id="rId5"/>
    <p:sldId id="266" r:id="rId6"/>
    <p:sldId id="284" r:id="rId7"/>
    <p:sldId id="263" r:id="rId8"/>
    <p:sldId id="283" r:id="rId9"/>
    <p:sldId id="278" r:id="rId10"/>
    <p:sldId id="264" r:id="rId11"/>
    <p:sldId id="279" r:id="rId12"/>
    <p:sldId id="282" r:id="rId13"/>
    <p:sldId id="267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FF80"/>
    <a:srgbClr val="FF80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483" autoAdjust="0"/>
  </p:normalViewPr>
  <p:slideViewPr>
    <p:cSldViewPr>
      <p:cViewPr varScale="1">
        <p:scale>
          <a:sx n="110" d="100"/>
          <a:sy n="110" d="100"/>
        </p:scale>
        <p:origin x="-21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2DC8-8836-478D-9C39-F1F7E94A9B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групповой </a:t>
            </a:r>
            <a:r>
              <a:rPr lang="ru-RU" sz="3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навигации БПЛА в закрытых помещениях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</a:t>
            </a:r>
            <a:r>
              <a:rPr lang="ru-RU" sz="2400" dirty="0" err="1" smtClean="0"/>
              <a:t>Безгодов</a:t>
            </a:r>
            <a:r>
              <a:rPr lang="ru-RU" sz="2400" dirty="0" smtClean="0"/>
              <a:t>, к.т.н., </a:t>
            </a:r>
            <a:endParaRPr lang="en-US" sz="2400" dirty="0" smtClean="0"/>
          </a:p>
          <a:p>
            <a:r>
              <a:rPr lang="ru-RU" sz="2400" dirty="0" smtClean="0"/>
              <a:t>НИИ </a:t>
            </a:r>
            <a:r>
              <a:rPr lang="ru-RU" sz="2400" dirty="0" smtClean="0"/>
              <a:t>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 *</a:t>
            </a: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Восстановление трехмерной структуры помещения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3501008"/>
            <a:ext cx="4038600" cy="2625155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ЛИДАР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точность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вес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интеграции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точность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860032" y="1600200"/>
            <a:ext cx="3826768" cy="4525963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в реальном времени</a:t>
            </a:r>
          </a:p>
          <a:p>
            <a:pPr lvl="1"/>
            <a:r>
              <a:rPr lang="en-US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r>
              <a:rPr lang="en-US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Fusion</a:t>
            </a:r>
            <a:endParaRPr lang="ru-RU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прямого подключения к </a:t>
            </a:r>
            <a:r>
              <a:rPr lang="en-US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доп. электропитание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(можно разобрать :)</a:t>
            </a:r>
            <a:endParaRPr lang="en-US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PTAM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качество результата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Вычислительная трудоемкость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нагрузка на беспроводную сеть</a:t>
            </a:r>
            <a:endParaRPr lang="en-US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467544" y="1556793"/>
            <a:ext cx="4038600" cy="165618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Предоставление информации о помещении оператору и/или 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Корректировка положения БПЛА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2051720" y="3212976"/>
            <a:ext cx="1008112" cy="216024"/>
          </a:xfrm>
          <a:prstGeom prst="down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572000" y="2132856"/>
            <a:ext cx="216024" cy="936104"/>
          </a:xfrm>
          <a:prstGeom prst="right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0000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Сформулирован круг и особенности задач для комплекса групповой навигации 4Р БПЛА в закрытых помещениях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Проанализированы варианты аппаратной платформы для бортовой электроники 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БПЛА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Собран летный прототип 4Р-БПЛА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бортового оборудования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базе платформы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ПК оператора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QuadroX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комплекса 4Р-БПЛА для решения задачи групповой навигации в закрытых помещениях</a:t>
            </a:r>
          </a:p>
          <a:p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Спасательные операции в труднодоступных помещениях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завалах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Вторжения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Аварий на опасных объектах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Навигация в заведомо известных, неизвестных и/или изменяющихся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передачи прямого радиосигнала в закрытых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Восстановление трехмерной структуры закрытых помещений для облегчения работы оператора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группового поведения БПЛА в условиях агрессивной среды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987824" y="1628800"/>
            <a:ext cx="5976664" cy="446449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sp>
        <p:nvSpPr>
          <p:cNvPr id="22" name="Содержимое 21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2736304" cy="4525963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БПЛА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оператора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системы управления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Корректировка координат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БПЛАПК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Изображения (1/10 с)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Телеметрия</a:t>
            </a: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endParaRPr lang="ru-RU" sz="2000" dirty="0"/>
          </a:p>
        </p:txBody>
      </p:sp>
      <p:pic>
        <p:nvPicPr>
          <p:cNvPr id="25" name="Рисунок 24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5963" y="2532384"/>
            <a:ext cx="814390" cy="609052"/>
          </a:xfrm>
          <a:prstGeom prst="rect">
            <a:avLst/>
          </a:prstGeom>
        </p:spPr>
      </p:pic>
      <p:pic>
        <p:nvPicPr>
          <p:cNvPr id="26" name="Рисунок 2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7112" y="2583487"/>
            <a:ext cx="814390" cy="609052"/>
          </a:xfrm>
          <a:prstGeom prst="rect">
            <a:avLst/>
          </a:prstGeom>
        </p:spPr>
      </p:pic>
      <p:pic>
        <p:nvPicPr>
          <p:cNvPr id="27" name="Рисунок 26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8249" y="4320970"/>
            <a:ext cx="814390" cy="609052"/>
          </a:xfrm>
          <a:prstGeom prst="rect">
            <a:avLst/>
          </a:prstGeom>
        </p:spPr>
      </p:pic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9398" y="4372073"/>
            <a:ext cx="814390" cy="609052"/>
          </a:xfrm>
          <a:prstGeom prst="rect">
            <a:avLst/>
          </a:prstGeom>
        </p:spPr>
      </p:pic>
      <p:pic>
        <p:nvPicPr>
          <p:cNvPr id="29" name="Рисунок 28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379077"/>
            <a:ext cx="1025896" cy="1117757"/>
          </a:xfrm>
          <a:prstGeom prst="rect">
            <a:avLst/>
          </a:prstGeom>
        </p:spPr>
      </p:pic>
      <p:pic>
        <p:nvPicPr>
          <p:cNvPr id="30" name="Рисунок 2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9405" y="4218765"/>
            <a:ext cx="814390" cy="609052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5361972" y="2276872"/>
            <a:ext cx="293142" cy="1890791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7749226" y="2677254"/>
            <a:ext cx="306615" cy="1856564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5400000">
            <a:off x="6430089" y="3044497"/>
            <a:ext cx="306615" cy="4494840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войная стрелка влево/вправо 33"/>
          <p:cNvSpPr/>
          <p:nvPr/>
        </p:nvSpPr>
        <p:spPr>
          <a:xfrm rot="2961900">
            <a:off x="3720645" y="3731711"/>
            <a:ext cx="549948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войная стрелка влево/вправо 34"/>
          <p:cNvSpPr/>
          <p:nvPr/>
        </p:nvSpPr>
        <p:spPr>
          <a:xfrm rot="608049">
            <a:off x="5160588" y="4485681"/>
            <a:ext cx="61317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войная стрелка влево/вправо 35"/>
          <p:cNvSpPr/>
          <p:nvPr/>
        </p:nvSpPr>
        <p:spPr>
          <a:xfrm rot="21409230">
            <a:off x="6847106" y="4525960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войная стрелка влево/вправо 36"/>
          <p:cNvSpPr/>
          <p:nvPr/>
        </p:nvSpPr>
        <p:spPr>
          <a:xfrm rot="16518987">
            <a:off x="5991107" y="3636414"/>
            <a:ext cx="777445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ая стрелка влево/вправо 37"/>
          <p:cNvSpPr/>
          <p:nvPr/>
        </p:nvSpPr>
        <p:spPr>
          <a:xfrm rot="21082670">
            <a:off x="6939262" y="2737788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79512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использования</a:t>
            </a:r>
            <a:endParaRPr lang="ru-RU" dirty="0"/>
          </a:p>
        </p:txBody>
      </p:sp>
      <p:pic>
        <p:nvPicPr>
          <p:cNvPr id="3" name="Рисунок 2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149080"/>
            <a:ext cx="840252" cy="600780"/>
          </a:xfrm>
          <a:prstGeom prst="rect">
            <a:avLst/>
          </a:prstGeom>
        </p:spPr>
      </p:pic>
      <p:pic>
        <p:nvPicPr>
          <p:cNvPr id="4" name="Рисунок 3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429000"/>
            <a:ext cx="840252" cy="600780"/>
          </a:xfrm>
          <a:prstGeom prst="rect">
            <a:avLst/>
          </a:prstGeom>
        </p:spPr>
      </p:pic>
      <p:pic>
        <p:nvPicPr>
          <p:cNvPr id="5" name="Рисунок 4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149080"/>
            <a:ext cx="840252" cy="600780"/>
          </a:xfrm>
          <a:prstGeom prst="rect">
            <a:avLst/>
          </a:prstGeom>
        </p:spPr>
      </p:pic>
      <p:pic>
        <p:nvPicPr>
          <p:cNvPr id="6" name="Рисунок 5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293096"/>
            <a:ext cx="1097254" cy="1142973"/>
          </a:xfrm>
          <a:prstGeom prst="rect">
            <a:avLst/>
          </a:prstGeom>
        </p:spPr>
      </p:pic>
      <p:pic>
        <p:nvPicPr>
          <p:cNvPr id="8" name="Рисунок 7" descr="oil platform 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4005064"/>
            <a:ext cx="1776715" cy="1982634"/>
          </a:xfrm>
          <a:prstGeom prst="rect">
            <a:avLst/>
          </a:prstGeom>
        </p:spPr>
      </p:pic>
      <p:pic>
        <p:nvPicPr>
          <p:cNvPr id="9" name="Рисунок 8" descr="kob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288" y="2060848"/>
            <a:ext cx="1736901" cy="1224136"/>
          </a:xfrm>
          <a:prstGeom prst="rect">
            <a:avLst/>
          </a:prstGeom>
        </p:spPr>
      </p:pic>
      <p:pic>
        <p:nvPicPr>
          <p:cNvPr id="10" name="Рисунок 9" descr="satellite-outline-h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1556792"/>
            <a:ext cx="1320837" cy="977419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0565343">
            <a:off x="1860587" y="4692061"/>
            <a:ext cx="792088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0565090">
            <a:off x="5028006" y="4122184"/>
            <a:ext cx="833651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550481">
            <a:off x="4134613" y="2860278"/>
            <a:ext cx="2199296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39552" y="566124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База БПЛА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33569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endParaRPr lang="ru-RU" sz="2400" dirty="0"/>
          </a:p>
        </p:txBody>
      </p:sp>
      <p:pic>
        <p:nvPicPr>
          <p:cNvPr id="20" name="Рисунок 19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556792"/>
            <a:ext cx="840252" cy="600780"/>
          </a:xfrm>
          <a:prstGeom prst="rect">
            <a:avLst/>
          </a:prstGeom>
        </p:spPr>
      </p:pic>
      <p:sp>
        <p:nvSpPr>
          <p:cNvPr id="21" name="Молния 20"/>
          <p:cNvSpPr/>
          <p:nvPr/>
        </p:nvSpPr>
        <p:spPr>
          <a:xfrm>
            <a:off x="2915816" y="2492896"/>
            <a:ext cx="648072" cy="720080"/>
          </a:xfrm>
          <a:prstGeom prst="lightningBolt">
            <a:avLst/>
          </a:prstGeom>
          <a:solidFill>
            <a:srgbClr val="000000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рапеция 22"/>
          <p:cNvSpPr/>
          <p:nvPr/>
        </p:nvSpPr>
        <p:spPr>
          <a:xfrm rot="18056538">
            <a:off x="6854427" y="1986673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5919" y="3721366"/>
            <a:ext cx="840252" cy="600780"/>
          </a:xfrm>
          <a:prstGeom prst="rect">
            <a:avLst/>
          </a:prstGeom>
        </p:spPr>
      </p:pic>
      <p:sp>
        <p:nvSpPr>
          <p:cNvPr id="29" name="Трапеция 28"/>
          <p:cNvSpPr/>
          <p:nvPr/>
        </p:nvSpPr>
        <p:spPr>
          <a:xfrm rot="18056538">
            <a:off x="6838186" y="4151247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1835696" y="4509121"/>
            <a:ext cx="4175185" cy="936104"/>
          </a:xfrm>
          <a:custGeom>
            <a:avLst/>
            <a:gdLst>
              <a:gd name="connsiteX0" fmla="*/ 4175185 w 4175185"/>
              <a:gd name="connsiteY0" fmla="*/ 0 h 1114245"/>
              <a:gd name="connsiteX1" fmla="*/ 2268747 w 4175185"/>
              <a:gd name="connsiteY1" fmla="*/ 974785 h 1114245"/>
              <a:gd name="connsiteX2" fmla="*/ 0 w 4175185"/>
              <a:gd name="connsiteY2" fmla="*/ 836762 h 11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185" h="1114245">
                <a:moveTo>
                  <a:pt x="4175185" y="0"/>
                </a:moveTo>
                <a:cubicBezTo>
                  <a:pt x="3569898" y="417662"/>
                  <a:pt x="2964611" y="835325"/>
                  <a:pt x="2268747" y="974785"/>
                </a:cubicBezTo>
                <a:cubicBezTo>
                  <a:pt x="1572883" y="1114245"/>
                  <a:pt x="786441" y="975503"/>
                  <a:pt x="0" y="836762"/>
                </a:cubicBezTo>
              </a:path>
            </a:pathLst>
          </a:custGeom>
          <a:ln w="57150">
            <a:solidFill>
              <a:srgbClr val="80FF8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843808" y="50131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Передача данных</a:t>
            </a:r>
            <a:endParaRPr lang="ru-RU" sz="1200" dirty="0"/>
          </a:p>
        </p:txBody>
      </p:sp>
      <p:sp>
        <p:nvSpPr>
          <p:cNvPr id="45" name="Пятиугольник 44"/>
          <p:cNvSpPr/>
          <p:nvPr/>
        </p:nvSpPr>
        <p:spPr>
          <a:xfrm>
            <a:off x="2195736" y="5733256"/>
            <a:ext cx="4536504" cy="288032"/>
          </a:xfrm>
          <a:prstGeom prst="homePlate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на 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конструкции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rcRect l="3628" r="2053"/>
          <a:stretch>
            <a:fillRect/>
          </a:stretch>
        </p:blipFill>
        <p:spPr>
          <a:xfrm>
            <a:off x="179512" y="1628800"/>
            <a:ext cx="5616624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940152" y="1628801"/>
            <a:ext cx="3030488" cy="4248472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Фактическое отсутствие сложных механизмов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маневренность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Способность </a:t>
            </a:r>
            <a:b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зависанию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создания и низкая стоимость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надежность и отказоустойчивость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управления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энергопотребление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Высокий уровень </a:t>
            </a:r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шума</a:t>
            </a:r>
            <a:endParaRPr lang="ru-RU" sz="1800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4067944" y="1628800"/>
            <a:ext cx="4536504" cy="4392488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3168352" cy="439248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Рама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Двигатели (3-8)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 сенсоров: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Акселерометр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Гироскоп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 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Барометр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Магнетометр</a:t>
            </a:r>
            <a:endParaRPr lang="en-US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  <a:endParaRPr lang="ru-RU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Коммуникация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Аккумулятор (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LiPo</a:t>
            </a: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211960" y="1628800"/>
            <a:ext cx="4320480" cy="4320480"/>
            <a:chOff x="611560" y="1628800"/>
            <a:chExt cx="4320480" cy="4320480"/>
          </a:xfrm>
        </p:grpSpPr>
        <p:sp>
          <p:nvSpPr>
            <p:cNvPr id="15" name="Умножение 14"/>
            <p:cNvSpPr/>
            <p:nvPr/>
          </p:nvSpPr>
          <p:spPr>
            <a:xfrm>
              <a:off x="1187624" y="2204864"/>
              <a:ext cx="3168352" cy="3168352"/>
            </a:xfrm>
            <a:prstGeom prst="mathMultiply">
              <a:avLst>
                <a:gd name="adj1" fmla="val 7347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Круговая стрелка 6"/>
            <p:cNvSpPr/>
            <p:nvPr/>
          </p:nvSpPr>
          <p:spPr>
            <a:xfrm>
              <a:off x="61156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Круговая стрелка 7"/>
            <p:cNvSpPr/>
            <p:nvPr/>
          </p:nvSpPr>
          <p:spPr>
            <a:xfrm>
              <a:off x="277180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Круговая стрелка 8"/>
            <p:cNvSpPr/>
            <p:nvPr/>
          </p:nvSpPr>
          <p:spPr>
            <a:xfrm flipH="1">
              <a:off x="277180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Круговая стрелка 9"/>
            <p:cNvSpPr/>
            <p:nvPr/>
          </p:nvSpPr>
          <p:spPr>
            <a:xfrm flipH="1">
              <a:off x="61156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33164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33164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9188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9188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0790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154766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4766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370790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Контроллер: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AeroQuad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производительность</a:t>
            </a:r>
            <a:endParaRPr lang="en-US" sz="1600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объем памяти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Micro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Коммуникационная система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больших объемов данных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Непригодна для сложных топологий</a:t>
            </a: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ZigBee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Критически важные данные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настройки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Ненадежен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375</Words>
  <Application>Microsoft Office PowerPoint</Application>
  <PresentationFormat>Экран (4:3)</PresentationFormat>
  <Paragraphs>145</Paragraphs>
  <Slides>14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Комплекс групповой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Топология комплекса в условиях закрытых помещений</vt:lpstr>
      <vt:lpstr>Сценарий использования</vt:lpstr>
      <vt:lpstr>Особенности конструкции 4Р-БПЛА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Слайд 11</vt:lpstr>
      <vt:lpstr>Восстановление трехмерной структуры помещения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407</cp:revision>
  <dcterms:created xsi:type="dcterms:W3CDTF">2012-05-06T19:34:58Z</dcterms:created>
  <dcterms:modified xsi:type="dcterms:W3CDTF">2012-05-10T23:32:42Z</dcterms:modified>
</cp:coreProperties>
</file>