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65" r:id="rId4"/>
    <p:sldId id="261" r:id="rId5"/>
    <p:sldId id="263" r:id="rId6"/>
    <p:sldId id="264" r:id="rId7"/>
    <p:sldId id="266" r:id="rId8"/>
    <p:sldId id="267" r:id="rId9"/>
    <p:sldId id="270" r:id="rId10"/>
    <p:sldId id="262" r:id="rId11"/>
    <p:sldId id="274" r:id="rId12"/>
    <p:sldId id="278" r:id="rId13"/>
    <p:sldId id="272" r:id="rId14"/>
    <p:sldId id="273" r:id="rId15"/>
    <p:sldId id="268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5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 varScale="1">
        <p:scale>
          <a:sx n="110" d="100"/>
          <a:sy n="110" d="100"/>
        </p:scale>
        <p:origin x="-21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Оптические системы захвата движения В науке И технике</a:t>
            </a:r>
            <a:r>
              <a:rPr lang="en-US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: </a:t>
            </a:r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применение В задачах навигации БПЛА в закрытых помещениях</a:t>
            </a:r>
            <a:endParaRPr lang="ru-RU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34000" endA="740" endPos="53000" dir="5400000" sy="-100000" algn="bl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Алексей </a:t>
            </a:r>
            <a:r>
              <a:rPr lang="ru-RU" dirty="0" err="1" smtClean="0"/>
              <a:t>Безгодов</a:t>
            </a:r>
            <a:r>
              <a:rPr lang="ru-RU" dirty="0" smtClean="0"/>
              <a:t>, к.т.н., НИИ НКТ СПб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ВП</a:t>
            </a:r>
            <a:r>
              <a:rPr lang="en-US" dirty="0" smtClean="0"/>
              <a:t> </a:t>
            </a:r>
            <a:r>
              <a:rPr lang="en-US" dirty="0" err="1" smtClean="0"/>
              <a:t>QuadroX</a:t>
            </a:r>
            <a:r>
              <a:rPr lang="en-US" dirty="0" smtClean="0"/>
              <a:t>-DS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566124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60232" y="566124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</a:t>
            </a:r>
            <a:r>
              <a:rPr lang="ru-RU" dirty="0" err="1" smtClean="0">
                <a:solidFill>
                  <a:schemeClr val="bg1"/>
                </a:solidFill>
              </a:rPr>
              <a:t>тв</a:t>
            </a:r>
            <a:r>
              <a:rPr lang="ru-RU" dirty="0" smtClean="0">
                <a:solidFill>
                  <a:schemeClr val="bg1"/>
                </a:solidFill>
              </a:rPr>
              <a:t>. тела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6-</a:t>
            </a:r>
            <a:r>
              <a:rPr lang="en-US" dirty="0" smtClean="0">
                <a:solidFill>
                  <a:schemeClr val="bg1"/>
                </a:solidFill>
              </a:rPr>
              <a:t>DOF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340768"/>
            <a:ext cx="144016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</a:t>
            </a:r>
            <a:r>
              <a:rPr lang="ru-RU" dirty="0" err="1" smtClean="0">
                <a:solidFill>
                  <a:schemeClr val="bg1"/>
                </a:solidFill>
              </a:rPr>
              <a:t>оптическогозахвата</a:t>
            </a:r>
            <a:r>
              <a:rPr lang="ru-RU" dirty="0" smtClean="0">
                <a:solidFill>
                  <a:schemeClr val="bg1"/>
                </a:solidFill>
              </a:rPr>
              <a:t> 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4653136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dirty="0" smtClean="0">
                <a:solidFill>
                  <a:schemeClr val="bg1"/>
                </a:solidFill>
              </a:rPr>
              <a:t>IMU </a:t>
            </a:r>
            <a:r>
              <a:rPr lang="ru-RU" dirty="0" smtClean="0">
                <a:solidFill>
                  <a:schemeClr val="bg1"/>
                </a:solidFill>
              </a:rPr>
              <a:t>сенсоров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60232" y="4653136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движетеля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60232" y="3645024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видеокамеры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55976" y="3645024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системы стабилизации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2852936"/>
            <a:ext cx="144016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660232" y="134076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31840" y="1340768"/>
            <a:ext cx="2160240" cy="2016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авто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групп.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2123728" y="2132856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>
            <a:off x="2123728" y="2996952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5364088" y="1700808"/>
            <a:ext cx="1224136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220072" y="2492896"/>
            <a:ext cx="1152128" cy="864096"/>
          </a:xfrm>
          <a:prstGeom prst="leftUpArrow">
            <a:avLst>
              <a:gd name="adj1" fmla="val 11980"/>
              <a:gd name="adj2" fmla="val 11523"/>
              <a:gd name="adj3" fmla="val 1302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аппаратной платформы для БПЛА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Контроллер: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err="1" smtClean="0"/>
              <a:t>Netduino</a:t>
            </a:r>
            <a:endParaRPr lang="en-US" dirty="0" smtClean="0"/>
          </a:p>
          <a:p>
            <a:r>
              <a:rPr lang="ru-RU" dirty="0" smtClean="0"/>
              <a:t>Коммуникационная система</a:t>
            </a:r>
            <a:endParaRPr lang="en-US" dirty="0" smtClean="0"/>
          </a:p>
          <a:p>
            <a:pPr lvl="1"/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smtClean="0"/>
              <a:t>Zig</a:t>
            </a:r>
            <a:r>
              <a:rPr lang="en-US" smtClean="0"/>
              <a:t>Bee</a:t>
            </a:r>
            <a:endParaRPr lang="en-US" dirty="0" smtClean="0"/>
          </a:p>
          <a:p>
            <a:pPr lvl="1"/>
            <a:r>
              <a:rPr lang="en-US" dirty="0" smtClean="0"/>
              <a:t>Bluetooth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Модель 4Р-БПЛА как твердого тела с 6 степенями свободы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095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Модель аэродинамического взаимодействия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6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аэродинамического </a:t>
            </a:r>
            <a:r>
              <a:rPr lang="ru-RU" dirty="0" err="1" smtClean="0"/>
              <a:t>движетеля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RPM</a:t>
            </a:r>
          </a:p>
          <a:p>
            <a:endParaRPr lang="en-US" dirty="0" smtClean="0"/>
          </a:p>
          <a:p>
            <a:r>
              <a:rPr lang="ru-RU" dirty="0" smtClean="0"/>
              <a:t>График</a:t>
            </a:r>
          </a:p>
          <a:p>
            <a:r>
              <a:rPr lang="ru-RU" dirty="0" smtClean="0"/>
              <a:t>ШИМ </a:t>
            </a:r>
            <a:r>
              <a:rPr lang="en-US" dirty="0" smtClean="0"/>
              <a:t>-&gt; </a:t>
            </a:r>
            <a:r>
              <a:rPr lang="ru-RU" dirty="0" smtClean="0"/>
              <a:t>Тяга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функционирования </a:t>
            </a:r>
            <a:r>
              <a:rPr lang="en-US" dirty="0" smtClean="0"/>
              <a:t>IMU </a:t>
            </a:r>
            <a:r>
              <a:rPr lang="ru-RU" dirty="0" smtClean="0"/>
              <a:t>сенсоров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сенсоров:</a:t>
            </a:r>
          </a:p>
          <a:p>
            <a:pPr lvl="1"/>
            <a:r>
              <a:rPr lang="ru-RU" dirty="0" smtClean="0"/>
              <a:t>Гироскоп</a:t>
            </a:r>
          </a:p>
          <a:p>
            <a:pPr lvl="1"/>
            <a:r>
              <a:rPr lang="ru-RU" dirty="0" smtClean="0"/>
              <a:t>Акселерометр</a:t>
            </a:r>
          </a:p>
          <a:p>
            <a:pPr lvl="1"/>
            <a:r>
              <a:rPr lang="ru-RU" dirty="0" smtClean="0"/>
              <a:t>Барометр</a:t>
            </a:r>
          </a:p>
          <a:p>
            <a:pPr lvl="1"/>
            <a:r>
              <a:rPr lang="ru-RU" dirty="0" smtClean="0"/>
              <a:t>Магнитометр</a:t>
            </a:r>
          </a:p>
          <a:p>
            <a:r>
              <a:rPr lang="ru-RU" dirty="0" smtClean="0"/>
              <a:t>Разные типы шумов</a:t>
            </a:r>
          </a:p>
          <a:p>
            <a:r>
              <a:rPr lang="ru-RU" dirty="0" smtClean="0"/>
              <a:t>Разрядность</a:t>
            </a:r>
          </a:p>
          <a:p>
            <a:r>
              <a:rPr lang="ru-RU" dirty="0" smtClean="0"/>
              <a:t>Период дискретизации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видеокамеры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Помехи</a:t>
            </a:r>
          </a:p>
          <a:p>
            <a:r>
              <a:rPr lang="ru-RU" dirty="0" smtClean="0"/>
              <a:t>Блики</a:t>
            </a:r>
          </a:p>
          <a:p>
            <a:r>
              <a:rPr lang="en-US" dirty="0" smtClean="0"/>
              <a:t>HDR </a:t>
            </a:r>
            <a:r>
              <a:rPr lang="ru-RU" dirty="0" smtClean="0"/>
              <a:t>адаптация</a:t>
            </a:r>
          </a:p>
          <a:p>
            <a:r>
              <a:rPr lang="ru-RU" dirty="0" smtClean="0"/>
              <a:t>Задержки</a:t>
            </a:r>
          </a:p>
          <a:p>
            <a:r>
              <a:rPr lang="ru-RU" dirty="0" smtClean="0"/>
              <a:t>Разные фокусные расстояния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системы стабилизации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</a:t>
            </a:r>
            <a:r>
              <a:rPr lang="ru-RU" dirty="0" err="1" smtClean="0"/>
              <a:t>журналирования</a:t>
            </a:r>
            <a:r>
              <a:rPr lang="ru-RU" dirty="0" smtClean="0"/>
              <a:t> и анализа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виртуального полигона для исследования динамики 4Р-БПЛА в закрытых помещениях (</a:t>
            </a:r>
            <a:r>
              <a:rPr lang="en-US" dirty="0" err="1" smtClean="0"/>
              <a:t>Quadro</a:t>
            </a:r>
            <a:r>
              <a:rPr lang="en-US" sz="3600" i="1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-DS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Создание комплекса 4Р-БПЛА для реализации задачи навигации в закрытых помещениях (КНЗП)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Телеметрия БПЛА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оптического захвата движения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Ручное</a:t>
            </a:r>
          </a:p>
          <a:p>
            <a:pPr lvl="1"/>
            <a:r>
              <a:rPr lang="ru-RU" dirty="0" smtClean="0"/>
              <a:t>Клавиатура</a:t>
            </a:r>
          </a:p>
          <a:p>
            <a:pPr lvl="1"/>
            <a:r>
              <a:rPr lang="ru-RU" dirty="0" smtClean="0"/>
              <a:t>Джойстик </a:t>
            </a:r>
            <a:r>
              <a:rPr lang="en-US" dirty="0" smtClean="0"/>
              <a:t>XBOX360</a:t>
            </a:r>
          </a:p>
          <a:p>
            <a:pPr lvl="1"/>
            <a:r>
              <a:rPr lang="en-US" dirty="0" smtClean="0"/>
              <a:t>3D Mouse Space Pilot</a:t>
            </a:r>
          </a:p>
          <a:p>
            <a:r>
              <a:rPr lang="ru-RU" dirty="0" smtClean="0"/>
              <a:t>Автоматическое</a:t>
            </a:r>
          </a:p>
          <a:p>
            <a:pPr lvl="1"/>
            <a:r>
              <a:rPr lang="ru-RU" dirty="0" smtClean="0"/>
              <a:t>Выполнение различных сценариев</a:t>
            </a:r>
          </a:p>
          <a:p>
            <a:r>
              <a:rPr lang="ru-RU" dirty="0" smtClean="0"/>
              <a:t>Групповое</a:t>
            </a:r>
          </a:p>
          <a:p>
            <a:pPr lvl="1"/>
            <a:r>
              <a:rPr lang="ru-RU" dirty="0" smtClean="0"/>
              <a:t>Построение формаций</a:t>
            </a:r>
          </a:p>
          <a:p>
            <a:pPr lvl="1"/>
            <a:r>
              <a:rPr lang="ru-RU" dirty="0" smtClean="0"/>
              <a:t>Выбор лидера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Спасательные операции</a:t>
            </a:r>
          </a:p>
          <a:p>
            <a:pPr lvl="1"/>
            <a:r>
              <a:rPr lang="ru-RU" dirty="0" smtClean="0"/>
              <a:t>В пещерах</a:t>
            </a:r>
          </a:p>
          <a:p>
            <a:pPr lvl="1"/>
            <a:r>
              <a:rPr lang="ru-RU" dirty="0" smtClean="0"/>
              <a:t>В завалах</a:t>
            </a:r>
          </a:p>
          <a:p>
            <a:r>
              <a:rPr lang="ru-RU" dirty="0" smtClean="0"/>
              <a:t>Мониторинг объектов на предмет:</a:t>
            </a:r>
          </a:p>
          <a:p>
            <a:pPr lvl="1"/>
            <a:r>
              <a:rPr lang="ru-RU" dirty="0" smtClean="0"/>
              <a:t>Проникновений на охраняемые объекты</a:t>
            </a:r>
          </a:p>
          <a:p>
            <a:pPr lvl="1"/>
            <a:r>
              <a:rPr lang="ru-RU" dirty="0" smtClean="0"/>
              <a:t>Аварий на опасных объектах</a:t>
            </a:r>
          </a:p>
          <a:p>
            <a:r>
              <a:rPr lang="ru-RU" dirty="0" smtClean="0"/>
              <a:t>Разведывательные операции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КНЗП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Навигация в заведомо неизвестных и/или изменяющихся помещениях</a:t>
            </a:r>
            <a:endParaRPr lang="en-US" sz="2400" dirty="0" smtClean="0"/>
          </a:p>
          <a:p>
            <a:r>
              <a:rPr lang="ru-RU" sz="2400" dirty="0" smtClean="0"/>
              <a:t>Сложность передачи прямого радиосигнала в закрытых помещениях</a:t>
            </a:r>
            <a:endParaRPr lang="en-US" sz="2400" dirty="0" smtClean="0"/>
          </a:p>
          <a:p>
            <a:r>
              <a:rPr lang="ru-RU" sz="2400" dirty="0" smtClean="0"/>
              <a:t>Восстановление трехмерной структуры закрытых помещений</a:t>
            </a:r>
            <a:endParaRPr lang="en-US" sz="2400" dirty="0" smtClean="0"/>
          </a:p>
          <a:p>
            <a:r>
              <a:rPr lang="ru-RU" sz="2400" dirty="0" smtClean="0"/>
              <a:t>Реализация группового поведения БПЛА в условиях агрессивной среды</a:t>
            </a:r>
            <a:endParaRPr lang="en-US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4Р-БПЛА</a:t>
            </a:r>
            <a:endParaRPr lang="ru-RU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12776"/>
            <a:ext cx="6964185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844824"/>
            <a:ext cx="1008112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2780928"/>
            <a:ext cx="1944216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Arduino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44208" y="1844824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gyroscope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44208" y="2420888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Accelerometer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Barometer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444208" y="3573016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Magnetometer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55776" y="2060848"/>
            <a:ext cx="100811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XBee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44208" y="4301722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80312" y="4293096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44208" y="4869160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80312" y="4860534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444208" y="5445224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80312" y="5436598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444208" y="6021288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80312" y="6012662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51720" y="4653136"/>
            <a:ext cx="151216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Camera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868144" y="2060848"/>
            <a:ext cx="576064" cy="12601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8" idx="1"/>
            <a:endCxn id="5" idx="3"/>
          </p:cNvCxnSpPr>
          <p:nvPr/>
        </p:nvCxnSpPr>
        <p:spPr>
          <a:xfrm rot="10800000" flipV="1">
            <a:off x="5868144" y="2636912"/>
            <a:ext cx="576064" cy="684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 flipV="1">
            <a:off x="5868144" y="3212976"/>
            <a:ext cx="576064" cy="1080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868144" y="3320988"/>
            <a:ext cx="576064" cy="4680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341773" y="3415311"/>
            <a:ext cx="656698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5058054" y="3699030"/>
            <a:ext cx="1224136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770022" y="3987062"/>
            <a:ext cx="1800200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81990" y="4275094"/>
            <a:ext cx="2376264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563888" y="2492896"/>
            <a:ext cx="1332148" cy="288032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563888" y="3320988"/>
            <a:ext cx="360040" cy="1800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763688" y="2492896"/>
            <a:ext cx="792088" cy="288032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cap="none" dirty="0" smtClean="0"/>
              <a:t>Виртуальный полигон для исследования 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БПЛА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Загарских</a:t>
            </a:r>
            <a:r>
              <a:rPr lang="ru-RU" dirty="0" smtClean="0"/>
              <a:t>, студент СПб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2299</TotalTime>
  <Words>350</Words>
  <Application>Microsoft Office PowerPoint</Application>
  <PresentationFormat>Экран (4:3)</PresentationFormat>
  <Paragraphs>121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Метро</vt:lpstr>
      <vt:lpstr>Оптические системы захвата движения В науке И технике: применение В задачах навигации БПЛА в закрытых помещениях</vt:lpstr>
      <vt:lpstr>Задачи</vt:lpstr>
      <vt:lpstr>Области применения</vt:lpstr>
      <vt:lpstr>Особенности постановки задачи КНЗП</vt:lpstr>
      <vt:lpstr>Устройство 4Р-БПЛА</vt:lpstr>
      <vt:lpstr>Функциональная схема 4Р-БПЛА</vt:lpstr>
      <vt:lpstr>Слайд 7</vt:lpstr>
      <vt:lpstr>Слайд 8</vt:lpstr>
      <vt:lpstr>Виртуальный полигон для исследования динамики четырехроторных БПЛА</vt:lpstr>
      <vt:lpstr>Особенности постановки задачи ВП QuadroX-DS </vt:lpstr>
      <vt:lpstr>Архитектура виртуального полигона</vt:lpstr>
      <vt:lpstr>Выбор аппаратной платформы для БПЛА</vt:lpstr>
      <vt:lpstr>Модель 4Р-БПЛА как твердого тела с 6 степенями свободы</vt:lpstr>
      <vt:lpstr>Модель аэродинамического взаимодействия</vt:lpstr>
      <vt:lpstr>Модель аэродинамического движетеля</vt:lpstr>
      <vt:lpstr>Модель функционирования IMU сенсоров</vt:lpstr>
      <vt:lpstr>Модель видеокамеры</vt:lpstr>
      <vt:lpstr>Модель системы стабилизации</vt:lpstr>
      <vt:lpstr>Средства журналирования и анализа</vt:lpstr>
      <vt:lpstr>Телеметрия БПЛА</vt:lpstr>
      <vt:lpstr>Система оптического захвата движения</vt:lpstr>
      <vt:lpstr>Система управления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155</cp:revision>
  <dcterms:created xsi:type="dcterms:W3CDTF">2012-05-06T19:34:58Z</dcterms:created>
  <dcterms:modified xsi:type="dcterms:W3CDTF">2012-05-10T08:54:50Z</dcterms:modified>
</cp:coreProperties>
</file>