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0" r:id="rId3"/>
    <p:sldId id="265" r:id="rId4"/>
    <p:sldId id="261" r:id="rId5"/>
    <p:sldId id="263" r:id="rId6"/>
    <p:sldId id="278" r:id="rId7"/>
    <p:sldId id="264" r:id="rId8"/>
    <p:sldId id="266" r:id="rId9"/>
    <p:sldId id="279" r:id="rId10"/>
    <p:sldId id="267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FF80"/>
    <a:srgbClr val="4F81BD"/>
    <a:srgbClr val="FF8080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>
      <p:cViewPr varScale="1">
        <p:scale>
          <a:sx n="110" d="100"/>
          <a:sy n="110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Оптические системы захвата движения в науке и технике</a:t>
            </a:r>
            <a:r>
              <a:rPr lang="en-US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: </a:t>
            </a:r>
            <a:r>
              <a:rPr lang="ru-RU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применение в задачах навигации БПЛА в закрытых помещениях</a:t>
            </a:r>
            <a:endParaRPr lang="ru-RU" sz="3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34000" endA="740" endPos="53000" dir="5400000" sy="-10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Алексей </a:t>
            </a:r>
            <a:r>
              <a:rPr lang="ru-RU" sz="2000" dirty="0" err="1" smtClean="0"/>
              <a:t>Безгодов</a:t>
            </a:r>
            <a:r>
              <a:rPr lang="ru-RU" sz="2000" dirty="0" smtClean="0"/>
              <a:t>, к.т.н., НИИ НКТ СПб НИУ ИТМО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Создание виртуального полигона для исследования динамики 4Р-БПЛА в закрытых помещениях (</a:t>
            </a:r>
            <a:r>
              <a:rPr lang="en-US" sz="2800" dirty="0" err="1" smtClean="0"/>
              <a:t>Quadro</a:t>
            </a:r>
            <a:r>
              <a:rPr lang="en-US" i="1" dirty="0" err="1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-DS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Создание комплекса 4Р-БПЛА для реализации задачи навигации в закрытых помещениях (КНЗП)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/>
          <a:lstStyle/>
          <a:p>
            <a:r>
              <a:rPr lang="ru-RU" dirty="0" smtClean="0"/>
              <a:t>Спасательные операции</a:t>
            </a:r>
          </a:p>
          <a:p>
            <a:pPr lvl="1"/>
            <a:r>
              <a:rPr lang="ru-RU" dirty="0" smtClean="0"/>
              <a:t>В пещерах</a:t>
            </a:r>
          </a:p>
          <a:p>
            <a:pPr lvl="1"/>
            <a:r>
              <a:rPr lang="ru-RU" dirty="0" smtClean="0"/>
              <a:t>В завалах</a:t>
            </a:r>
          </a:p>
          <a:p>
            <a:r>
              <a:rPr lang="ru-RU" dirty="0" smtClean="0"/>
              <a:t>Мониторинг объектов на предмет:</a:t>
            </a:r>
          </a:p>
          <a:p>
            <a:pPr lvl="1"/>
            <a:r>
              <a:rPr lang="ru-RU" dirty="0" smtClean="0"/>
              <a:t>Проникновений на охраняемые объекты</a:t>
            </a:r>
          </a:p>
          <a:p>
            <a:pPr lvl="1"/>
            <a:r>
              <a:rPr lang="ru-RU" dirty="0" smtClean="0"/>
              <a:t>Аварий на опасных объектах</a:t>
            </a:r>
          </a:p>
          <a:p>
            <a:r>
              <a:rPr lang="ru-RU" dirty="0" smtClean="0"/>
              <a:t>Разведывательные операции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Особенности постановки задачи КНЗП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/>
              <a:t>Навигация в заведомо неизвестных и/или изменяющихся помещениях</a:t>
            </a:r>
          </a:p>
          <a:p>
            <a:endParaRPr lang="en-US" sz="2400" dirty="0" smtClean="0"/>
          </a:p>
          <a:p>
            <a:r>
              <a:rPr lang="ru-RU" sz="2400" dirty="0" smtClean="0"/>
              <a:t>Сложность передачи прямого радиосигнала в закрытых помещениях</a:t>
            </a:r>
          </a:p>
          <a:p>
            <a:endParaRPr lang="en-US" sz="2400" dirty="0" smtClean="0"/>
          </a:p>
          <a:p>
            <a:r>
              <a:rPr lang="ru-RU" sz="2400" dirty="0" smtClean="0"/>
              <a:t>Восстановление трехмерной структуры закрытых помещений</a:t>
            </a:r>
          </a:p>
          <a:p>
            <a:endParaRPr lang="en-US" sz="2400" dirty="0" smtClean="0"/>
          </a:p>
          <a:p>
            <a:r>
              <a:rPr lang="ru-RU" sz="2400" dirty="0" smtClean="0"/>
              <a:t>Реализация группового поведения БПЛА в условиях агрессивной среды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Устройство и принцип 4Р-БПЛА</a:t>
            </a:r>
            <a:endParaRPr lang="ru-RU" sz="3600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179512" y="1628800"/>
            <a:ext cx="5954882" cy="42484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6228184" y="1628801"/>
            <a:ext cx="2742456" cy="4248472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Выбор аппаратной платформы для БПЛА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Контроллер:</a:t>
            </a:r>
            <a:endParaRPr lang="en-US" sz="2400" dirty="0" smtClean="0"/>
          </a:p>
          <a:p>
            <a:pPr lvl="1"/>
            <a:r>
              <a:rPr lang="en-US" sz="2000" dirty="0" err="1" smtClean="0"/>
              <a:t>Arduino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Большой выбор «</a:t>
            </a:r>
            <a:r>
              <a:rPr lang="ru-RU" sz="1600" dirty="0" err="1" smtClean="0">
                <a:solidFill>
                  <a:srgbClr val="80FF80"/>
                </a:solidFill>
              </a:rPr>
              <a:t>шилдов</a:t>
            </a:r>
            <a:r>
              <a:rPr lang="ru-RU" sz="1600" dirty="0" smtClean="0">
                <a:solidFill>
                  <a:srgbClr val="80FF80"/>
                </a:solidFill>
              </a:rPr>
              <a:t>»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Легкость программирования и  внедрения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Большой  выбор  библиотек для разных задач и аппаратных средств</a:t>
            </a:r>
          </a:p>
          <a:p>
            <a:pPr lvl="2"/>
            <a:r>
              <a:rPr lang="en-US" sz="1600" dirty="0" err="1" smtClean="0">
                <a:solidFill>
                  <a:srgbClr val="80FF80"/>
                </a:solidFill>
              </a:rPr>
              <a:t>AeroQuad</a:t>
            </a:r>
            <a:endParaRPr lang="ru-RU" sz="1600" dirty="0" smtClean="0">
              <a:solidFill>
                <a:srgbClr val="80FF80"/>
              </a:solidFill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Низкая производительность</a:t>
            </a:r>
          </a:p>
          <a:p>
            <a:pPr lvl="2"/>
            <a:endParaRPr lang="ru-RU" sz="1600" dirty="0" smtClean="0"/>
          </a:p>
          <a:p>
            <a:pPr lvl="1"/>
            <a:r>
              <a:rPr lang="en-US" sz="2000" dirty="0" err="1" smtClean="0"/>
              <a:t>Netduino</a:t>
            </a:r>
            <a:endParaRPr lang="ru-RU" sz="2000" dirty="0" smtClean="0"/>
          </a:p>
          <a:p>
            <a:pPr lvl="2"/>
            <a:r>
              <a:rPr lang="en-US" sz="1600" dirty="0" smtClean="0">
                <a:solidFill>
                  <a:srgbClr val="80FF80"/>
                </a:solidFill>
              </a:rPr>
              <a:t>.NET </a:t>
            </a:r>
            <a:r>
              <a:rPr lang="en-US" sz="1600" dirty="0" err="1" smtClean="0">
                <a:solidFill>
                  <a:srgbClr val="80FF80"/>
                </a:solidFill>
              </a:rPr>
              <a:t>Microframework</a:t>
            </a:r>
            <a:endParaRPr lang="en-US" sz="1600" dirty="0" smtClean="0">
              <a:solidFill>
                <a:srgbClr val="80FF80"/>
              </a:solidFill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Возможность интеграции с ВП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Меньше библиотек</a:t>
            </a:r>
          </a:p>
          <a:p>
            <a:pPr lvl="2"/>
            <a:endParaRPr lang="en-US" sz="16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Коммуникационная система</a:t>
            </a:r>
            <a:endParaRPr lang="en-US" sz="2400" dirty="0" smtClean="0"/>
          </a:p>
          <a:p>
            <a:pPr lvl="1"/>
            <a:r>
              <a:rPr lang="en-US" sz="2000" dirty="0" err="1" smtClean="0"/>
              <a:t>WiFi</a:t>
            </a:r>
            <a:endParaRPr lang="en-US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Передача больших объемов данных</a:t>
            </a:r>
          </a:p>
          <a:p>
            <a:pPr lvl="1"/>
            <a:r>
              <a:rPr lang="en-US" sz="2000" dirty="0" err="1" smtClean="0"/>
              <a:t>ZigBee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Сложность настройки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Сложные топологии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Критически важные данные</a:t>
            </a:r>
          </a:p>
          <a:p>
            <a:pPr lvl="1"/>
            <a:r>
              <a:rPr lang="en-US" sz="2000" dirty="0" smtClean="0"/>
              <a:t>Bluetooth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Прост в использовании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Ненадежен</a:t>
            </a:r>
          </a:p>
          <a:p>
            <a:pPr lvl="2"/>
            <a:endParaRPr lang="ru-RU" sz="1600" dirty="0" smtClean="0"/>
          </a:p>
          <a:p>
            <a:pPr lvl="1"/>
            <a:r>
              <a:rPr lang="en-US" sz="2000" dirty="0" smtClean="0"/>
              <a:t>USB</a:t>
            </a:r>
            <a:endParaRPr lang="ru-RU" sz="2000" dirty="0" smtClean="0"/>
          </a:p>
          <a:p>
            <a:pPr lvl="2"/>
            <a:r>
              <a:rPr lang="ru-RU" sz="1600" dirty="0" smtClean="0"/>
              <a:t>Отладка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1008112" cy="1872208"/>
          </a:xfrm>
          <a:prstGeom prst="rect">
            <a:avLst/>
          </a:prstGeom>
          <a:solidFill>
            <a:srgbClr val="324B64">
              <a:alpha val="50196"/>
            </a:srgb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ВП)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2492896"/>
            <a:ext cx="1944216" cy="1080120"/>
          </a:xfrm>
          <a:prstGeom prst="rect">
            <a:avLst/>
          </a:prstGeom>
          <a:solidFill>
            <a:srgbClr val="640000">
              <a:alpha val="49804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Arduino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1556792"/>
            <a:ext cx="1440160" cy="432048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2132856"/>
            <a:ext cx="1440160" cy="432048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Accelerometer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708920"/>
            <a:ext cx="1440160" cy="432048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Barometer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372200" y="3284984"/>
            <a:ext cx="1440160" cy="432048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Magnetometer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51720" y="1700808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XBee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4013690"/>
            <a:ext cx="792088" cy="432048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08304" y="4005064"/>
            <a:ext cx="1224136" cy="432048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372200" y="4581128"/>
            <a:ext cx="792088" cy="432048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08304" y="4572502"/>
            <a:ext cx="1224136" cy="432048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5157192"/>
            <a:ext cx="792088" cy="432048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08304" y="5148566"/>
            <a:ext cx="1224136" cy="432048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5733256"/>
            <a:ext cx="792088" cy="432048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08304" y="5724630"/>
            <a:ext cx="1224136" cy="432048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51720" y="4653136"/>
            <a:ext cx="1224136" cy="936104"/>
          </a:xfrm>
          <a:prstGeom prst="rect">
            <a:avLst/>
          </a:prstGeom>
          <a:solidFill>
            <a:srgbClr val="324B64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Camera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796136" y="1772816"/>
            <a:ext cx="576064" cy="126014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8" idx="1"/>
            <a:endCxn id="5" idx="3"/>
          </p:cNvCxnSpPr>
          <p:nvPr/>
        </p:nvCxnSpPr>
        <p:spPr>
          <a:xfrm rot="10800000" flipV="1">
            <a:off x="5796136" y="2348880"/>
            <a:ext cx="576064" cy="68407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 flipV="1">
            <a:off x="5796136" y="2924944"/>
            <a:ext cx="576064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796136" y="3032956"/>
            <a:ext cx="576064" cy="46805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269765" y="3127279"/>
            <a:ext cx="656698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4986046" y="3410998"/>
            <a:ext cx="1224136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698014" y="3699030"/>
            <a:ext cx="1800200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09982" y="3987062"/>
            <a:ext cx="237626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059832" y="1952836"/>
            <a:ext cx="1764196" cy="540060"/>
          </a:xfrm>
          <a:prstGeom prst="bentConnector2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275856" y="3032956"/>
            <a:ext cx="576064" cy="2088232"/>
          </a:xfrm>
          <a:prstGeom prst="bentConnector3">
            <a:avLst>
              <a:gd name="adj1" fmla="val 60482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259632" y="1952836"/>
            <a:ext cx="792088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051720" y="2348880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WiFi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051720" y="2996952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USB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44" name="Соединительная линия уступом 43"/>
          <p:cNvCxnSpPr>
            <a:stCxn id="4" idx="3"/>
            <a:endCxn id="42" idx="1"/>
          </p:cNvCxnSpPr>
          <p:nvPr/>
        </p:nvCxnSpPr>
        <p:spPr>
          <a:xfrm>
            <a:off x="1259632" y="2492896"/>
            <a:ext cx="792088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4" idx="3"/>
            <a:endCxn id="43" idx="1"/>
          </p:cNvCxnSpPr>
          <p:nvPr/>
        </p:nvCxnSpPr>
        <p:spPr>
          <a:xfrm>
            <a:off x="1259632" y="2492896"/>
            <a:ext cx="792088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49"/>
          <p:cNvCxnSpPr>
            <a:stCxn id="42" idx="3"/>
            <a:endCxn id="5" idx="0"/>
          </p:cNvCxnSpPr>
          <p:nvPr/>
        </p:nvCxnSpPr>
        <p:spPr>
          <a:xfrm flipV="1">
            <a:off x="3059832" y="2492896"/>
            <a:ext cx="1764196" cy="108012"/>
          </a:xfrm>
          <a:prstGeom prst="bentConnector4">
            <a:avLst>
              <a:gd name="adj1" fmla="val 22449"/>
              <a:gd name="adj2" fmla="val 317191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49"/>
          <p:cNvCxnSpPr>
            <a:stCxn id="43" idx="3"/>
            <a:endCxn id="5" idx="0"/>
          </p:cNvCxnSpPr>
          <p:nvPr/>
        </p:nvCxnSpPr>
        <p:spPr>
          <a:xfrm flipV="1">
            <a:off x="3059832" y="2492896"/>
            <a:ext cx="1764196" cy="756084"/>
          </a:xfrm>
          <a:prstGeom prst="bentConnector4">
            <a:avLst>
              <a:gd name="adj1" fmla="val 22449"/>
              <a:gd name="adj2" fmla="val 130235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763688" y="1556792"/>
            <a:ext cx="0" cy="4464496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Топология комплекса в условиях закрытых помещений</a:t>
            </a:r>
            <a:endParaRPr lang="ru-RU" sz="3200" dirty="0"/>
          </a:p>
        </p:txBody>
      </p: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060848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4509120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581128"/>
            <a:ext cx="1200292" cy="858209"/>
          </a:xfrm>
          <a:prstGeom prst="rect">
            <a:avLst/>
          </a:prstGeom>
        </p:spPr>
      </p:pic>
      <p:pic>
        <p:nvPicPr>
          <p:cNvPr id="45" name="Рисунок 44" descr="lap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895" y="1772816"/>
            <a:ext cx="1512020" cy="1575021"/>
          </a:xfrm>
          <a:prstGeom prst="rect">
            <a:avLst/>
          </a:prstGeom>
        </p:spPr>
      </p:pic>
      <p:pic>
        <p:nvPicPr>
          <p:cNvPr id="46" name="Рисунок 45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365104"/>
            <a:ext cx="1200292" cy="858209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3779912" y="1484784"/>
            <a:ext cx="432048" cy="2664296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 rot="5400000">
            <a:off x="7308304" y="2132856"/>
            <a:ext cx="432048" cy="2736304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 rot="5400000">
            <a:off x="7632340" y="4761148"/>
            <a:ext cx="432048" cy="223224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 rot="5400000">
            <a:off x="5400092" y="4761148"/>
            <a:ext cx="432048" cy="223224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 rot="5400000">
            <a:off x="3167844" y="4761148"/>
            <a:ext cx="432048" cy="223224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войная стрелка влево/вправо 53"/>
          <p:cNvSpPr/>
          <p:nvPr/>
        </p:nvSpPr>
        <p:spPr>
          <a:xfrm rot="2961900">
            <a:off x="1378644" y="3672424"/>
            <a:ext cx="774927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Двойная стрелка влево/вправо 54"/>
          <p:cNvSpPr/>
          <p:nvPr/>
        </p:nvSpPr>
        <p:spPr>
          <a:xfrm rot="608049">
            <a:off x="3483101" y="4741212"/>
            <a:ext cx="903723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Двойная стрелка влево/вправо 55"/>
          <p:cNvSpPr/>
          <p:nvPr/>
        </p:nvSpPr>
        <p:spPr>
          <a:xfrm rot="20541788">
            <a:off x="5968782" y="4797969"/>
            <a:ext cx="1001189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Двойная стрелка влево/вправо 57"/>
          <p:cNvSpPr/>
          <p:nvPr/>
        </p:nvSpPr>
        <p:spPr>
          <a:xfrm rot="16518987">
            <a:off x="4732340" y="3538141"/>
            <a:ext cx="1095491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войная стрелка влево/вправо 58"/>
          <p:cNvSpPr/>
          <p:nvPr/>
        </p:nvSpPr>
        <p:spPr>
          <a:xfrm rot="21082670">
            <a:off x="6104607" y="2278272"/>
            <a:ext cx="1001189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" name="Группа 14"/>
          <p:cNvGrpSpPr/>
          <p:nvPr/>
        </p:nvGrpSpPr>
        <p:grpSpPr>
          <a:xfrm>
            <a:off x="539552" y="2924944"/>
            <a:ext cx="1296144" cy="576064"/>
            <a:chOff x="2123728" y="2420888"/>
            <a:chExt cx="1296144" cy="576064"/>
          </a:xfrm>
        </p:grpSpPr>
        <p:sp>
          <p:nvSpPr>
            <p:cNvPr id="14" name="Плюс 13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15"/>
          <p:cNvGrpSpPr/>
          <p:nvPr/>
        </p:nvGrpSpPr>
        <p:grpSpPr>
          <a:xfrm>
            <a:off x="1331640" y="1628800"/>
            <a:ext cx="1296144" cy="576064"/>
            <a:chOff x="2123728" y="2420888"/>
            <a:chExt cx="1296144" cy="576064"/>
          </a:xfrm>
        </p:grpSpPr>
        <p:sp>
          <p:nvSpPr>
            <p:cNvPr id="17" name="Плюс 16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21"/>
          <p:cNvGrpSpPr/>
          <p:nvPr/>
        </p:nvGrpSpPr>
        <p:grpSpPr>
          <a:xfrm>
            <a:off x="971600" y="3789040"/>
            <a:ext cx="1296144" cy="576064"/>
            <a:chOff x="2123728" y="2420888"/>
            <a:chExt cx="1296144" cy="576064"/>
          </a:xfrm>
        </p:grpSpPr>
        <p:sp>
          <p:nvSpPr>
            <p:cNvPr id="23" name="Плюс 22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27"/>
          <p:cNvGrpSpPr/>
          <p:nvPr/>
        </p:nvGrpSpPr>
        <p:grpSpPr>
          <a:xfrm>
            <a:off x="1763688" y="2420888"/>
            <a:ext cx="1296144" cy="576064"/>
            <a:chOff x="2123728" y="2420888"/>
            <a:chExt cx="1296144" cy="576064"/>
          </a:xfrm>
        </p:grpSpPr>
        <p:sp>
          <p:nvSpPr>
            <p:cNvPr id="29" name="Плюс 28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33"/>
          <p:cNvGrpSpPr/>
          <p:nvPr/>
        </p:nvGrpSpPr>
        <p:grpSpPr>
          <a:xfrm>
            <a:off x="971600" y="4221088"/>
            <a:ext cx="1296144" cy="576064"/>
            <a:chOff x="2123728" y="2420888"/>
            <a:chExt cx="1296144" cy="576064"/>
          </a:xfrm>
        </p:grpSpPr>
        <p:sp>
          <p:nvSpPr>
            <p:cNvPr id="35" name="Плюс 34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348880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725144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933056"/>
            <a:ext cx="1200292" cy="8582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Words>220</Words>
  <Application>Microsoft Office PowerPoint</Application>
  <PresentationFormat>Экран (4:3)</PresentationFormat>
  <Paragraphs>78</Paragraphs>
  <Slides>11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Оптические системы захвата движения в науке и технике: применение в задачах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Устройство и принцип 4Р-БПЛА</vt:lpstr>
      <vt:lpstr>Выбор аппаратной платформы для БПЛА</vt:lpstr>
      <vt:lpstr>Функциональная схема 4Р-БПЛА</vt:lpstr>
      <vt:lpstr>Топология комплекса в условиях закрытых помещений</vt:lpstr>
      <vt:lpstr>Слайд 9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229</cp:revision>
  <dcterms:created xsi:type="dcterms:W3CDTF">2012-05-06T19:34:58Z</dcterms:created>
  <dcterms:modified xsi:type="dcterms:W3CDTF">2012-05-10T10:18:59Z</dcterms:modified>
</cp:coreProperties>
</file>