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sldIdLst>
    <p:sldId id="270" r:id="rId2"/>
    <p:sldId id="286" r:id="rId3"/>
    <p:sldId id="262" r:id="rId4"/>
    <p:sldId id="274" r:id="rId5"/>
    <p:sldId id="272" r:id="rId6"/>
    <p:sldId id="275" r:id="rId7"/>
    <p:sldId id="279" r:id="rId8"/>
    <p:sldId id="281" r:id="rId9"/>
    <p:sldId id="283" r:id="rId10"/>
    <p:sldId id="284" r:id="rId11"/>
    <p:sldId id="282" r:id="rId12"/>
    <p:sldId id="28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203854"/>
    <a:srgbClr val="4F81BD"/>
    <a:srgbClr val="80FF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7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pPr/>
              <a:t>30.05.2012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EB68-DA19-48A2-B911-6AD702F2F5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41AE0-3280-4107-AAF9-23CCED5B6FE9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AC9CA-0366-4239-9AE2-8D59776CA729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58F22-B389-4E3E-A84A-528307C4FDAC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B9A2A-4767-4501-9E7A-4E4CB04CF059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5B9AB2-84D9-4CC2-9EC0-A59D029FBE3E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98D1C-CF83-4A57-B5FA-160DA451E48F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B2AA9-5C18-4C60-A838-A24BE9549475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074EE-FDF4-4D72-A4BF-58B3BC26637B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96698-1C36-4A1A-B25F-A551C7360DBE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AB3C28-C807-466B-82BB-4EBE6B4083B6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A2C5FB-1910-420D-990B-35B474D83D19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E38AD9-EAA4-4E7E-B4CD-EC1C807156F4}" type="datetime1">
              <a:rPr lang="ru-RU" smtClean="0"/>
              <a:pPr/>
              <a:t>30.05.2012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Engine\quadro-xds\Docs\alazar_thesis\Quadro-XDS%20+%20MoCap%20+%20&#1050;&#1074;&#1072;&#1076;&#1088;&#1086;&#1082;&#1086;&#1087;&#1090;&#1077;&#1088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Engine\quadro-xds\Docs\alazar_thesis\CFDTest%202012-05-10%2021-18-26-80.avi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542033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0000"/>
          </a:bodyPr>
          <a:lstStyle/>
          <a:p>
            <a:r>
              <a:rPr lang="ru-RU" sz="3600" cap="none" dirty="0" smtClean="0"/>
              <a:t>Виртуальный полигон для </a:t>
            </a:r>
            <a:r>
              <a:rPr lang="ru-RU" sz="3600" cap="none" dirty="0" smtClean="0"/>
              <a:t>исследовани</a:t>
            </a:r>
            <a:r>
              <a:rPr lang="ru-RU" sz="3600" dirty="0" smtClean="0"/>
              <a:t>й</a:t>
            </a:r>
            <a:r>
              <a:rPr lang="ru-RU" sz="3600" cap="none" dirty="0" smtClean="0"/>
              <a:t> </a:t>
            </a:r>
            <a:r>
              <a:rPr lang="ru-RU" sz="3600" cap="none" dirty="0" smtClean="0"/>
              <a:t>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051720" y="4005064"/>
            <a:ext cx="6400800" cy="93610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1800" dirty="0" smtClean="0"/>
              <a:t>Выполнил: Загарских</a:t>
            </a:r>
            <a:r>
              <a:rPr lang="en-US" sz="1800" dirty="0" smtClean="0"/>
              <a:t> </a:t>
            </a:r>
            <a:r>
              <a:rPr lang="ru-RU" sz="1800" dirty="0" smtClean="0"/>
              <a:t>А. С. гр. 6113</a:t>
            </a:r>
          </a:p>
          <a:p>
            <a:r>
              <a:rPr lang="ru-RU" sz="1800" dirty="0" smtClean="0"/>
              <a:t>Научный руководитель: д.т.н. </a:t>
            </a:r>
            <a:r>
              <a:rPr lang="ru-RU" sz="1800" dirty="0" err="1" smtClean="0"/>
              <a:t>Тропченко</a:t>
            </a:r>
            <a:r>
              <a:rPr lang="ru-RU" sz="1800" dirty="0" smtClean="0"/>
              <a:t> А. Ю.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104456" cy="4320480"/>
          </a:xfrm>
          <a:solidFill>
            <a:schemeClr val="bg2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Ручное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Клавиатура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Джойстик </a:t>
            </a:r>
            <a:r>
              <a:rPr lang="en-US" sz="2000" dirty="0" smtClean="0">
                <a:solidFill>
                  <a:srgbClr val="80FF80"/>
                </a:solidFill>
              </a:rPr>
              <a:t> Xbox 360</a:t>
            </a:r>
          </a:p>
          <a:p>
            <a:pPr lvl="1"/>
            <a:r>
              <a:rPr lang="en-US" sz="2000" dirty="0" smtClean="0">
                <a:solidFill>
                  <a:srgbClr val="80FF80"/>
                </a:solidFill>
              </a:rPr>
              <a:t>3D Mouse Space Pilot</a:t>
            </a:r>
          </a:p>
          <a:p>
            <a:r>
              <a:rPr lang="ru-RU" sz="2400" i="1" dirty="0" smtClean="0"/>
              <a:t>Автоматическое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Выполнение сценариев</a:t>
            </a:r>
            <a:endParaRPr lang="en-US" sz="2000" i="1" dirty="0" smtClean="0">
              <a:solidFill>
                <a:srgbClr val="80FF80"/>
              </a:solidFill>
            </a:endParaRP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Обход опорных точек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Фигуры высшего пилотажа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Групповое поведение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Удержание строя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Перестроение при потере БПЛА</a:t>
            </a:r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1484784"/>
            <a:ext cx="3820244" cy="2226015"/>
          </a:xfr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pic>
        <p:nvPicPr>
          <p:cNvPr id="7" name="Рисунок 6" descr="sim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3861048"/>
            <a:ext cx="3839876" cy="2245853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Разработана архитектура ВП для изучения динамики 4-х роторных БПЛА в реальном масштабе времени</a:t>
            </a:r>
          </a:p>
          <a:p>
            <a:r>
              <a:rPr lang="ru-RU" sz="2400" dirty="0" smtClean="0"/>
              <a:t>Спроектирован и частично разработан программно-аппаратный комплекс ВП </a:t>
            </a:r>
            <a:r>
              <a:rPr lang="en-US" sz="2400" dirty="0" err="1" smtClean="0"/>
              <a:t>QuadroX</a:t>
            </a:r>
            <a:r>
              <a:rPr lang="en-US" sz="2400" dirty="0" smtClean="0"/>
              <a:t>-DS</a:t>
            </a:r>
          </a:p>
          <a:p>
            <a:r>
              <a:rPr lang="ru-RU" sz="2400" dirty="0" smtClean="0"/>
              <a:t>Реализован механизм мониторинга динамики БПЛА посредством:</a:t>
            </a:r>
          </a:p>
          <a:p>
            <a:pPr lvl="1"/>
            <a:r>
              <a:rPr lang="ru-RU" sz="2000" dirty="0" smtClean="0"/>
              <a:t>Телеметрии сенсоров и результатов работы бортового оборудования</a:t>
            </a:r>
          </a:p>
          <a:p>
            <a:pPr lvl="1"/>
            <a:r>
              <a:rPr lang="ru-RU" sz="2000" dirty="0" smtClean="0"/>
              <a:t>Системы оптического захвата движения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ru-RU" sz="2800" dirty="0" smtClean="0"/>
              <a:t>Наличие реального объекта и/или объектов в должном количестве</a:t>
            </a:r>
          </a:p>
          <a:p>
            <a:endParaRPr lang="ru-RU" sz="2800" dirty="0" smtClean="0"/>
          </a:p>
          <a:p>
            <a:r>
              <a:rPr lang="ru-RU" sz="2800" dirty="0" smtClean="0"/>
              <a:t>Износ оборудования </a:t>
            </a:r>
          </a:p>
          <a:p>
            <a:endParaRPr lang="ru-RU" sz="2800" dirty="0" smtClean="0"/>
          </a:p>
          <a:p>
            <a:r>
              <a:rPr lang="ru-RU" sz="2800" dirty="0" smtClean="0"/>
              <a:t>Стоимость ошибки на реальном объекте может быть весьма высока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sz="2800" dirty="0" smtClean="0"/>
              <a:t>Эксперимент на реальном объекте требует времени на подготовку  и развертывание эксперимента, а также на приведение объектов в исходное состояние на каждой итерации</a:t>
            </a:r>
          </a:p>
          <a:p>
            <a:pPr lvl="1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r>
              <a:rPr lang="en-US" dirty="0" smtClean="0"/>
              <a:t> </a:t>
            </a:r>
            <a:r>
              <a:rPr lang="ru-RU" dirty="0" smtClean="0"/>
              <a:t>создания ВП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r>
              <a:rPr lang="ru-RU" dirty="0" smtClean="0"/>
              <a:t>Сопряжение с реальным объектом БПЛА</a:t>
            </a:r>
          </a:p>
          <a:p>
            <a:r>
              <a:rPr lang="ru-RU" dirty="0" smtClean="0"/>
              <a:t>Расчет в реальном масштабе времени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Особенности постановки задачи ВП</a:t>
            </a:r>
            <a:r>
              <a:rPr lang="en-US" sz="3200" dirty="0" smtClean="0"/>
              <a:t> </a:t>
            </a:r>
            <a:r>
              <a:rPr lang="en-US" sz="3200" dirty="0" err="1" smtClean="0"/>
              <a:t>QuadroX</a:t>
            </a:r>
            <a:r>
              <a:rPr lang="en-US" sz="3200" dirty="0" smtClean="0"/>
              <a:t>-DS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1484784"/>
            <a:ext cx="8856984" cy="468052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4877051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5277534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</a:t>
            </a:r>
            <a:r>
              <a:rPr lang="ru-RU" sz="1600" dirty="0" err="1" smtClean="0">
                <a:solidFill>
                  <a:schemeClr val="bg1"/>
                </a:solidFill>
              </a:rPr>
              <a:t>тв</a:t>
            </a:r>
            <a:r>
              <a:rPr lang="ru-RU" sz="1600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6-</a:t>
            </a:r>
            <a:r>
              <a:rPr lang="en-US" sz="1600" dirty="0" smtClean="0">
                <a:solidFill>
                  <a:schemeClr val="bg1"/>
                </a:solidFill>
              </a:rPr>
              <a:t>DOF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556792"/>
            <a:ext cx="1656184" cy="1360261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оптического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захвата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3675603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sz="1600" dirty="0" smtClean="0">
                <a:solidFill>
                  <a:schemeClr val="bg1"/>
                </a:solidFill>
              </a:rPr>
              <a:t>IMU </a:t>
            </a:r>
            <a:r>
              <a:rPr lang="ru-RU" sz="1600" dirty="0" smtClean="0">
                <a:solidFill>
                  <a:schemeClr val="bg1"/>
                </a:solidFill>
              </a:rPr>
              <a:t>сенсоров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476568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движителя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3675603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видеокамеры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068960"/>
            <a:ext cx="1656184" cy="2448272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1700808"/>
            <a:ext cx="2232248" cy="1080120"/>
          </a:xfrm>
          <a:prstGeom prst="rect">
            <a:avLst/>
          </a:prstGeom>
          <a:solidFill>
            <a:schemeClr val="accent5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844824"/>
            <a:ext cx="2160240" cy="1601931"/>
          </a:xfrm>
          <a:prstGeom prst="rect">
            <a:avLst/>
          </a:prstGeom>
          <a:solidFill>
            <a:schemeClr val="accent3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050409" y="2671436"/>
            <a:ext cx="915389" cy="864096"/>
          </a:xfrm>
          <a:prstGeom prst="leftUpArrow">
            <a:avLst>
              <a:gd name="adj1" fmla="val 23046"/>
              <a:gd name="adj2" fmla="val 18688"/>
              <a:gd name="adj3" fmla="val 21839"/>
            </a:avLst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>
          <a:xfrm rot="5400000" flipV="1">
            <a:off x="2339752" y="3212976"/>
            <a:ext cx="792088" cy="1512168"/>
          </a:xfrm>
          <a:prstGeom prst="bentUpArrow">
            <a:avLst>
              <a:gd name="adj1" fmla="val 19488"/>
              <a:gd name="adj2" fmla="val 25000"/>
              <a:gd name="adj3" fmla="val 23898"/>
            </a:avLst>
          </a:prstGeom>
          <a:solidFill>
            <a:srgbClr val="000000"/>
          </a:solidFill>
          <a:ln w="19050">
            <a:solidFill>
              <a:srgbClr val="80FF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979712" y="2204864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979712" y="3140968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6056" y="2132856"/>
            <a:ext cx="1224136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31" y="4003984"/>
            <a:ext cx="1411457" cy="1009192"/>
          </a:xfrm>
          <a:prstGeom prst="rect">
            <a:avLst/>
          </a:prstGeom>
        </p:spPr>
      </p:pic>
      <p:sp>
        <p:nvSpPr>
          <p:cNvPr id="30" name="Двойная стрелка влево/вправо 29"/>
          <p:cNvSpPr/>
          <p:nvPr/>
        </p:nvSpPr>
        <p:spPr>
          <a:xfrm rot="572842">
            <a:off x="1972860" y="4578819"/>
            <a:ext cx="1945634" cy="680630"/>
          </a:xfrm>
          <a:prstGeom prst="leftRightArrow">
            <a:avLst/>
          </a:prstGeom>
          <a:solidFill>
            <a:srgbClr val="000000"/>
          </a:solidFill>
          <a:ln>
            <a:solidFill>
              <a:srgbClr val="FF8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Модель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3672408" cy="237626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тв</a:t>
            </a:r>
            <a:r>
              <a:rPr lang="ru-RU" dirty="0" smtClean="0"/>
              <a:t>. Тела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CCD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6-DOF Rigid body</a:t>
            </a:r>
            <a:endParaRPr lang="ru-RU" dirty="0" smtClean="0">
              <a:solidFill>
                <a:srgbClr val="80FF80"/>
              </a:solidFill>
            </a:endParaRPr>
          </a:p>
          <a:p>
            <a:r>
              <a:rPr lang="ru-RU" dirty="0" smtClean="0"/>
              <a:t>Двигатели: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таблицам производителей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эмпирическим формулам</a:t>
            </a:r>
            <a:endParaRPr lang="en-US" dirty="0" smtClean="0">
              <a:solidFill>
                <a:srgbClr val="80FF80"/>
              </a:solidFill>
            </a:endParaRPr>
          </a:p>
          <a:p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53136" cy="1800200"/>
          </a:xfrm>
          <a:solidFill>
            <a:schemeClr val="bg2">
              <a:alpha val="69804"/>
            </a:schemeClr>
          </a:solidFill>
        </p:spPr>
        <p:txBody>
          <a:bodyPr>
            <a:noAutofit/>
          </a:bodyPr>
          <a:lstStyle/>
          <a:p>
            <a:r>
              <a:rPr lang="ru-RU" sz="1800" dirty="0" smtClean="0"/>
              <a:t>Решение уравнения </a:t>
            </a:r>
            <a:r>
              <a:rPr lang="ru-RU" sz="1800" dirty="0" err="1" smtClean="0"/>
              <a:t>Навье-Стокса</a:t>
            </a:r>
            <a:r>
              <a:rPr lang="ru-RU" sz="1800" dirty="0" smtClean="0"/>
              <a:t> – </a:t>
            </a:r>
            <a:r>
              <a:rPr lang="ru-RU" sz="1800" dirty="0" smtClean="0">
                <a:solidFill>
                  <a:srgbClr val="80FF80"/>
                </a:solidFill>
              </a:rPr>
              <a:t>расчет вихрей создаваемых пропеллерами</a:t>
            </a:r>
          </a:p>
          <a:p>
            <a:r>
              <a:rPr lang="ru-RU" sz="1800" dirty="0" smtClean="0"/>
              <a:t>Расчет пропеллеров по эмпирическим формулам в заданном локальном потоке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Физическая подсистема</a:t>
            </a:r>
            <a:r>
              <a:rPr lang="en-US" sz="3200" dirty="0" smtClean="0"/>
              <a:t> (</a:t>
            </a:r>
            <a:r>
              <a:rPr lang="ru-RU" sz="3200" dirty="0" smtClean="0"/>
              <a:t>реальное время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14" name="Содержимое 5" descr="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76887"/>
            <a:ext cx="3672408" cy="21884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CFDTest 2012-05-10 21-18-26-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424386"/>
            <a:ext cx="4038600" cy="3028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095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u="sng" dirty="0" smtClean="0"/>
              <a:t>Сенсоры</a:t>
            </a:r>
          </a:p>
          <a:p>
            <a:r>
              <a:rPr lang="ru-RU" sz="2400" dirty="0" smtClean="0"/>
              <a:t>Типы сенсоров: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r>
              <a:rPr lang="ru-RU" sz="2400" dirty="0" smtClean="0"/>
              <a:t>Шум</a:t>
            </a:r>
          </a:p>
          <a:p>
            <a:r>
              <a:rPr lang="ru-RU" sz="2400" dirty="0" smtClean="0"/>
              <a:t>Разрядность</a:t>
            </a:r>
          </a:p>
          <a:p>
            <a:r>
              <a:rPr lang="ru-RU" sz="2400" dirty="0" smtClean="0"/>
              <a:t>Период дискретизации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/>
          <a:lstStyle/>
          <a:p>
            <a:pPr>
              <a:buNone/>
            </a:pPr>
            <a:r>
              <a:rPr lang="ru-RU" sz="2400" b="1" u="sng" dirty="0" smtClean="0"/>
              <a:t>Камера</a:t>
            </a:r>
          </a:p>
          <a:p>
            <a:r>
              <a:rPr lang="ru-RU" sz="2400" dirty="0" smtClean="0"/>
              <a:t>Помехи и шум</a:t>
            </a:r>
          </a:p>
          <a:p>
            <a:r>
              <a:rPr lang="ru-RU" sz="2400" dirty="0" smtClean="0"/>
              <a:t>Блики в линзах</a:t>
            </a:r>
          </a:p>
          <a:p>
            <a:r>
              <a:rPr lang="en-US" sz="2400" dirty="0" smtClean="0"/>
              <a:t>HDR</a:t>
            </a:r>
            <a:endParaRPr lang="ru-RU" sz="2400" dirty="0" smtClean="0"/>
          </a:p>
          <a:p>
            <a:r>
              <a:rPr lang="ru-RU" sz="2400" dirty="0" smtClean="0"/>
              <a:t>Задержки </a:t>
            </a:r>
            <a:r>
              <a:rPr lang="ru-RU" sz="2400" dirty="0" err="1" smtClean="0"/>
              <a:t>видеопотока</a:t>
            </a:r>
            <a:endParaRPr lang="ru-RU" sz="2400" dirty="0" smtClean="0"/>
          </a:p>
          <a:p>
            <a:r>
              <a:rPr lang="ru-RU" sz="2400" dirty="0" smtClean="0"/>
              <a:t>Разные фокусные расстояния и различные оптические искажения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Модель функционирования бортового оборудования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95944"/>
          </a:xfrm>
          <a:solidFill>
            <a:schemeClr val="bg2"/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Телеметрия «сырых»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r>
              <a:rPr lang="ru-RU" sz="2400" dirty="0" smtClean="0"/>
              <a:t>Телеметрия  расчетных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Результаты интегрирования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Управляющие сигналы (ШИМ на ЭКС)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Запись данных в файл для дальнейшей обработки в пакетах математического моделирования</a:t>
            </a:r>
          </a:p>
          <a:p>
            <a:r>
              <a:rPr lang="ru-RU" sz="2400" dirty="0" smtClean="0"/>
              <a:t>Отображение графиков разных характеристик в режиме реального времени</a:t>
            </a:r>
          </a:p>
          <a:p>
            <a:endParaRPr lang="ru-RU" sz="2400" dirty="0" smtClean="0"/>
          </a:p>
          <a:p>
            <a:pPr algn="r">
              <a:buNone/>
            </a:pPr>
            <a:r>
              <a:rPr lang="en-US" sz="2400" b="1" i="1" dirty="0" smtClean="0">
                <a:solidFill>
                  <a:srgbClr val="4F81BD"/>
                </a:solidFill>
              </a:rPr>
              <a:t>Motion Capture </a:t>
            </a:r>
            <a:r>
              <a:rPr lang="en-US" sz="2400" b="1" i="1" dirty="0" smtClean="0">
                <a:solidFill>
                  <a:srgbClr val="4F81BD"/>
                </a:solidFill>
                <a:sym typeface="Wingdings" pitchFamily="2" charset="2"/>
              </a:rPr>
              <a:t></a:t>
            </a:r>
            <a:endParaRPr lang="ru-RU" sz="2400" b="1" i="1" dirty="0" smtClean="0">
              <a:solidFill>
                <a:srgbClr val="4F81BD"/>
              </a:solidFill>
            </a:endParaRPr>
          </a:p>
          <a:p>
            <a:endParaRPr lang="ru-RU" sz="2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анализа динамики БПЛА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rgbClr val="FF8080"/>
                </a:solidFill>
              </a:rPr>
              <a:t>Бортовая система навигации всегда подвержена накапливающейся ошибке</a:t>
            </a:r>
          </a:p>
          <a:p>
            <a:r>
              <a:rPr lang="en-US" dirty="0" smtClean="0">
                <a:sym typeface="Wingdings" pitchFamily="2" charset="2"/>
              </a:rPr>
              <a:t></a:t>
            </a:r>
            <a:r>
              <a:rPr lang="ru-RU" dirty="0" smtClean="0"/>
              <a:t>Необходим  внешний стационарный инструмент </a:t>
            </a:r>
            <a:r>
              <a:rPr lang="ru-RU" dirty="0" err="1" smtClean="0"/>
              <a:t>трэкинга</a:t>
            </a:r>
            <a:endParaRPr lang="ru-RU" dirty="0" smtClean="0"/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rgbClr val="92D050"/>
                </a:solidFill>
              </a:rPr>
              <a:t>Оптическая система захвата движения: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Несколько ИК камер с подсветкой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Маркеры на БПЛА</a:t>
            </a:r>
          </a:p>
          <a:p>
            <a:r>
              <a:rPr lang="ru-RU" sz="3200" dirty="0" smtClean="0">
                <a:solidFill>
                  <a:srgbClr val="92D050"/>
                </a:solidFill>
              </a:rPr>
              <a:t>Применение: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Отладка бортовой СУ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Автоматическая посадка </a:t>
            </a:r>
            <a:br>
              <a:rPr lang="ru-RU" sz="2600" dirty="0" smtClean="0">
                <a:solidFill>
                  <a:srgbClr val="92D050"/>
                </a:solidFill>
              </a:rPr>
            </a:br>
            <a:r>
              <a:rPr lang="ru-RU" sz="2600" dirty="0" smtClean="0">
                <a:solidFill>
                  <a:srgbClr val="92D050"/>
                </a:solidFill>
              </a:rPr>
              <a:t>на базе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Калибровка</a:t>
            </a:r>
          </a:p>
        </p:txBody>
      </p:sp>
      <p:pic>
        <p:nvPicPr>
          <p:cNvPr id="7" name="Содержимое 6" descr="quadroto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7" y="1484784"/>
            <a:ext cx="4239069" cy="302433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28801"/>
            <a:ext cx="4104456" cy="4248472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Vicon</a:t>
            </a:r>
            <a:r>
              <a:rPr lang="en-US" dirty="0" smtClean="0"/>
              <a:t> Bonita X8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Высокая точность</a:t>
            </a:r>
            <a:r>
              <a:rPr lang="en-US" dirty="0" smtClean="0"/>
              <a:t> </a:t>
            </a:r>
            <a:r>
              <a:rPr lang="ru-RU" dirty="0" smtClean="0"/>
              <a:t>отслеживания движения твердых тел</a:t>
            </a:r>
          </a:p>
          <a:p>
            <a:pPr lvl="1"/>
            <a:r>
              <a:rPr lang="ru-RU" dirty="0" smtClean="0"/>
              <a:t>Возможность отслеживания нескольких твердых тел и их идентификация</a:t>
            </a:r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Tracker </a:t>
            </a:r>
            <a:r>
              <a:rPr lang="ru-RU" dirty="0" smtClean="0"/>
              <a:t>выступает как сервер, доступный другим программам</a:t>
            </a:r>
          </a:p>
          <a:p>
            <a:endParaRPr lang="ru-RU" dirty="0"/>
          </a:p>
        </p:txBody>
      </p:sp>
      <p:pic>
        <p:nvPicPr>
          <p:cNvPr id="5" name="Содержимое 4" descr="tracker-01-lr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8024" y="3933056"/>
            <a:ext cx="4038600" cy="245120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Система оптического захвата движения (2)</a:t>
            </a:r>
            <a:endParaRPr lang="ru-RU" sz="2800" dirty="0"/>
          </a:p>
        </p:txBody>
      </p:sp>
      <p:pic>
        <p:nvPicPr>
          <p:cNvPr id="8" name="Рисунок 7" descr="bonitapressimage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3333" r="18339"/>
          <a:stretch>
            <a:fillRect/>
          </a:stretch>
        </p:blipFill>
        <p:spPr>
          <a:xfrm>
            <a:off x="5004048" y="1628800"/>
            <a:ext cx="3744416" cy="2160240"/>
          </a:xfrm>
          <a:prstGeom prst="rect">
            <a:avLst/>
          </a:prstGeom>
          <a:solidFill>
            <a:srgbClr val="000000">
              <a:alpha val="83000"/>
            </a:srgb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3801</TotalTime>
  <Words>459</Words>
  <Application>Microsoft Office PowerPoint</Application>
  <PresentationFormat>Экран (4:3)</PresentationFormat>
  <Paragraphs>137</Paragraphs>
  <Slides>13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Виртуальный полигон для исследований динамики четырехроторных ЛА</vt:lpstr>
      <vt:lpstr>Мотивация создания ВП</vt:lpstr>
      <vt:lpstr>Особенности постановки задачи ВП QuadroX-DS </vt:lpstr>
      <vt:lpstr>Архитектура виртуального полигона</vt:lpstr>
      <vt:lpstr>Физическая подсистема (реальное время)</vt:lpstr>
      <vt:lpstr>Модель функционирования бортового оборудования</vt:lpstr>
      <vt:lpstr>Средства анализа динамики БПЛА</vt:lpstr>
      <vt:lpstr>Система оптического захвата движения (1)</vt:lpstr>
      <vt:lpstr>Система оптического захвата движения (2)</vt:lpstr>
      <vt:lpstr>Слайд 10</vt:lpstr>
      <vt:lpstr>Система управления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441</cp:revision>
  <dcterms:created xsi:type="dcterms:W3CDTF">2012-05-06T19:34:58Z</dcterms:created>
  <dcterms:modified xsi:type="dcterms:W3CDTF">2012-05-30T16:52:33Z</dcterms:modified>
</cp:coreProperties>
</file>