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0" r:id="rId3"/>
    <p:sldId id="265" r:id="rId4"/>
    <p:sldId id="261" r:id="rId5"/>
    <p:sldId id="266" r:id="rId6"/>
    <p:sldId id="263" r:id="rId7"/>
    <p:sldId id="283" r:id="rId8"/>
    <p:sldId id="278" r:id="rId9"/>
    <p:sldId id="264" r:id="rId10"/>
    <p:sldId id="279" r:id="rId11"/>
    <p:sldId id="282" r:id="rId12"/>
    <p:sldId id="281" r:id="rId13"/>
    <p:sldId id="280" r:id="rId14"/>
    <p:sldId id="267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0FF80"/>
    <a:srgbClr val="00000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Комплекс </a:t>
            </a:r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навигации </a:t>
            </a:r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БПЛА в закрытых помещениях</a:t>
            </a:r>
            <a:endParaRPr lang="ru-RU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Алексей </a:t>
            </a:r>
            <a:r>
              <a:rPr lang="ru-RU" sz="2000" dirty="0" err="1" smtClean="0"/>
              <a:t>Безгодов</a:t>
            </a:r>
            <a:r>
              <a:rPr lang="ru-RU" sz="2000" dirty="0" smtClean="0"/>
              <a:t>, к.т.н., НИИ НКТ СПб НИУ ИТМО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функционирования 4Р-БПЛА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Создание комплекса 4Р-БПЛА для </a:t>
            </a:r>
            <a:r>
              <a:rPr lang="ru-RU" sz="2800" dirty="0" smtClean="0"/>
              <a:t>решения задачи </a:t>
            </a:r>
            <a:r>
              <a:rPr lang="ru-RU" sz="2800" dirty="0" smtClean="0"/>
              <a:t>навигации в закрытых помещениях (КНЗП)</a:t>
            </a:r>
          </a:p>
          <a:p>
            <a:endParaRPr lang="ru-RU" sz="2800" dirty="0" smtClean="0"/>
          </a:p>
          <a:p>
            <a:r>
              <a:rPr lang="ru-RU" sz="2800" dirty="0" smtClean="0"/>
              <a:t>Создание </a:t>
            </a:r>
            <a:r>
              <a:rPr lang="ru-RU" sz="2800" dirty="0" smtClean="0"/>
              <a:t>виртуального полигона для исследования динамики 4Р-БПЛА в закрытых помещениях (</a:t>
            </a:r>
            <a:r>
              <a:rPr lang="en-US" sz="2800" dirty="0" err="1" smtClean="0"/>
              <a:t>Quadro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-DS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Спасательные операции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завалах</a:t>
            </a:r>
            <a:endParaRPr lang="en-US" sz="2400" dirty="0" smtClean="0">
              <a:solidFill>
                <a:srgbClr val="80FF80"/>
              </a:solidFill>
            </a:endParaRPr>
          </a:p>
          <a:p>
            <a:pPr lvl="1"/>
            <a:endParaRPr lang="ru-RU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Проникновений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Аварий на опасных объектах</a:t>
            </a:r>
            <a:endParaRPr lang="en-US" sz="2400" dirty="0" smtClean="0">
              <a:solidFill>
                <a:srgbClr val="80FF80"/>
              </a:solidFill>
            </a:endParaRPr>
          </a:p>
          <a:p>
            <a:pPr lvl="1"/>
            <a:endParaRPr lang="ru-RU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/>
              <a:t>Навигация в заведомо </a:t>
            </a:r>
            <a:r>
              <a:rPr lang="ru-RU" sz="2400" dirty="0" smtClean="0"/>
              <a:t>известных, неизвестных </a:t>
            </a:r>
            <a:r>
              <a:rPr lang="ru-RU" sz="2400" dirty="0" smtClean="0"/>
              <a:t>и/или изменяющихся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</a:t>
            </a:r>
            <a:r>
              <a:rPr lang="ru-RU" sz="2400" dirty="0" smtClean="0"/>
              <a:t>помещений для облегчения работы оператора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79512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060848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509120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81128"/>
            <a:ext cx="1200292" cy="858209"/>
          </a:xfrm>
          <a:prstGeom prst="rect">
            <a:avLst/>
          </a:prstGeom>
        </p:spPr>
      </p:pic>
      <p:pic>
        <p:nvPicPr>
          <p:cNvPr id="45" name="Рисунок 44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895" y="1772816"/>
            <a:ext cx="1512020" cy="1575021"/>
          </a:xfrm>
          <a:prstGeom prst="rect">
            <a:avLst/>
          </a:prstGeom>
        </p:spPr>
      </p:pic>
      <p:pic>
        <p:nvPicPr>
          <p:cNvPr id="46" name="Рисунок 4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365104"/>
            <a:ext cx="1200292" cy="85820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3779912" y="1628800"/>
            <a:ext cx="432048" cy="266429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 rot="5400000">
            <a:off x="7308304" y="2132856"/>
            <a:ext cx="432048" cy="2736304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 rot="5400000">
            <a:off x="7632340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 rot="5400000">
            <a:off x="5400092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rot="5400000">
            <a:off x="3167844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войная стрелка влево/вправо 53"/>
          <p:cNvSpPr/>
          <p:nvPr/>
        </p:nvSpPr>
        <p:spPr>
          <a:xfrm rot="2961900">
            <a:off x="1378644" y="3672424"/>
            <a:ext cx="774927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войная стрелка влево/вправо 54"/>
          <p:cNvSpPr/>
          <p:nvPr/>
        </p:nvSpPr>
        <p:spPr>
          <a:xfrm rot="608049">
            <a:off x="3483101" y="4741212"/>
            <a:ext cx="903723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войная стрелка влево/вправо 55"/>
          <p:cNvSpPr/>
          <p:nvPr/>
        </p:nvSpPr>
        <p:spPr>
          <a:xfrm rot="21409230">
            <a:off x="5968782" y="4797969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войная стрелка влево/вправо 57"/>
          <p:cNvSpPr/>
          <p:nvPr/>
        </p:nvSpPr>
        <p:spPr>
          <a:xfrm rot="16518987">
            <a:off x="4732340" y="3538141"/>
            <a:ext cx="1095491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войная стрелка влево/вправо 58"/>
          <p:cNvSpPr/>
          <p:nvPr/>
        </p:nvSpPr>
        <p:spPr>
          <a:xfrm rot="21082670">
            <a:off x="6104607" y="2278272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179512" y="1628800"/>
            <a:ext cx="5954882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228184" y="1628801"/>
            <a:ext cx="2742456" cy="4248472"/>
          </a:xfrm>
          <a:solidFill>
            <a:srgbClr val="000000">
              <a:alpha val="70000"/>
            </a:srgbClr>
          </a:solidFill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rgbClr val="80FF80"/>
                </a:solidFill>
              </a:rPr>
              <a:t>Фактическое </a:t>
            </a:r>
            <a:r>
              <a:rPr lang="ru-RU" sz="1800" dirty="0" smtClean="0">
                <a:solidFill>
                  <a:srgbClr val="80FF80"/>
                </a:solidFill>
              </a:rPr>
              <a:t>отсутствие сложных </a:t>
            </a:r>
            <a:r>
              <a:rPr lang="ru-RU" sz="1800" dirty="0" smtClean="0">
                <a:solidFill>
                  <a:srgbClr val="80FF80"/>
                </a:solidFill>
              </a:rPr>
              <a:t>механизмов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Высокая маневренность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Способность </a:t>
            </a:r>
            <a:br>
              <a:rPr lang="ru-RU" sz="1800" dirty="0" smtClean="0">
                <a:solidFill>
                  <a:srgbClr val="80FF80"/>
                </a:solidFill>
              </a:rPr>
            </a:br>
            <a:r>
              <a:rPr lang="ru-RU" sz="1800" dirty="0" smtClean="0">
                <a:solidFill>
                  <a:srgbClr val="80FF80"/>
                </a:solidFill>
              </a:rPr>
              <a:t>к зависанию</a:t>
            </a:r>
            <a:endParaRPr lang="ru-RU" sz="1800" dirty="0" smtClean="0">
              <a:solidFill>
                <a:srgbClr val="80FF80"/>
              </a:solidFill>
            </a:endParaRPr>
          </a:p>
          <a:p>
            <a:r>
              <a:rPr lang="ru-RU" sz="1800" dirty="0" smtClean="0">
                <a:solidFill>
                  <a:srgbClr val="80FF80"/>
                </a:solidFill>
              </a:rPr>
              <a:t>Легкость создания и низкая </a:t>
            </a:r>
            <a:r>
              <a:rPr lang="ru-RU" sz="1800" dirty="0" smtClean="0">
                <a:solidFill>
                  <a:srgbClr val="80FF80"/>
                </a:solidFill>
              </a:rPr>
              <a:t>стоимость</a:t>
            </a:r>
          </a:p>
          <a:p>
            <a:r>
              <a:rPr lang="ru-RU" sz="1800" dirty="0" smtClean="0">
                <a:solidFill>
                  <a:srgbClr val="80FF80"/>
                </a:solidFill>
              </a:rPr>
              <a:t>Высокая надежность и отказоустойчивость</a:t>
            </a:r>
          </a:p>
          <a:p>
            <a:r>
              <a:rPr lang="ru-RU" sz="1800" dirty="0" smtClean="0">
                <a:solidFill>
                  <a:srgbClr val="FF8080"/>
                </a:solidFill>
              </a:rPr>
              <a:t>Сложность управления</a:t>
            </a:r>
          </a:p>
          <a:p>
            <a:r>
              <a:rPr lang="ru-RU" sz="1800" dirty="0" smtClean="0">
                <a:solidFill>
                  <a:srgbClr val="FF8080"/>
                </a:solidFill>
              </a:rPr>
              <a:t>Высокое энергопотребления</a:t>
            </a:r>
            <a:endParaRPr lang="ru-RU" sz="1800" dirty="0">
              <a:solidFill>
                <a:srgbClr val="FF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Умножение 14"/>
          <p:cNvSpPr/>
          <p:nvPr/>
        </p:nvSpPr>
        <p:spPr>
          <a:xfrm>
            <a:off x="1187624" y="2204864"/>
            <a:ext cx="3168352" cy="3168352"/>
          </a:xfrm>
          <a:prstGeom prst="mathMultiply">
            <a:avLst>
              <a:gd name="adj1" fmla="val 7347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228184" y="1628800"/>
            <a:ext cx="2742456" cy="439248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Рама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Двигатели (3-8)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Набор сенсоров: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Акселерометр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Гироскоп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Барометр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Магнетометр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Сонар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GPS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Контроллер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Стабилизация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Коммуникация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7" name="Круговая стрелка 6"/>
          <p:cNvSpPr/>
          <p:nvPr/>
        </p:nvSpPr>
        <p:spPr>
          <a:xfrm>
            <a:off x="611560" y="1628800"/>
            <a:ext cx="2160240" cy="2160240"/>
          </a:xfrm>
          <a:prstGeom prst="circularArrow">
            <a:avLst>
              <a:gd name="adj1" fmla="val 6887"/>
              <a:gd name="adj2" fmla="val 1142319"/>
              <a:gd name="adj3" fmla="val 181547"/>
              <a:gd name="adj4" fmla="val 2314450"/>
              <a:gd name="adj5" fmla="val 12500"/>
            </a:avLst>
          </a:prstGeom>
          <a:solidFill>
            <a:srgbClr val="000000">
              <a:alpha val="69804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Круговая стрелка 7"/>
          <p:cNvSpPr/>
          <p:nvPr/>
        </p:nvSpPr>
        <p:spPr>
          <a:xfrm>
            <a:off x="2771800" y="3789040"/>
            <a:ext cx="2160240" cy="2160240"/>
          </a:xfrm>
          <a:prstGeom prst="circularArrow">
            <a:avLst>
              <a:gd name="adj1" fmla="val 6887"/>
              <a:gd name="adj2" fmla="val 1142319"/>
              <a:gd name="adj3" fmla="val 181547"/>
              <a:gd name="adj4" fmla="val 2314450"/>
              <a:gd name="adj5" fmla="val 12500"/>
            </a:avLst>
          </a:prstGeom>
          <a:solidFill>
            <a:srgbClr val="000000">
              <a:alpha val="69804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Круговая стрелка 8"/>
          <p:cNvSpPr/>
          <p:nvPr/>
        </p:nvSpPr>
        <p:spPr>
          <a:xfrm flipH="1">
            <a:off x="2771800" y="1628800"/>
            <a:ext cx="2160240" cy="2160240"/>
          </a:xfrm>
          <a:prstGeom prst="circularArrow">
            <a:avLst>
              <a:gd name="adj1" fmla="val 6887"/>
              <a:gd name="adj2" fmla="val 1142319"/>
              <a:gd name="adj3" fmla="val 181547"/>
              <a:gd name="adj4" fmla="val 2314450"/>
              <a:gd name="adj5" fmla="val 12500"/>
            </a:avLst>
          </a:prstGeom>
          <a:solidFill>
            <a:srgbClr val="000000">
              <a:alpha val="69804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Круговая стрелка 9"/>
          <p:cNvSpPr/>
          <p:nvPr/>
        </p:nvSpPr>
        <p:spPr>
          <a:xfrm flipH="1">
            <a:off x="611560" y="3789040"/>
            <a:ext cx="2160240" cy="2160240"/>
          </a:xfrm>
          <a:prstGeom prst="circularArrow">
            <a:avLst>
              <a:gd name="adj1" fmla="val 6887"/>
              <a:gd name="adj2" fmla="val 1142319"/>
              <a:gd name="adj3" fmla="val 181547"/>
              <a:gd name="adj4" fmla="val 2314450"/>
              <a:gd name="adj5" fmla="val 12500"/>
            </a:avLst>
          </a:prstGeom>
          <a:solidFill>
            <a:srgbClr val="000000">
              <a:alpha val="69804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31640" y="2348880"/>
            <a:ext cx="720080" cy="720080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331640" y="4509120"/>
            <a:ext cx="720080" cy="720080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491880" y="4509120"/>
            <a:ext cx="720080" cy="720080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491880" y="2348880"/>
            <a:ext cx="720080" cy="720080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83768" y="3501008"/>
            <a:ext cx="576064" cy="576064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rgbClr val="FF80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707904" y="2564904"/>
            <a:ext cx="288032" cy="288032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547664" y="2564904"/>
            <a:ext cx="288032" cy="288032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547664" y="4725144"/>
            <a:ext cx="288032" cy="288032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707904" y="4725144"/>
            <a:ext cx="288032" cy="288032"/>
          </a:xfrm>
          <a:prstGeom prst="ellipse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Контроллер:</a:t>
            </a:r>
            <a:endParaRPr lang="en-US" sz="2400" dirty="0" smtClean="0"/>
          </a:p>
          <a:p>
            <a:pPr lvl="1"/>
            <a:r>
              <a:rPr lang="en-US" sz="2000" dirty="0" err="1" smtClean="0"/>
              <a:t>Arduino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</a:rPr>
              <a:t>AeroQuad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Низкая производительность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err="1" smtClean="0"/>
              <a:t>Netduino</a:t>
            </a:r>
            <a:endParaRPr lang="ru-RU" sz="2000" dirty="0" smtClean="0"/>
          </a:p>
          <a:p>
            <a:pPr lvl="2"/>
            <a:r>
              <a:rPr lang="en-US" sz="1600" dirty="0" smtClean="0">
                <a:solidFill>
                  <a:srgbClr val="80FF80"/>
                </a:solidFill>
              </a:rPr>
              <a:t>.NET </a:t>
            </a:r>
            <a:r>
              <a:rPr lang="en-US" sz="1600" dirty="0" err="1" smtClean="0">
                <a:solidFill>
                  <a:srgbClr val="80FF80"/>
                </a:solidFill>
              </a:rPr>
              <a:t>Microframework</a:t>
            </a:r>
            <a:endParaRPr lang="en-US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Коммуникационная система</a:t>
            </a:r>
            <a:endParaRPr lang="en-US" sz="2400" dirty="0" smtClean="0"/>
          </a:p>
          <a:p>
            <a:pPr lvl="1"/>
            <a:r>
              <a:rPr lang="en-US" sz="2000" dirty="0" err="1" smtClean="0"/>
              <a:t>WiFi</a:t>
            </a:r>
            <a:endParaRPr lang="en-US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Передача больших объемов </a:t>
            </a:r>
            <a:r>
              <a:rPr lang="ru-RU" sz="1600" dirty="0" smtClean="0">
                <a:solidFill>
                  <a:srgbClr val="80FF80"/>
                </a:solidFill>
              </a:rPr>
              <a:t>данных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Непригодна для сложных топологий</a:t>
            </a:r>
            <a:endParaRPr lang="ru-RU" sz="1600" dirty="0" smtClean="0">
              <a:solidFill>
                <a:srgbClr val="FF8080"/>
              </a:solidFill>
            </a:endParaRPr>
          </a:p>
          <a:p>
            <a:pPr lvl="1"/>
            <a:r>
              <a:rPr lang="en-US" sz="2000" dirty="0" err="1" smtClean="0"/>
              <a:t>ZigBee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Критически важные данные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Сложность </a:t>
            </a:r>
            <a:r>
              <a:rPr lang="ru-RU" sz="1600" dirty="0" smtClean="0">
                <a:solidFill>
                  <a:srgbClr val="FF8080"/>
                </a:solidFill>
              </a:rPr>
              <a:t>настройки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1"/>
            <a:r>
              <a:rPr lang="en-US" sz="2000" dirty="0" smtClean="0"/>
              <a:t>Bluetooth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Ненадежен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smtClean="0"/>
              <a:t>USB</a:t>
            </a:r>
            <a:endParaRPr lang="ru-RU" sz="2000" dirty="0" smtClean="0"/>
          </a:p>
          <a:p>
            <a:pPr lvl="2"/>
            <a:r>
              <a:rPr lang="ru-RU" sz="1600" dirty="0" smtClean="0"/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 *</a:t>
            </a: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256</Words>
  <Application>Microsoft Office PowerPoint</Application>
  <PresentationFormat>Экран (4:3)</PresentationFormat>
  <Paragraphs>103</Paragraphs>
  <Slides>15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Комплекс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Топология комплекса в условиях закрытых помещений</vt:lpstr>
      <vt:lpstr>Устройство и принцип 4Р-БПЛА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Слайд 10</vt:lpstr>
      <vt:lpstr>Схема функционирования 4Р-БПЛА</vt:lpstr>
      <vt:lpstr>Слайд 12</vt:lpstr>
      <vt:lpstr>Слайд 13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279</cp:revision>
  <dcterms:created xsi:type="dcterms:W3CDTF">2012-05-06T19:34:58Z</dcterms:created>
  <dcterms:modified xsi:type="dcterms:W3CDTF">2012-05-10T15:25:24Z</dcterms:modified>
</cp:coreProperties>
</file>