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2" r:id="rId5"/>
    <p:sldId id="260" r:id="rId6"/>
    <p:sldId id="266" r:id="rId7"/>
    <p:sldId id="263" r:id="rId8"/>
    <p:sldId id="264" r:id="rId9"/>
    <p:sldId id="265" r:id="rId10"/>
    <p:sldId id="258" r:id="rId11"/>
    <p:sldId id="26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576E"/>
    <a:srgbClr val="00192F"/>
    <a:srgbClr val="C000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46" autoAdjust="0"/>
  </p:normalViewPr>
  <p:slideViewPr>
    <p:cSldViewPr>
      <p:cViewPr varScale="1">
        <p:scale>
          <a:sx n="126" d="100"/>
          <a:sy n="126" d="100"/>
        </p:scale>
        <p:origin x="-14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Основы современной 3</a:t>
            </a:r>
            <a:r>
              <a:rPr lang="en-US" sz="3200" dirty="0" smtClean="0"/>
              <a:t>D-</a:t>
            </a:r>
            <a:r>
              <a:rPr lang="ru-RU" sz="3200" dirty="0" smtClean="0"/>
              <a:t>графики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 систем виртуальной реальности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Безгодов Алексей Алексеевич, к.т.н., НИУ 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Программирование систем виртуальной реальности с использованием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Microsoft XNA Framework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Безгодов Алексей Алексеевич, к.т.н., НИУ 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XNA Framework</a:t>
            </a:r>
          </a:p>
          <a:p>
            <a:pPr lvl="1"/>
            <a:r>
              <a:rPr lang="ru-RU" dirty="0" smtClean="0"/>
              <a:t>Общие возможности</a:t>
            </a:r>
          </a:p>
          <a:p>
            <a:pPr lvl="1"/>
            <a:r>
              <a:rPr lang="ru-RU" dirty="0" smtClean="0"/>
              <a:t>Графика</a:t>
            </a:r>
          </a:p>
          <a:p>
            <a:pPr lvl="1"/>
            <a:r>
              <a:rPr lang="ru-RU" dirty="0" smtClean="0"/>
              <a:t>Звук</a:t>
            </a:r>
          </a:p>
          <a:p>
            <a:pPr lvl="1"/>
            <a:r>
              <a:rPr lang="ru-RU" dirty="0" smtClean="0"/>
              <a:t>Устройства ввода</a:t>
            </a:r>
          </a:p>
          <a:p>
            <a:pPr lvl="1"/>
            <a:r>
              <a:rPr lang="ru-RU" dirty="0" err="1" smtClean="0"/>
              <a:t>Контент</a:t>
            </a:r>
            <a:endParaRPr lang="ru-RU" dirty="0" smtClean="0"/>
          </a:p>
          <a:p>
            <a:pPr lvl="1"/>
            <a:r>
              <a:rPr lang="ru-RU" dirty="0" smtClean="0"/>
              <a:t>Компоненты и сервисы</a:t>
            </a:r>
            <a:endParaRPr lang="en-US" dirty="0" smtClean="0"/>
          </a:p>
          <a:p>
            <a:r>
              <a:rPr lang="en-US" dirty="0" smtClean="0"/>
              <a:t>XNA Pipeline</a:t>
            </a:r>
            <a:endParaRPr lang="ru-RU" dirty="0" smtClean="0"/>
          </a:p>
          <a:p>
            <a:pPr lvl="1"/>
            <a:r>
              <a:rPr lang="en-US" dirty="0" err="1" smtClean="0"/>
              <a:t>ContentImporter</a:t>
            </a:r>
            <a:endParaRPr lang="en-US" dirty="0" smtClean="0"/>
          </a:p>
          <a:p>
            <a:pPr lvl="1"/>
            <a:r>
              <a:rPr lang="en-US" dirty="0" err="1" smtClean="0"/>
              <a:t>ContentProcessor</a:t>
            </a:r>
            <a:endParaRPr lang="en-US" dirty="0" smtClean="0"/>
          </a:p>
          <a:p>
            <a:pPr lvl="1"/>
            <a:r>
              <a:rPr lang="en-US" dirty="0" err="1" smtClean="0"/>
              <a:t>ContentWriter</a:t>
            </a:r>
            <a:endParaRPr lang="en-US" dirty="0" smtClean="0"/>
          </a:p>
          <a:p>
            <a:pPr lvl="1"/>
            <a:r>
              <a:rPr lang="en-US" dirty="0" err="1" smtClean="0"/>
              <a:t>ContentReader</a:t>
            </a:r>
            <a:r>
              <a:rPr lang="en-US" dirty="0" smtClean="0"/>
              <a:t>*</a:t>
            </a:r>
          </a:p>
          <a:p>
            <a:pPr lvl="1"/>
            <a:r>
              <a:rPr lang="ru-RU" dirty="0" smtClean="0"/>
              <a:t>Рефлексия</a:t>
            </a:r>
          </a:p>
          <a:p>
            <a:r>
              <a:rPr lang="ru-RU" dirty="0" smtClean="0"/>
              <a:t>Разбор примеров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Виртуальная реальность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Созданный техническими средствами мир, передаваемый человеку через его ощущения: зрение, слух, обоняние, осязание и другие. </a:t>
            </a:r>
          </a:p>
          <a:p>
            <a:endParaRPr lang="ru-RU" dirty="0" smtClean="0"/>
          </a:p>
          <a:p>
            <a:r>
              <a:rPr lang="ru-RU" dirty="0" smtClean="0"/>
              <a:t>Виртуальная реальность имитирует как воздействие, так и реакции на воздействие. Для создания убедительного комплекса ощущений реальности компьютерный синтез свойств и реакций виртуальной реальности производится в реальном времени.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pic>
        <p:nvPicPr>
          <p:cNvPr id="8" name="Рисунок 7" descr="g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1556792"/>
            <a:ext cx="3744416" cy="223224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Рисунок 8" descr="Halo Rea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3861048"/>
            <a:ext cx="3744416" cy="223224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Рисунок 9" descr="ts_3_e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7" y="1556792"/>
            <a:ext cx="4392489" cy="324036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Рисунок 12" descr="orig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9" y="4869160"/>
            <a:ext cx="2048228" cy="122413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4" name="Рисунок 13" descr="portal2.300.04.l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800" y="4869160"/>
            <a:ext cx="2304256" cy="122413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pic>
        <p:nvPicPr>
          <p:cNvPr id="11" name="Рисунок 10" descr="f16_egypt_utd_48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484784"/>
            <a:ext cx="3816423" cy="259228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Рисунок 11" descr="inside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1484784"/>
            <a:ext cx="2135411" cy="172819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5" name="Рисунок 14" descr="Simulator-flight-compartment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3284984"/>
            <a:ext cx="4032448" cy="295232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6" name="Рисунок 15" descr="AC97-0295-13_a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60032" y="1484784"/>
            <a:ext cx="1800200" cy="172819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7" name="Рисунок 16" descr="P1150632.JPG"/>
          <p:cNvPicPr>
            <a:picLocks noChangeAspect="1"/>
          </p:cNvPicPr>
          <p:nvPr/>
        </p:nvPicPr>
        <p:blipFill>
          <a:blip r:embed="rId6" cstate="print"/>
          <a:srcRect t="2566" b="25578"/>
          <a:stretch>
            <a:fillRect/>
          </a:stretch>
        </p:blipFill>
        <p:spPr>
          <a:xfrm>
            <a:off x="971600" y="4149080"/>
            <a:ext cx="3816424" cy="208823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объекты и 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Буфер кадра, глубины и трафарета</a:t>
            </a:r>
          </a:p>
          <a:p>
            <a:r>
              <a:rPr lang="ru-RU" dirty="0" smtClean="0"/>
              <a:t>Массивы вершин</a:t>
            </a:r>
            <a:r>
              <a:rPr lang="en-US" dirty="0" smtClean="0"/>
              <a:t> </a:t>
            </a:r>
            <a:r>
              <a:rPr lang="ru-RU" dirty="0" smtClean="0"/>
              <a:t>и массивы индексов</a:t>
            </a:r>
          </a:p>
          <a:p>
            <a:r>
              <a:rPr lang="ru-RU" dirty="0" smtClean="0"/>
              <a:t>Примитивы и методы растеризации</a:t>
            </a:r>
          </a:p>
          <a:p>
            <a:pPr lvl="1"/>
            <a:r>
              <a:rPr lang="ru-RU" dirty="0" smtClean="0"/>
              <a:t>Точки, линии, треугольники, «</a:t>
            </a:r>
            <a:r>
              <a:rPr lang="ru-RU" dirty="0" err="1" smtClean="0"/>
              <a:t>стрипы</a:t>
            </a:r>
            <a:r>
              <a:rPr lang="ru-RU" dirty="0" smtClean="0"/>
              <a:t>»</a:t>
            </a:r>
            <a:endParaRPr lang="en-US" dirty="0" smtClean="0"/>
          </a:p>
          <a:p>
            <a:pPr lvl="1"/>
            <a:r>
              <a:rPr lang="ru-RU" dirty="0" smtClean="0"/>
              <a:t>Смешивание</a:t>
            </a:r>
          </a:p>
          <a:p>
            <a:pPr lvl="1"/>
            <a:r>
              <a:rPr lang="ru-RU" dirty="0" smtClean="0"/>
              <a:t>Сглаживание краев</a:t>
            </a:r>
          </a:p>
          <a:p>
            <a:pPr lvl="1"/>
            <a:r>
              <a:rPr lang="ru-RU" dirty="0" smtClean="0"/>
              <a:t>Тест глубины и тест трафарета</a:t>
            </a:r>
          </a:p>
          <a:p>
            <a:r>
              <a:rPr lang="ru-RU" dirty="0" smtClean="0"/>
              <a:t>Текстуры</a:t>
            </a:r>
          </a:p>
          <a:p>
            <a:pPr lvl="1"/>
            <a:r>
              <a:rPr lang="en-US" dirty="0" smtClean="0"/>
              <a:t>1D, 2D, 3D, Cube</a:t>
            </a:r>
            <a:r>
              <a:rPr lang="ru-RU" dirty="0" smtClean="0"/>
              <a:t> + форматы</a:t>
            </a:r>
          </a:p>
          <a:p>
            <a:pPr lvl="1"/>
            <a:r>
              <a:rPr lang="ru-RU" dirty="0" smtClean="0"/>
              <a:t>Режимы фильтрации и </a:t>
            </a:r>
            <a:r>
              <a:rPr lang="ru-RU" dirty="0" err="1" smtClean="0"/>
              <a:t>клампинга</a:t>
            </a:r>
            <a:endParaRPr lang="ru-RU" dirty="0" smtClean="0"/>
          </a:p>
          <a:p>
            <a:pPr lvl="1"/>
            <a:r>
              <a:rPr lang="ru-RU" dirty="0" err="1" smtClean="0"/>
              <a:t>Внеэкранные</a:t>
            </a:r>
            <a:r>
              <a:rPr lang="ru-RU" dirty="0" smtClean="0"/>
              <a:t> поверхности</a:t>
            </a:r>
          </a:p>
          <a:p>
            <a:r>
              <a:rPr lang="ru-RU" dirty="0" err="1" smtClean="0"/>
              <a:t>Шейдеры</a:t>
            </a:r>
            <a:endParaRPr lang="ru-RU" dirty="0" smtClean="0"/>
          </a:p>
          <a:p>
            <a:pPr lvl="1"/>
            <a:r>
              <a:rPr lang="en-US" dirty="0" smtClean="0"/>
              <a:t>VS, PS, GS, </a:t>
            </a:r>
            <a:r>
              <a:rPr lang="ru-RU" dirty="0" smtClean="0"/>
              <a:t>С</a:t>
            </a:r>
            <a:r>
              <a:rPr lang="en-US" dirty="0" smtClean="0"/>
              <a:t>S</a:t>
            </a:r>
            <a:endParaRPr lang="ru-RU" dirty="0" smtClean="0"/>
          </a:p>
          <a:p>
            <a:pPr lvl="1"/>
            <a:r>
              <a:rPr lang="ru-RU" dirty="0" smtClean="0"/>
              <a:t>Константы и текстуры</a:t>
            </a:r>
          </a:p>
          <a:p>
            <a:r>
              <a:rPr lang="ru-RU" dirty="0" smtClean="0"/>
              <a:t>Запрос на перекрытие и условный </a:t>
            </a:r>
            <a:r>
              <a:rPr lang="ru-RU" dirty="0" err="1" smtClean="0"/>
              <a:t>рендеринг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Методы построения освещенности</a:t>
            </a:r>
          </a:p>
          <a:p>
            <a:pPr lvl="1"/>
            <a:r>
              <a:rPr lang="ru-RU" dirty="0" smtClean="0"/>
              <a:t>Модели освещения (</a:t>
            </a:r>
            <a:r>
              <a:rPr lang="en-US" dirty="0" smtClean="0"/>
              <a:t>BRDF</a:t>
            </a:r>
            <a:r>
              <a:rPr lang="ru-RU" dirty="0" smtClean="0"/>
              <a:t>)</a:t>
            </a:r>
          </a:p>
          <a:p>
            <a:pPr lvl="1"/>
            <a:r>
              <a:rPr lang="en-US" dirty="0" smtClean="0"/>
              <a:t>Direct Lighting</a:t>
            </a:r>
            <a:endParaRPr lang="ru-RU" dirty="0" smtClean="0"/>
          </a:p>
          <a:p>
            <a:pPr lvl="1"/>
            <a:r>
              <a:rPr lang="en-US" dirty="0" smtClean="0"/>
              <a:t>Image bases Lighting (IBL)</a:t>
            </a:r>
            <a:endParaRPr lang="ru-RU" dirty="0" smtClean="0"/>
          </a:p>
          <a:p>
            <a:pPr lvl="1"/>
            <a:r>
              <a:rPr lang="en-US" dirty="0" smtClean="0"/>
              <a:t>Global Illumination (GI)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Baked lighting (</a:t>
            </a:r>
            <a:r>
              <a:rPr lang="en-US" dirty="0" err="1" smtClean="0"/>
              <a:t>Lightmaps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Spherical Harmonics</a:t>
            </a:r>
            <a:endParaRPr lang="ru-RU" dirty="0" smtClean="0"/>
          </a:p>
          <a:p>
            <a:r>
              <a:rPr lang="ru-RU" dirty="0" smtClean="0"/>
              <a:t>Методы построения</a:t>
            </a:r>
            <a:r>
              <a:rPr lang="en-US" dirty="0" smtClean="0"/>
              <a:t> </a:t>
            </a:r>
            <a:r>
              <a:rPr lang="ru-RU" dirty="0" smtClean="0"/>
              <a:t>теней</a:t>
            </a:r>
          </a:p>
          <a:p>
            <a:pPr lvl="1"/>
            <a:r>
              <a:rPr lang="en-US" dirty="0" smtClean="0"/>
              <a:t>Ray tracing (baked)</a:t>
            </a:r>
            <a:endParaRPr lang="ru-RU" dirty="0" smtClean="0"/>
          </a:p>
          <a:p>
            <a:pPr lvl="1"/>
            <a:r>
              <a:rPr lang="en-US" dirty="0" smtClean="0"/>
              <a:t>Shadow Maps</a:t>
            </a:r>
          </a:p>
          <a:p>
            <a:pPr lvl="2"/>
            <a:r>
              <a:rPr lang="en-US" dirty="0" smtClean="0"/>
              <a:t>Perspective SM</a:t>
            </a:r>
          </a:p>
          <a:p>
            <a:pPr lvl="2"/>
            <a:r>
              <a:rPr lang="en-US" dirty="0" smtClean="0"/>
              <a:t>Variance SM</a:t>
            </a:r>
          </a:p>
          <a:p>
            <a:pPr lvl="2"/>
            <a:r>
              <a:rPr lang="en-US" dirty="0" smtClean="0"/>
              <a:t>PSSM</a:t>
            </a:r>
          </a:p>
          <a:p>
            <a:pPr lvl="1"/>
            <a:r>
              <a:rPr lang="en-US" dirty="0" smtClean="0"/>
              <a:t>Shadow Volumes</a:t>
            </a:r>
          </a:p>
          <a:p>
            <a:r>
              <a:rPr lang="ru-RU" dirty="0" smtClean="0"/>
              <a:t>Методы анимации</a:t>
            </a:r>
          </a:p>
          <a:p>
            <a:pPr lvl="1"/>
            <a:r>
              <a:rPr lang="en-US" dirty="0" smtClean="0"/>
              <a:t>Blend shapes</a:t>
            </a:r>
          </a:p>
          <a:p>
            <a:pPr lvl="1"/>
            <a:r>
              <a:rPr lang="en-US" dirty="0" smtClean="0"/>
              <a:t>Skinning</a:t>
            </a:r>
          </a:p>
          <a:p>
            <a:r>
              <a:rPr lang="ru-RU" dirty="0" smtClean="0"/>
              <a:t>Моделирование природных явлений</a:t>
            </a:r>
          </a:p>
          <a:p>
            <a:pPr lvl="1"/>
            <a:r>
              <a:rPr lang="ru-RU" dirty="0" smtClean="0"/>
              <a:t>Туман</a:t>
            </a:r>
          </a:p>
          <a:p>
            <a:pPr lvl="1"/>
            <a:r>
              <a:rPr lang="ru-RU" dirty="0" smtClean="0"/>
              <a:t>Растительность</a:t>
            </a:r>
          </a:p>
          <a:p>
            <a:pPr lvl="1"/>
            <a:r>
              <a:rPr lang="ru-RU" dirty="0" smtClean="0"/>
              <a:t>Системы частиц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987824" y="1556792"/>
            <a:ext cx="3240360" cy="4248472"/>
          </a:xfrm>
          <a:prstGeom prst="rect">
            <a:avLst/>
          </a:prstGeom>
          <a:solidFill>
            <a:srgbClr val="00576E">
              <a:alpha val="40000"/>
            </a:srgb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работы </a:t>
            </a:r>
            <a:r>
              <a:rPr lang="en-US" dirty="0" smtClean="0"/>
              <a:t>3D-</a:t>
            </a:r>
            <a:r>
              <a:rPr lang="ru-RU" dirty="0" smtClean="0"/>
              <a:t>приложений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1916832"/>
            <a:ext cx="1440160" cy="432048"/>
          </a:xfrm>
          <a:prstGeom prst="rect">
            <a:avLst/>
          </a:prstGeom>
          <a:solidFill>
            <a:srgbClr val="00576E"/>
          </a:solidFill>
          <a:ln w="1270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State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9592" y="2420888"/>
            <a:ext cx="1440160" cy="432048"/>
          </a:xfrm>
          <a:prstGeom prst="rect">
            <a:avLst/>
          </a:prstGeom>
          <a:solidFill>
            <a:srgbClr val="00192F">
              <a:alpha val="80000"/>
            </a:srgbClr>
          </a:solidFill>
          <a:ln w="1270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Call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99592" y="2924944"/>
            <a:ext cx="1440160" cy="432048"/>
          </a:xfrm>
          <a:prstGeom prst="rect">
            <a:avLst/>
          </a:prstGeom>
          <a:solidFill>
            <a:srgbClr val="00576E"/>
          </a:solidFill>
          <a:ln w="1270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State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99592" y="3429000"/>
            <a:ext cx="1440160" cy="432048"/>
          </a:xfrm>
          <a:prstGeom prst="rect">
            <a:avLst/>
          </a:prstGeom>
          <a:solidFill>
            <a:srgbClr val="00192F">
              <a:alpha val="80000"/>
            </a:srgbClr>
          </a:solidFill>
          <a:ln w="1270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Call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99592" y="3933056"/>
            <a:ext cx="1440160" cy="432048"/>
          </a:xfrm>
          <a:prstGeom prst="rect">
            <a:avLst/>
          </a:prstGeom>
          <a:solidFill>
            <a:srgbClr val="00576E"/>
          </a:solidFill>
          <a:ln w="1270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State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99592" y="4437112"/>
            <a:ext cx="1440160" cy="432048"/>
          </a:xfrm>
          <a:prstGeom prst="rect">
            <a:avLst/>
          </a:prstGeom>
          <a:solidFill>
            <a:srgbClr val="00192F">
              <a:alpha val="80000"/>
            </a:srgbClr>
          </a:solidFill>
          <a:ln w="1270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Call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99592" y="4941168"/>
            <a:ext cx="1440160" cy="432048"/>
          </a:xfrm>
          <a:prstGeom prst="rect">
            <a:avLst/>
          </a:prstGeom>
          <a:solidFill>
            <a:srgbClr val="C00000">
              <a:alpha val="50196"/>
            </a:srgbClr>
          </a:solidFill>
          <a:ln w="1270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Swap Buffers</a:t>
            </a:r>
            <a:endParaRPr lang="ru-RU" dirty="0"/>
          </a:p>
        </p:txBody>
      </p:sp>
      <p:cxnSp>
        <p:nvCxnSpPr>
          <p:cNvPr id="17" name="Соединительная линия уступом 16"/>
          <p:cNvCxnSpPr>
            <a:stCxn id="14" idx="1"/>
            <a:endCxn id="6" idx="1"/>
          </p:cNvCxnSpPr>
          <p:nvPr/>
        </p:nvCxnSpPr>
        <p:spPr>
          <a:xfrm rot="10800000">
            <a:off x="899592" y="2132856"/>
            <a:ext cx="12700" cy="302433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131840" y="1988840"/>
            <a:ext cx="1296144" cy="2232248"/>
          </a:xfrm>
          <a:prstGeom prst="rect">
            <a:avLst/>
          </a:prstGeom>
          <a:solidFill>
            <a:srgbClr val="00576E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Command</a:t>
            </a:r>
          </a:p>
          <a:p>
            <a:r>
              <a:rPr lang="en-US" dirty="0" smtClean="0"/>
              <a:t>Buffer: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Commands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Data </a:t>
            </a:r>
            <a:r>
              <a:rPr lang="en-US" sz="1400" dirty="0" err="1" smtClean="0"/>
              <a:t>ptrs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Inlined</a:t>
            </a:r>
            <a:r>
              <a:rPr lang="en-US" sz="1400" dirty="0" smtClean="0"/>
              <a:t> Data</a:t>
            </a:r>
            <a:endParaRPr lang="en-US" sz="1400" dirty="0" smtClean="0"/>
          </a:p>
          <a:p>
            <a:pPr algn="ctr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131840" y="1700808"/>
            <a:ext cx="1296144" cy="216024"/>
          </a:xfrm>
          <a:prstGeom prst="rect">
            <a:avLst/>
          </a:prstGeom>
          <a:solidFill>
            <a:srgbClr val="00576E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131840" y="4293096"/>
            <a:ext cx="1296144" cy="216024"/>
          </a:xfrm>
          <a:prstGeom prst="rect">
            <a:avLst/>
          </a:prstGeom>
          <a:solidFill>
            <a:srgbClr val="00576E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ная линия уступом 23"/>
          <p:cNvCxnSpPr>
            <a:stCxn id="13" idx="3"/>
            <a:endCxn id="21" idx="1"/>
          </p:cNvCxnSpPr>
          <p:nvPr/>
        </p:nvCxnSpPr>
        <p:spPr>
          <a:xfrm flipV="1">
            <a:off x="2339752" y="1808820"/>
            <a:ext cx="792088" cy="2844316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2" idx="3"/>
            <a:endCxn id="21" idx="1"/>
          </p:cNvCxnSpPr>
          <p:nvPr/>
        </p:nvCxnSpPr>
        <p:spPr>
          <a:xfrm flipV="1">
            <a:off x="2339752" y="1808820"/>
            <a:ext cx="792088" cy="2340260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1" idx="3"/>
            <a:endCxn id="21" idx="1"/>
          </p:cNvCxnSpPr>
          <p:nvPr/>
        </p:nvCxnSpPr>
        <p:spPr>
          <a:xfrm flipV="1">
            <a:off x="2339752" y="1808820"/>
            <a:ext cx="792088" cy="1836204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0" idx="3"/>
            <a:endCxn id="21" idx="1"/>
          </p:cNvCxnSpPr>
          <p:nvPr/>
        </p:nvCxnSpPr>
        <p:spPr>
          <a:xfrm flipV="1">
            <a:off x="2339752" y="1808820"/>
            <a:ext cx="792088" cy="1332148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8" idx="3"/>
            <a:endCxn id="21" idx="1"/>
          </p:cNvCxnSpPr>
          <p:nvPr/>
        </p:nvCxnSpPr>
        <p:spPr>
          <a:xfrm flipV="1">
            <a:off x="2339752" y="1808820"/>
            <a:ext cx="792088" cy="828092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6" idx="3"/>
            <a:endCxn id="21" idx="1"/>
          </p:cNvCxnSpPr>
          <p:nvPr/>
        </p:nvCxnSpPr>
        <p:spPr>
          <a:xfrm flipV="1">
            <a:off x="2339752" y="1808820"/>
            <a:ext cx="792088" cy="324036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4572000" y="4149080"/>
            <a:ext cx="1512168" cy="1512168"/>
          </a:xfrm>
          <a:prstGeom prst="rect">
            <a:avLst/>
          </a:prstGeom>
          <a:solidFill>
            <a:srgbClr val="C00000">
              <a:alpha val="52000"/>
            </a:srgb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GPU</a:t>
            </a:r>
          </a:p>
          <a:p>
            <a:pPr algn="ctr"/>
            <a:r>
              <a:rPr lang="en-US" dirty="0" smtClean="0"/>
              <a:t>Process</a:t>
            </a:r>
            <a:endParaRPr lang="ru-RU" dirty="0"/>
          </a:p>
        </p:txBody>
      </p:sp>
      <p:cxnSp>
        <p:nvCxnSpPr>
          <p:cNvPr id="54" name="Соединительная линия уступом 53"/>
          <p:cNvCxnSpPr>
            <a:stCxn id="22" idx="2"/>
            <a:endCxn id="53" idx="1"/>
          </p:cNvCxnSpPr>
          <p:nvPr/>
        </p:nvCxnSpPr>
        <p:spPr>
          <a:xfrm rot="16200000" flipH="1">
            <a:off x="3977934" y="4311098"/>
            <a:ext cx="396044" cy="792088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4" idx="3"/>
            <a:endCxn id="21" idx="1"/>
          </p:cNvCxnSpPr>
          <p:nvPr/>
        </p:nvCxnSpPr>
        <p:spPr>
          <a:xfrm flipV="1">
            <a:off x="2339752" y="1808820"/>
            <a:ext cx="792088" cy="3348372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Блок-схема: внутренняя память 62"/>
          <p:cNvSpPr/>
          <p:nvPr/>
        </p:nvSpPr>
        <p:spPr>
          <a:xfrm>
            <a:off x="4572000" y="1700808"/>
            <a:ext cx="1512168" cy="1584176"/>
          </a:xfrm>
          <a:prstGeom prst="flowChartInternalStorage">
            <a:avLst/>
          </a:prstGeom>
          <a:solidFill>
            <a:schemeClr val="accent4">
              <a:lumMod val="50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/>
              <a:t> Memory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65" name="Двойная стрелка вверх/вниз 64"/>
          <p:cNvSpPr/>
          <p:nvPr/>
        </p:nvSpPr>
        <p:spPr>
          <a:xfrm>
            <a:off x="5220072" y="3356992"/>
            <a:ext cx="216024" cy="648072"/>
          </a:xfrm>
          <a:prstGeom prst="upDownArrow">
            <a:avLst/>
          </a:prstGeom>
          <a:solidFill>
            <a:schemeClr val="accent4">
              <a:lumMod val="50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7164288" y="1556792"/>
            <a:ext cx="1440160" cy="936104"/>
          </a:xfrm>
          <a:prstGeom prst="rect">
            <a:avLst/>
          </a:prstGeom>
          <a:solidFill>
            <a:srgbClr val="00576E"/>
          </a:solidFill>
          <a:ln w="1270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Vertex processing (VS)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vertex data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texture data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7164288" y="2636912"/>
            <a:ext cx="1440160" cy="648072"/>
          </a:xfrm>
          <a:prstGeom prst="rect">
            <a:avLst/>
          </a:prstGeom>
          <a:solidFill>
            <a:srgbClr val="00576E"/>
          </a:solidFill>
          <a:ln w="1270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Geometry</a:t>
            </a:r>
          </a:p>
          <a:p>
            <a:r>
              <a:rPr lang="en-US" sz="1400" dirty="0" smtClean="0"/>
              <a:t>Processing (GS)</a:t>
            </a:r>
            <a:endParaRPr lang="ru-RU" sz="1400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7164288" y="3429000"/>
            <a:ext cx="1440160" cy="648072"/>
          </a:xfrm>
          <a:prstGeom prst="rect">
            <a:avLst/>
          </a:prstGeom>
          <a:solidFill>
            <a:srgbClr val="00576E"/>
          </a:solidFill>
          <a:ln w="1270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Pixel</a:t>
            </a:r>
          </a:p>
          <a:p>
            <a:r>
              <a:rPr lang="en-US" sz="1400" dirty="0" smtClean="0"/>
              <a:t>Processing (PS)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 texture </a:t>
            </a:r>
            <a:r>
              <a:rPr lang="en-US" sz="1200" dirty="0" smtClean="0">
                <a:solidFill>
                  <a:prstClr val="white"/>
                </a:solidFill>
              </a:rPr>
              <a:t>data</a:t>
            </a:r>
            <a:endParaRPr lang="ru-RU" sz="14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7164288" y="4221088"/>
            <a:ext cx="1440160" cy="648072"/>
          </a:xfrm>
          <a:prstGeom prst="rect">
            <a:avLst/>
          </a:prstGeom>
          <a:solidFill>
            <a:srgbClr val="00576E"/>
          </a:solidFill>
          <a:ln w="1270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Pixel</a:t>
            </a:r>
          </a:p>
          <a:p>
            <a:r>
              <a:rPr lang="en-US" sz="1400" dirty="0" smtClean="0"/>
              <a:t>Rendering</a:t>
            </a:r>
            <a:endParaRPr lang="ru-RU" sz="1400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5076056" y="1988840"/>
            <a:ext cx="936104" cy="360040"/>
          </a:xfrm>
          <a:prstGeom prst="rect">
            <a:avLst/>
          </a:prstGeom>
          <a:solidFill>
            <a:srgbClr val="00192F">
              <a:alpha val="80000"/>
            </a:srgbClr>
          </a:solidFill>
          <a:ln w="1270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5076056" y="2420888"/>
            <a:ext cx="936104" cy="360040"/>
          </a:xfrm>
          <a:prstGeom prst="rect">
            <a:avLst/>
          </a:prstGeom>
          <a:solidFill>
            <a:srgbClr val="00192F">
              <a:alpha val="80000"/>
            </a:srgbClr>
          </a:solidFill>
          <a:ln w="1270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5076056" y="2852936"/>
            <a:ext cx="936104" cy="360040"/>
          </a:xfrm>
          <a:prstGeom prst="rect">
            <a:avLst/>
          </a:prstGeom>
          <a:solidFill>
            <a:srgbClr val="00192F">
              <a:alpha val="80000"/>
            </a:srgbClr>
          </a:solidFill>
          <a:ln w="1270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4" name="Соединительная линия уступом 83"/>
          <p:cNvCxnSpPr>
            <a:stCxn id="80" idx="3"/>
            <a:endCxn id="47" idx="1"/>
          </p:cNvCxnSpPr>
          <p:nvPr/>
        </p:nvCxnSpPr>
        <p:spPr>
          <a:xfrm flipV="1">
            <a:off x="6012160" y="2024844"/>
            <a:ext cx="1152128" cy="144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ная линия уступом 85"/>
          <p:cNvCxnSpPr>
            <a:stCxn id="81" idx="3"/>
            <a:endCxn id="49" idx="1"/>
          </p:cNvCxnSpPr>
          <p:nvPr/>
        </p:nvCxnSpPr>
        <p:spPr>
          <a:xfrm>
            <a:off x="6012160" y="2600908"/>
            <a:ext cx="1152128" cy="1152128"/>
          </a:xfrm>
          <a:prstGeom prst="bentConnector3">
            <a:avLst>
              <a:gd name="adj1" fmla="val 63118"/>
            </a:avLst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50" idx="1"/>
            <a:endCxn id="82" idx="3"/>
          </p:cNvCxnSpPr>
          <p:nvPr/>
        </p:nvCxnSpPr>
        <p:spPr>
          <a:xfrm rot="10800000">
            <a:off x="6012160" y="3032956"/>
            <a:ext cx="1152128" cy="1512168"/>
          </a:xfrm>
          <a:prstGeom prst="bentConnector3">
            <a:avLst>
              <a:gd name="adj1" fmla="val 59183"/>
            </a:avLst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олилиния 92"/>
          <p:cNvSpPr/>
          <p:nvPr/>
        </p:nvSpPr>
        <p:spPr>
          <a:xfrm>
            <a:off x="6156176" y="1916832"/>
            <a:ext cx="936104" cy="3888432"/>
          </a:xfrm>
          <a:custGeom>
            <a:avLst/>
            <a:gdLst>
              <a:gd name="connsiteX0" fmla="*/ 0 w 792088"/>
              <a:gd name="connsiteY0" fmla="*/ 0 h 864096"/>
              <a:gd name="connsiteX1" fmla="*/ 792088 w 792088"/>
              <a:gd name="connsiteY1" fmla="*/ 0 h 864096"/>
              <a:gd name="connsiteX2" fmla="*/ 792088 w 792088"/>
              <a:gd name="connsiteY2" fmla="*/ 864096 h 864096"/>
              <a:gd name="connsiteX3" fmla="*/ 0 w 792088"/>
              <a:gd name="connsiteY3" fmla="*/ 864096 h 864096"/>
              <a:gd name="connsiteX4" fmla="*/ 0 w 792088"/>
              <a:gd name="connsiteY4" fmla="*/ 0 h 864096"/>
              <a:gd name="connsiteX0" fmla="*/ 0 w 936104"/>
              <a:gd name="connsiteY0" fmla="*/ 2448272 h 3312368"/>
              <a:gd name="connsiteX1" fmla="*/ 936104 w 936104"/>
              <a:gd name="connsiteY1" fmla="*/ 0 h 3312368"/>
              <a:gd name="connsiteX2" fmla="*/ 792088 w 936104"/>
              <a:gd name="connsiteY2" fmla="*/ 3312368 h 3312368"/>
              <a:gd name="connsiteX3" fmla="*/ 0 w 936104"/>
              <a:gd name="connsiteY3" fmla="*/ 3312368 h 3312368"/>
              <a:gd name="connsiteX4" fmla="*/ 0 w 936104"/>
              <a:gd name="connsiteY4" fmla="*/ 2448272 h 3312368"/>
              <a:gd name="connsiteX0" fmla="*/ 0 w 936104"/>
              <a:gd name="connsiteY0" fmla="*/ 2448272 h 3312368"/>
              <a:gd name="connsiteX1" fmla="*/ 936104 w 936104"/>
              <a:gd name="connsiteY1" fmla="*/ 0 h 3312368"/>
              <a:gd name="connsiteX2" fmla="*/ 936104 w 936104"/>
              <a:gd name="connsiteY2" fmla="*/ 2880320 h 3312368"/>
              <a:gd name="connsiteX3" fmla="*/ 0 w 936104"/>
              <a:gd name="connsiteY3" fmla="*/ 3312368 h 3312368"/>
              <a:gd name="connsiteX4" fmla="*/ 0 w 936104"/>
              <a:gd name="connsiteY4" fmla="*/ 2448272 h 3312368"/>
              <a:gd name="connsiteX0" fmla="*/ 0 w 936104"/>
              <a:gd name="connsiteY0" fmla="*/ 2304256 h 3312368"/>
              <a:gd name="connsiteX1" fmla="*/ 936104 w 936104"/>
              <a:gd name="connsiteY1" fmla="*/ 0 h 3312368"/>
              <a:gd name="connsiteX2" fmla="*/ 936104 w 936104"/>
              <a:gd name="connsiteY2" fmla="*/ 2880320 h 3312368"/>
              <a:gd name="connsiteX3" fmla="*/ 0 w 936104"/>
              <a:gd name="connsiteY3" fmla="*/ 3312368 h 3312368"/>
              <a:gd name="connsiteX4" fmla="*/ 0 w 936104"/>
              <a:gd name="connsiteY4" fmla="*/ 2304256 h 3312368"/>
              <a:gd name="connsiteX0" fmla="*/ 0 w 936104"/>
              <a:gd name="connsiteY0" fmla="*/ 2304256 h 3672408"/>
              <a:gd name="connsiteX1" fmla="*/ 936104 w 936104"/>
              <a:gd name="connsiteY1" fmla="*/ 0 h 3672408"/>
              <a:gd name="connsiteX2" fmla="*/ 936104 w 936104"/>
              <a:gd name="connsiteY2" fmla="*/ 2880320 h 3672408"/>
              <a:gd name="connsiteX3" fmla="*/ 0 w 936104"/>
              <a:gd name="connsiteY3" fmla="*/ 3672408 h 3672408"/>
              <a:gd name="connsiteX4" fmla="*/ 0 w 936104"/>
              <a:gd name="connsiteY4" fmla="*/ 2304256 h 3672408"/>
              <a:gd name="connsiteX0" fmla="*/ 0 w 936104"/>
              <a:gd name="connsiteY0" fmla="*/ 2304256 h 3888432"/>
              <a:gd name="connsiteX1" fmla="*/ 936104 w 936104"/>
              <a:gd name="connsiteY1" fmla="*/ 0 h 3888432"/>
              <a:gd name="connsiteX2" fmla="*/ 936104 w 936104"/>
              <a:gd name="connsiteY2" fmla="*/ 3888432 h 3888432"/>
              <a:gd name="connsiteX3" fmla="*/ 0 w 936104"/>
              <a:gd name="connsiteY3" fmla="*/ 3672408 h 3888432"/>
              <a:gd name="connsiteX4" fmla="*/ 0 w 936104"/>
              <a:gd name="connsiteY4" fmla="*/ 2304256 h 388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104" h="3888432">
                <a:moveTo>
                  <a:pt x="0" y="2304256"/>
                </a:moveTo>
                <a:lnTo>
                  <a:pt x="936104" y="0"/>
                </a:lnTo>
                <a:lnTo>
                  <a:pt x="936104" y="3888432"/>
                </a:lnTo>
                <a:lnTo>
                  <a:pt x="0" y="3672408"/>
                </a:lnTo>
                <a:lnTo>
                  <a:pt x="0" y="2304256"/>
                </a:lnTo>
                <a:close/>
              </a:path>
            </a:pathLst>
          </a:custGeom>
          <a:gradFill>
            <a:gsLst>
              <a:gs pos="8000">
                <a:srgbClr val="99CCFF">
                  <a:alpha val="72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7164288" y="5229200"/>
            <a:ext cx="1440160" cy="648072"/>
          </a:xfrm>
          <a:prstGeom prst="rect">
            <a:avLst/>
          </a:prstGeom>
          <a:solidFill>
            <a:srgbClr val="00576E"/>
          </a:solidFill>
          <a:ln w="1270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Computing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Буфер кадра, глубины и трафарета</a:t>
            </a:r>
            <a:br>
              <a:rPr lang="ru-RU" sz="3200" dirty="0" smtClean="0"/>
            </a:br>
            <a:endParaRPr lang="ru-RU" sz="3200" dirty="0"/>
          </a:p>
        </p:txBody>
      </p:sp>
      <p:pic>
        <p:nvPicPr>
          <p:cNvPr id="6" name="Содержимое 5" descr="color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12776"/>
            <a:ext cx="4906830" cy="3816424"/>
          </a:xfrm>
          <a:ln>
            <a:solidFill>
              <a:schemeClr val="tx2"/>
            </a:solidFill>
          </a:ln>
        </p:spPr>
      </p:pic>
      <p:pic>
        <p:nvPicPr>
          <p:cNvPr id="7" name="Рисунок 6" descr="depth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1412776"/>
            <a:ext cx="3332942" cy="259228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Рисунок 7" descr="stencil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4077072"/>
            <a:ext cx="3332942" cy="259228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83568" y="14847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14847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652120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Stencil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Буфер кадра, глубины и трафарета</a:t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2483768" y="1770501"/>
            <a:ext cx="6210176" cy="446681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Буфер цвета: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92D050"/>
                </a:solidFill>
              </a:rPr>
              <a:t>G</a:t>
            </a:r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92D050"/>
                </a:solidFill>
              </a:rPr>
              <a:t>G</a:t>
            </a:r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en-US" dirty="0" smtClean="0"/>
              <a:t>A,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92D050"/>
                </a:solidFill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</a:p>
          <a:p>
            <a:pPr lvl="1"/>
            <a:r>
              <a:rPr lang="en-US" dirty="0" smtClean="0"/>
              <a:t>Fixed Point: 	1, 5, 8, 10, 16, 32</a:t>
            </a:r>
          </a:p>
          <a:p>
            <a:pPr lvl="1"/>
            <a:r>
              <a:rPr lang="en-US" dirty="0" smtClean="0"/>
              <a:t>Floating Point:	7.3, 16, 32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92D050"/>
                </a:solidFill>
              </a:rPr>
              <a:t>8</a:t>
            </a:r>
            <a:r>
              <a:rPr lang="en-US" dirty="0" smtClean="0">
                <a:solidFill>
                  <a:srgbClr val="0070C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, 8</a:t>
            </a:r>
            <a:r>
              <a:rPr lang="en-US" dirty="0" smtClean="0">
                <a:solidFill>
                  <a:srgbClr val="92D050"/>
                </a:solidFill>
              </a:rPr>
              <a:t>8</a:t>
            </a:r>
            <a:r>
              <a:rPr lang="en-US" dirty="0" smtClean="0">
                <a:solidFill>
                  <a:srgbClr val="0070C0"/>
                </a:solidFill>
              </a:rPr>
              <a:t>8</a:t>
            </a:r>
            <a:r>
              <a:rPr lang="en-US" dirty="0" smtClean="0"/>
              <a:t>8</a:t>
            </a:r>
            <a:r>
              <a:rPr lang="en-US" dirty="0" smtClean="0">
                <a:solidFill>
                  <a:srgbClr val="FF0000"/>
                </a:solidFill>
              </a:rPr>
              <a:t>, 5</a:t>
            </a:r>
            <a:r>
              <a:rPr lang="en-US" dirty="0" smtClean="0">
                <a:solidFill>
                  <a:srgbClr val="92D050"/>
                </a:solidFill>
              </a:rPr>
              <a:t>6</a:t>
            </a:r>
            <a:r>
              <a:rPr lang="en-US" dirty="0" smtClean="0">
                <a:solidFill>
                  <a:srgbClr val="00B0F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, 5</a:t>
            </a:r>
            <a:r>
              <a:rPr lang="en-US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00B0F0"/>
                </a:solidFill>
              </a:rPr>
              <a:t>5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16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16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16</a:t>
            </a:r>
            <a:r>
              <a:rPr lang="en-US" dirty="0" smtClean="0"/>
              <a:t> 16, </a:t>
            </a:r>
            <a:r>
              <a:rPr lang="en-US" dirty="0" smtClean="0">
                <a:solidFill>
                  <a:srgbClr val="FF0000"/>
                </a:solidFill>
              </a:rPr>
              <a:t>32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32</a:t>
            </a:r>
            <a:r>
              <a:rPr lang="en-US" dirty="0" smtClean="0">
                <a:solidFill>
                  <a:srgbClr val="0070C0"/>
                </a:solidFill>
              </a:rPr>
              <a:t> 32 </a:t>
            </a:r>
            <a:r>
              <a:rPr lang="en-US" dirty="0" smtClean="0"/>
              <a:t>32,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10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10</a:t>
            </a:r>
            <a:r>
              <a:rPr lang="en-US" dirty="0" smtClean="0"/>
              <a:t> 2</a:t>
            </a:r>
          </a:p>
          <a:p>
            <a:r>
              <a:rPr lang="ru-RU" dirty="0" smtClean="0"/>
              <a:t>Буфер глубины и трафарета</a:t>
            </a:r>
          </a:p>
          <a:p>
            <a:pPr lvl="1"/>
            <a:r>
              <a:rPr lang="en-US" dirty="0" smtClean="0"/>
              <a:t>D16</a:t>
            </a:r>
          </a:p>
          <a:p>
            <a:pPr lvl="1"/>
            <a:r>
              <a:rPr lang="en-US" dirty="0" smtClean="0"/>
              <a:t>D24S8</a:t>
            </a:r>
            <a:endParaRPr lang="ru-RU" dirty="0"/>
          </a:p>
        </p:txBody>
      </p:sp>
      <p:pic>
        <p:nvPicPr>
          <p:cNvPr id="7" name="Содержимое 5" descr="color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5" y="1772817"/>
            <a:ext cx="1944215" cy="139983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Рисунок 7" descr="depth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284984"/>
            <a:ext cx="1935255" cy="139983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Рисунок 8" descr="stencil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4797152"/>
            <a:ext cx="1944216" cy="139983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Массивы вершин</a:t>
            </a:r>
            <a:r>
              <a:rPr lang="en-US" sz="3200" dirty="0" smtClean="0"/>
              <a:t> </a:t>
            </a:r>
            <a:r>
              <a:rPr lang="ru-RU" sz="3200" dirty="0" smtClean="0"/>
              <a:t>и массивы индексов, декларации вершин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39552" y="1988840"/>
            <a:ext cx="8352928" cy="1008112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127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971600" y="2060848"/>
            <a:ext cx="3600400" cy="864096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127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5724128" y="2060848"/>
            <a:ext cx="2952328" cy="864096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127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043608" y="2132856"/>
            <a:ext cx="648072" cy="720080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VX0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907704" y="2132856"/>
            <a:ext cx="648072" cy="720080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VX1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771800" y="2132856"/>
            <a:ext cx="648072" cy="720080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VX2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635896" y="2132856"/>
            <a:ext cx="648072" cy="720080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VX3</a:t>
            </a:r>
            <a:endParaRPr lang="ru-RU" dirty="0"/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/>
        </p:nvGraphicFramePr>
        <p:xfrm>
          <a:off x="1835696" y="3645024"/>
          <a:ext cx="4464496" cy="3063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931"/>
                <a:gridCol w="1269317"/>
                <a:gridCol w="864096"/>
                <a:gridCol w="930458"/>
                <a:gridCol w="437694"/>
              </a:tblGrid>
              <a:tr h="6615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Offset</a:t>
                      </a:r>
                      <a:endParaRPr lang="ru-RU" sz="16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Usage</a:t>
                      </a:r>
                      <a:endParaRPr lang="ru-RU" sz="16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Usage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FFFF00"/>
                          </a:solidFill>
                        </a:rPr>
                        <a:t>Idx</a:t>
                      </a:r>
                      <a:endParaRPr lang="ru-RU" sz="16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Format</a:t>
                      </a:r>
                      <a:endParaRPr lang="ru-RU" sz="16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6551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POSITION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Float4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StrIde</a:t>
                      </a:r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(54 + n)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vert="vert270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2980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32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COLOR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Byte4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2980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36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COLOR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Byte4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6551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40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TEXCOORD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Float2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6551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48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NORMAL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Half3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29809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N</a:t>
                      </a:r>
                      <a:r>
                        <a:rPr lang="en-US" sz="160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bytes</a:t>
                      </a:r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16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5796136" y="2132856"/>
            <a:ext cx="1368152" cy="720080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127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Двойная стрелка влево/вверх 52"/>
          <p:cNvSpPr/>
          <p:nvPr/>
        </p:nvSpPr>
        <p:spPr>
          <a:xfrm rot="5400000">
            <a:off x="647564" y="4257092"/>
            <a:ext cx="1656184" cy="432048"/>
          </a:xfrm>
          <a:prstGeom prst="leftUpArrow">
            <a:avLst>
              <a:gd name="adj1" fmla="val 25000"/>
              <a:gd name="adj2" fmla="val 25437"/>
              <a:gd name="adj3" fmla="val 25000"/>
            </a:avLst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 rot="16200000">
            <a:off x="5760132" y="2312876"/>
            <a:ext cx="576064" cy="360040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Idx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 rot="16200000">
            <a:off x="6192180" y="2312876"/>
            <a:ext cx="576064" cy="360040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Idx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 rot="16200000">
            <a:off x="6624228" y="2312876"/>
            <a:ext cx="576064" cy="360040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Idx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236296" y="2132856"/>
            <a:ext cx="1368152" cy="720080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127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 rot="16200000">
            <a:off x="7200292" y="2312876"/>
            <a:ext cx="576064" cy="360040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Idx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 rot="16200000">
            <a:off x="7632340" y="2312876"/>
            <a:ext cx="576064" cy="360040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Idx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 rot="16200000">
            <a:off x="8064388" y="2312876"/>
            <a:ext cx="576064" cy="360040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Idx</a:t>
            </a:r>
            <a:endParaRPr lang="ru-RU" dirty="0">
              <a:solidFill>
                <a:srgbClr val="FFFF00"/>
              </a:solidFill>
            </a:endParaRPr>
          </a:p>
        </p:txBody>
      </p:sp>
      <p:cxnSp>
        <p:nvCxnSpPr>
          <p:cNvPr id="60" name="Соединительная линия уступом 59"/>
          <p:cNvCxnSpPr>
            <a:stCxn id="42" idx="1"/>
            <a:endCxn id="37" idx="2"/>
          </p:cNvCxnSpPr>
          <p:nvPr/>
        </p:nvCxnSpPr>
        <p:spPr>
          <a:xfrm rot="5400000">
            <a:off x="4968044" y="908720"/>
            <a:ext cx="72008" cy="3816424"/>
          </a:xfrm>
          <a:prstGeom prst="bentConnector3">
            <a:avLst>
              <a:gd name="adj1" fmla="val 417465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41" idx="1"/>
            <a:endCxn id="36" idx="2"/>
          </p:cNvCxnSpPr>
          <p:nvPr/>
        </p:nvCxnSpPr>
        <p:spPr>
          <a:xfrm rot="5400000">
            <a:off x="4319972" y="692696"/>
            <a:ext cx="72008" cy="4248472"/>
          </a:xfrm>
          <a:prstGeom prst="bentConnector3">
            <a:avLst>
              <a:gd name="adj1" fmla="val 543401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40" idx="1"/>
            <a:endCxn id="31" idx="2"/>
          </p:cNvCxnSpPr>
          <p:nvPr/>
        </p:nvCxnSpPr>
        <p:spPr>
          <a:xfrm rot="5400000">
            <a:off x="3671900" y="476672"/>
            <a:ext cx="72008" cy="4680520"/>
          </a:xfrm>
          <a:prstGeom prst="bentConnector3">
            <a:avLst>
              <a:gd name="adj1" fmla="val 711316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44" idx="3"/>
            <a:endCxn id="37" idx="0"/>
          </p:cNvCxnSpPr>
          <p:nvPr/>
        </p:nvCxnSpPr>
        <p:spPr>
          <a:xfrm rot="16200000" flipV="1">
            <a:off x="5472100" y="-243408"/>
            <a:ext cx="72008" cy="4824536"/>
          </a:xfrm>
          <a:prstGeom prst="bentConnector3">
            <a:avLst>
              <a:gd name="adj1" fmla="val 543402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43" idx="3"/>
            <a:endCxn id="31" idx="0"/>
          </p:cNvCxnSpPr>
          <p:nvPr/>
        </p:nvCxnSpPr>
        <p:spPr>
          <a:xfrm rot="16200000" flipV="1">
            <a:off x="4391980" y="-891480"/>
            <a:ext cx="72008" cy="6120680"/>
          </a:xfrm>
          <a:prstGeom prst="bentConnector3">
            <a:avLst>
              <a:gd name="adj1" fmla="val 669338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45" idx="3"/>
            <a:endCxn id="38" idx="0"/>
          </p:cNvCxnSpPr>
          <p:nvPr/>
        </p:nvCxnSpPr>
        <p:spPr>
          <a:xfrm rot="16200000" flipV="1">
            <a:off x="6120172" y="-27384"/>
            <a:ext cx="72008" cy="4392488"/>
          </a:xfrm>
          <a:prstGeom prst="bentConnector3">
            <a:avLst>
              <a:gd name="adj1" fmla="val 417465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Равнобедренный треугольник 101"/>
          <p:cNvSpPr/>
          <p:nvPr/>
        </p:nvSpPr>
        <p:spPr>
          <a:xfrm>
            <a:off x="7160506" y="4653136"/>
            <a:ext cx="1368152" cy="1224136"/>
          </a:xfrm>
          <a:prstGeom prst="triangle">
            <a:avLst>
              <a:gd name="adj" fmla="val 77066"/>
            </a:avLst>
          </a:prstGeom>
          <a:solidFill>
            <a:schemeClr val="accent4">
              <a:lumMod val="5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Равнобедренный треугольник 102"/>
          <p:cNvSpPr/>
          <p:nvPr/>
        </p:nvSpPr>
        <p:spPr>
          <a:xfrm rot="12183899">
            <a:off x="6554521" y="4208442"/>
            <a:ext cx="1359768" cy="1575792"/>
          </a:xfrm>
          <a:prstGeom prst="triangle">
            <a:avLst>
              <a:gd name="adj" fmla="val 36526"/>
            </a:avLst>
          </a:prstGeom>
          <a:solidFill>
            <a:schemeClr val="accent4">
              <a:lumMod val="5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TextBox 103"/>
          <p:cNvSpPr txBox="1"/>
          <p:nvPr/>
        </p:nvSpPr>
        <p:spPr>
          <a:xfrm>
            <a:off x="8172400" y="428380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vx0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6444208" y="364502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vx1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6660232" y="579597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vx2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8460432" y="587727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vx3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7668344" y="4437112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FF00"/>
                </a:solidFill>
              </a:rPr>
              <a:t>idx0</a:t>
            </a:r>
            <a:endParaRPr lang="ru-RU" sz="1200" i="1" dirty="0">
              <a:solidFill>
                <a:srgbClr val="FFFF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48264" y="414908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FF00"/>
                </a:solidFill>
              </a:rPr>
              <a:t>idx1</a:t>
            </a:r>
            <a:endParaRPr lang="ru-RU" sz="1200" i="1" dirty="0">
              <a:solidFill>
                <a:srgbClr val="FFFF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20272" y="522920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FF00"/>
                </a:solidFill>
              </a:rPr>
              <a:t>idx2</a:t>
            </a:r>
            <a:endParaRPr lang="ru-RU" sz="1200" i="1" dirty="0">
              <a:solidFill>
                <a:srgbClr val="FFFF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80312" y="558924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FF00"/>
                </a:solidFill>
              </a:rPr>
              <a:t>idx4</a:t>
            </a:r>
            <a:endParaRPr lang="ru-RU" sz="1200" i="1" dirty="0">
              <a:solidFill>
                <a:srgbClr val="FFFF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952086" y="486916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FF00"/>
                </a:solidFill>
              </a:rPr>
              <a:t>idx3</a:t>
            </a:r>
            <a:endParaRPr lang="ru-RU" sz="1200" i="1" dirty="0">
              <a:solidFill>
                <a:srgbClr val="FFFF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028384" y="55892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FF00"/>
                </a:solidFill>
              </a:rPr>
              <a:t>idx5</a:t>
            </a:r>
            <a:endParaRPr lang="ru-RU" sz="1200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1509</TotalTime>
  <Words>386</Words>
  <Application>Microsoft Office PowerPoint</Application>
  <PresentationFormat>Экран (4:3)</PresentationFormat>
  <Paragraphs>153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Метро</vt:lpstr>
      <vt:lpstr>Основы современной 3D-графики  и систем виртуальной реальности</vt:lpstr>
      <vt:lpstr>Виртуальная реальность</vt:lpstr>
      <vt:lpstr>Основные задачи</vt:lpstr>
      <vt:lpstr>Основные задачи</vt:lpstr>
      <vt:lpstr>Основные объекты и методы</vt:lpstr>
      <vt:lpstr>Схема работы 3D-приложений</vt:lpstr>
      <vt:lpstr>Буфер кадра, глубины и трафарета </vt:lpstr>
      <vt:lpstr>Буфер кадра, глубины и трафарета </vt:lpstr>
      <vt:lpstr>Массивы вершин и массивы индексов, декларации вершин </vt:lpstr>
      <vt:lpstr>Программирование систем виртуальной реальности с использованием  Microsoft XNA Framework</vt:lpstr>
      <vt:lpstr>План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современной 3D-графики  и систем виртуальной реальности</dc:title>
  <dc:creator>user</dc:creator>
  <cp:lastModifiedBy>user</cp:lastModifiedBy>
  <cp:revision>47</cp:revision>
  <dcterms:created xsi:type="dcterms:W3CDTF">2012-04-07T15:14:22Z</dcterms:created>
  <dcterms:modified xsi:type="dcterms:W3CDTF">2012-04-09T11:27:30Z</dcterms:modified>
</cp:coreProperties>
</file>