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61" r:id="rId5"/>
    <p:sldId id="262" r:id="rId6"/>
    <p:sldId id="267" r:id="rId7"/>
    <p:sldId id="263" r:id="rId8"/>
    <p:sldId id="264" r:id="rId9"/>
    <p:sldId id="265" r:id="rId10"/>
    <p:sldId id="266" r:id="rId11"/>
    <p:sldId id="26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9" d="100"/>
          <a:sy n="39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672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135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305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386710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02616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173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681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8743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509A250-FF31-4206-8172-F9D3106AACB1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53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669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8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03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98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301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768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523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304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265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machinelearnin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4AFFBF-F9F4-4266-BC74-3D1C44290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73" y="2733709"/>
            <a:ext cx="8297983" cy="1373070"/>
          </a:xfrm>
        </p:spPr>
        <p:txBody>
          <a:bodyPr/>
          <a:lstStyle/>
          <a:p>
            <a:r>
              <a:rPr lang="es-EC" dirty="0" err="1"/>
              <a:t>Multiple</a:t>
            </a:r>
            <a:r>
              <a:rPr lang="es-EC" dirty="0"/>
              <a:t> Linear </a:t>
            </a:r>
            <a:r>
              <a:rPr lang="es-EC" dirty="0" err="1"/>
              <a:t>Regression</a:t>
            </a:r>
            <a:endParaRPr lang="es-EC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2B22B0-8C3F-422F-A9D2-C74106AB6C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C" dirty="0"/>
              <a:t>Dustin Carrión</a:t>
            </a:r>
          </a:p>
        </p:txBody>
      </p:sp>
      <p:pic>
        <p:nvPicPr>
          <p:cNvPr id="4" name="Picture 2" descr="D:\User\Downloads\LOGO CLUB IA.png">
            <a:extLst>
              <a:ext uri="{FF2B5EF4-FFF2-40B4-BE49-F238E27FC236}">
                <a16:creationId xmlns:a16="http://schemas.microsoft.com/office/drawing/2014/main" id="{C596C125-2C1B-4134-8DFC-67CD26C439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4" r="6925" b="74311"/>
          <a:stretch/>
        </p:blipFill>
        <p:spPr bwMode="auto">
          <a:xfrm>
            <a:off x="78091" y="215508"/>
            <a:ext cx="5760640" cy="226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113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0DD9BB-4AAC-421A-9F8F-90938243E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Bidirectional elimination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CCCC51-C605-473C-B2BB-796F28463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318325"/>
            <a:ext cx="9786361" cy="5135418"/>
          </a:xfrm>
        </p:spPr>
        <p:txBody>
          <a:bodyPr/>
          <a:lstStyle/>
          <a:p>
            <a:pPr algn="just"/>
            <a:r>
              <a:rPr lang="en-US" dirty="0"/>
              <a:t>Select the level of confidence for adding a variable (CLA) and for keeping a variable (CLK).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Add new variables following the Forward selection process (P&lt;CLA).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Execute all steps of Backward elimination using CLK.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No other variable can enter and none of the currently used variables can be deleted.</a:t>
            </a:r>
            <a:endParaRPr lang="es-EC" dirty="0"/>
          </a:p>
        </p:txBody>
      </p:sp>
      <p:sp>
        <p:nvSpPr>
          <p:cNvPr id="4" name="Flecha: en U 3">
            <a:extLst>
              <a:ext uri="{FF2B5EF4-FFF2-40B4-BE49-F238E27FC236}">
                <a16:creationId xmlns:a16="http://schemas.microsoft.com/office/drawing/2014/main" id="{AA3E6561-934C-49A5-B545-0C058CBE8265}"/>
              </a:ext>
            </a:extLst>
          </p:cNvPr>
          <p:cNvSpPr/>
          <p:nvPr/>
        </p:nvSpPr>
        <p:spPr>
          <a:xfrm rot="16200000">
            <a:off x="153665" y="3794443"/>
            <a:ext cx="1160386" cy="738909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031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C123BE-3465-4AEE-A27B-4557395F3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References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C23323-6435-48D6-B331-F1D5134EA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C" dirty="0" err="1"/>
              <a:t>All</a:t>
            </a:r>
            <a:r>
              <a:rPr lang="es-EC" dirty="0"/>
              <a:t> </a:t>
            </a:r>
            <a:r>
              <a:rPr lang="es-EC" dirty="0" err="1"/>
              <a:t>this</a:t>
            </a:r>
            <a:r>
              <a:rPr lang="es-EC" dirty="0"/>
              <a:t> </a:t>
            </a:r>
            <a:r>
              <a:rPr lang="es-EC" dirty="0" err="1"/>
              <a:t>course</a:t>
            </a:r>
            <a:r>
              <a:rPr lang="es-EC" dirty="0"/>
              <a:t> </a:t>
            </a:r>
            <a:r>
              <a:rPr lang="es-EC" dirty="0" err="1"/>
              <a:t>is</a:t>
            </a:r>
            <a:r>
              <a:rPr lang="es-EC" dirty="0"/>
              <a:t> </a:t>
            </a:r>
            <a:r>
              <a:rPr lang="es-EC" dirty="0" err="1"/>
              <a:t>based</a:t>
            </a:r>
            <a:r>
              <a:rPr lang="es-EC" dirty="0"/>
              <a:t> </a:t>
            </a:r>
            <a:r>
              <a:rPr lang="es-EC" dirty="0" err="1"/>
              <a:t>on</a:t>
            </a:r>
            <a:r>
              <a:rPr lang="es-EC" dirty="0"/>
              <a:t> </a:t>
            </a:r>
            <a:r>
              <a:rPr lang="es-EC" dirty="0" err="1"/>
              <a:t>the</a:t>
            </a:r>
            <a:r>
              <a:rPr lang="es-EC" dirty="0"/>
              <a:t> Udemy </a:t>
            </a:r>
            <a:r>
              <a:rPr lang="es-EC" dirty="0" err="1"/>
              <a:t>course</a:t>
            </a:r>
            <a:r>
              <a:rPr lang="es-EC" dirty="0"/>
              <a:t> “</a:t>
            </a:r>
            <a:r>
              <a:rPr lang="en-US" dirty="0"/>
              <a:t>Machine Learning A-Z™: Hands-On Python &amp; R In Data Science” created by Kirill Eremenko, </a:t>
            </a:r>
            <a:r>
              <a:rPr lang="en-US" dirty="0" err="1"/>
              <a:t>Hadelin</a:t>
            </a:r>
            <a:r>
              <a:rPr lang="en-US" dirty="0"/>
              <a:t> de </a:t>
            </a:r>
            <a:r>
              <a:rPr lang="en-US" dirty="0" err="1"/>
              <a:t>Ponteves</a:t>
            </a:r>
            <a:r>
              <a:rPr lang="en-US" dirty="0"/>
              <a:t>, </a:t>
            </a:r>
            <a:r>
              <a:rPr lang="en-US" dirty="0" err="1"/>
              <a:t>SuperDataScience</a:t>
            </a:r>
            <a:r>
              <a:rPr lang="en-US" dirty="0"/>
              <a:t> Team, </a:t>
            </a:r>
            <a:r>
              <a:rPr lang="en-US" dirty="0" err="1"/>
              <a:t>SuperDataScience</a:t>
            </a:r>
            <a:r>
              <a:rPr lang="en-US" dirty="0"/>
              <a:t> Support.</a:t>
            </a:r>
          </a:p>
          <a:p>
            <a:pPr marL="0" indent="0">
              <a:buNone/>
            </a:pPr>
            <a:r>
              <a:rPr lang="en-US" dirty="0"/>
              <a:t> (</a:t>
            </a:r>
            <a:r>
              <a:rPr lang="es-EC" dirty="0">
                <a:hlinkClick r:id="rId2"/>
              </a:rPr>
              <a:t>https://www.udemy.com/course/machinelearning/</a:t>
            </a:r>
            <a:r>
              <a:rPr lang="en-US" dirty="0"/>
              <a:t>)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832058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378802-634F-4966-924B-982C4921E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Information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31876D-5288-4E92-9666-AD000B897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9992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C" sz="2600" dirty="0"/>
              <a:t>Meetings:</a:t>
            </a:r>
          </a:p>
          <a:p>
            <a:pPr marL="0" indent="0">
              <a:buNone/>
            </a:pPr>
            <a:r>
              <a:rPr lang="en-US" sz="2600" dirty="0"/>
              <a:t>Tuesday</a:t>
            </a:r>
            <a:r>
              <a:rPr lang="es-EC" sz="2600" dirty="0"/>
              <a:t>    20:00 – 21:00</a:t>
            </a:r>
          </a:p>
          <a:p>
            <a:pPr marL="0" indent="0" algn="just"/>
            <a:endParaRPr lang="es-EC" sz="2600" dirty="0"/>
          </a:p>
          <a:p>
            <a:pPr marL="0" indent="0" algn="just">
              <a:buNone/>
            </a:pPr>
            <a:r>
              <a:rPr lang="es-EC" sz="2600" dirty="0"/>
              <a:t>Facebook </a:t>
            </a:r>
            <a:r>
              <a:rPr lang="en-US" sz="2600" dirty="0"/>
              <a:t>Group</a:t>
            </a:r>
            <a:r>
              <a:rPr lang="es-EC" sz="2600" dirty="0"/>
              <a:t>: CLUB DE DESARROLLO DE VIDEOJUEGOS E INTELIGENCIA ARTIFICIAL YACHAY TECH</a:t>
            </a:r>
          </a:p>
          <a:p>
            <a:pPr marL="0" indent="0" algn="just"/>
            <a:endParaRPr lang="es-EC" sz="2600" dirty="0"/>
          </a:p>
          <a:p>
            <a:pPr marL="0" indent="0" algn="just"/>
            <a:endParaRPr lang="es-EC" sz="2600" dirty="0"/>
          </a:p>
          <a:p>
            <a:pPr marL="0" indent="0" algn="just"/>
            <a:endParaRPr lang="es-EC" sz="2600" dirty="0"/>
          </a:p>
          <a:p>
            <a:pPr marL="0" indent="0" algn="just"/>
            <a:endParaRPr lang="es-EC" sz="2600" dirty="0"/>
          </a:p>
          <a:p>
            <a:pPr marL="0" indent="0" algn="just">
              <a:buNone/>
            </a:pPr>
            <a:r>
              <a:rPr lang="es-EC" sz="2600" dirty="0"/>
              <a:t>GitHub: https://github.com/yachay-tech-ai</a:t>
            </a:r>
          </a:p>
          <a:p>
            <a:pPr marL="0" indent="0">
              <a:buNone/>
            </a:pPr>
            <a:endParaRPr lang="es-EC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4B2420F-6577-4A73-9321-C87810376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374" y="4140201"/>
            <a:ext cx="4751754" cy="1296522"/>
          </a:xfrm>
          <a:prstGeom prst="rect">
            <a:avLst/>
          </a:prstGeom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B7036FAF-58A6-4DA8-A712-DD9BCE41AAD4}"/>
              </a:ext>
            </a:extLst>
          </p:cNvPr>
          <p:cNvSpPr txBox="1">
            <a:spLocks/>
          </p:cNvSpPr>
          <p:nvPr/>
        </p:nvSpPr>
        <p:spPr>
          <a:xfrm>
            <a:off x="4747660" y="2272221"/>
            <a:ext cx="1226988" cy="3999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s-EC" dirty="0"/>
              <a:t>Place: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s-EC" dirty="0"/>
              <a:t>B-101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875962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DAEB15-5FDA-442B-8873-D9E731698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Dataset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BE5059-3673-4D5D-AAED-8610FADB9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344429"/>
            <a:ext cx="4992688" cy="4195481"/>
          </a:xfrm>
        </p:spPr>
        <p:txBody>
          <a:bodyPr>
            <a:normAutofit/>
          </a:bodyPr>
          <a:lstStyle/>
          <a:p>
            <a:r>
              <a:rPr lang="en-US" sz="2400" dirty="0"/>
              <a:t>50 Observations.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dirty="0"/>
              <a:t>Business investments per year.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There is any relation?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AB8A241-C7D6-42BD-B2E8-77C3A895A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891" y="2278838"/>
            <a:ext cx="6314304" cy="41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962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9BFA8-1768-420A-A553-2259A8E9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Formula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C293DD-DF5F-409B-81E9-E92A845A8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266" y="2875797"/>
            <a:ext cx="847725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5A8B88C-FA2E-45AC-B16A-C06F62A15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541" y="2875797"/>
            <a:ext cx="94107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5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4FF419-E60B-42C9-9FE7-0BB54A3E5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25009"/>
            <a:ext cx="9404723" cy="1400530"/>
          </a:xfrm>
        </p:spPr>
        <p:txBody>
          <a:bodyPr/>
          <a:lstStyle/>
          <a:p>
            <a:r>
              <a:rPr lang="es-EC" dirty="0" err="1"/>
              <a:t>Dummy</a:t>
            </a:r>
            <a:r>
              <a:rPr lang="es-EC" dirty="0"/>
              <a:t> Variables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FE7B8D1-8F1B-4546-8291-CD7D5E7AA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638" y="2186275"/>
            <a:ext cx="9404723" cy="441277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2B8CC3C-0B36-4677-A109-D7923F9DE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6" y="2635298"/>
            <a:ext cx="11934825" cy="35147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0924581-7211-4B00-B13F-53BB2C8CCC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1957" y="2679300"/>
            <a:ext cx="3473027" cy="342672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2F52353-DE9B-4F09-B464-6666282638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298" y="2670776"/>
            <a:ext cx="119634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58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0DAAB-1923-4EA1-A07E-B5AF23761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creation techniques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CB2FB4-80A6-422E-9339-6F21D9677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189013"/>
            <a:ext cx="8946541" cy="4613563"/>
          </a:xfrm>
        </p:spPr>
        <p:txBody>
          <a:bodyPr>
            <a:normAutofit/>
          </a:bodyPr>
          <a:lstStyle/>
          <a:p>
            <a:r>
              <a:rPr lang="en-US" sz="2400" dirty="0"/>
              <a:t>Score comparison</a:t>
            </a:r>
          </a:p>
          <a:p>
            <a:endParaRPr lang="en-US" sz="2400" dirty="0"/>
          </a:p>
          <a:p>
            <a:r>
              <a:rPr lang="en-US" sz="2400" dirty="0"/>
              <a:t>All-in</a:t>
            </a:r>
          </a:p>
          <a:p>
            <a:endParaRPr lang="en-US" sz="2400" dirty="0"/>
          </a:p>
          <a:p>
            <a:r>
              <a:rPr lang="en-US" sz="2400" dirty="0"/>
              <a:t>Backward elimination</a:t>
            </a:r>
          </a:p>
          <a:p>
            <a:endParaRPr lang="en-US" sz="2400" dirty="0"/>
          </a:p>
          <a:p>
            <a:r>
              <a:rPr lang="en-US" sz="2400" dirty="0"/>
              <a:t>Forward selection</a:t>
            </a:r>
          </a:p>
          <a:p>
            <a:endParaRPr lang="en-US" sz="2400" dirty="0"/>
          </a:p>
          <a:p>
            <a:r>
              <a:rPr lang="en-US" sz="2400" dirty="0"/>
              <a:t>Bidirectional elimination</a:t>
            </a:r>
          </a:p>
          <a:p>
            <a:endParaRPr lang="es-EC" sz="2400" dirty="0"/>
          </a:p>
          <a:p>
            <a:endParaRPr lang="es-EC" sz="2400" dirty="0"/>
          </a:p>
        </p:txBody>
      </p:sp>
    </p:spTree>
    <p:extLst>
      <p:ext uri="{BB962C8B-B14F-4D97-AF65-F5344CB8AC3E}">
        <p14:creationId xmlns:p14="http://schemas.microsoft.com/office/powerpoint/2010/main" val="3402699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ECD889-A3A4-44E3-A9D8-19F62DC36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 comparison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9F97CE-08A2-4A0B-BC70-A1F262F54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Select a criterion to measure how good the model is (e.g. </a:t>
            </a:r>
            <a:r>
              <a:rPr lang="en-US" dirty="0"/>
              <a:t>Accuracy, false positive rate, etc.</a:t>
            </a:r>
            <a:r>
              <a:rPr lang="en-US" sz="2400" dirty="0"/>
              <a:t>).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Build all possible regression models with the available variables.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Select the best one depending on the criteria being used.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299965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F25B5C-594C-4D89-92CB-D6DE53120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All</a:t>
            </a:r>
            <a:r>
              <a:rPr lang="es-EC" dirty="0"/>
              <a:t>-in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427A7B-0AFB-4EA1-AF47-F73DCE139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484649"/>
            <a:ext cx="9613861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Include all information (variables) in the model. It's used when:</a:t>
            </a:r>
          </a:p>
          <a:p>
            <a:pPr marL="0" indent="0">
              <a:buNone/>
            </a:pPr>
            <a:endParaRPr lang="en-US" dirty="0"/>
          </a:p>
          <a:p>
            <a:pPr marL="442913"/>
            <a:r>
              <a:rPr lang="en-US" dirty="0"/>
              <a:t>Prior knowledge of the importance of the variables.</a:t>
            </a:r>
          </a:p>
          <a:p>
            <a:pPr marL="442913"/>
            <a:endParaRPr lang="en-US" dirty="0"/>
          </a:p>
          <a:p>
            <a:pPr marL="442913"/>
            <a:r>
              <a:rPr lang="en-US" dirty="0"/>
              <a:t>It is a requirement.</a:t>
            </a:r>
          </a:p>
          <a:p>
            <a:pPr marL="442913"/>
            <a:endParaRPr lang="en-US" dirty="0"/>
          </a:p>
          <a:p>
            <a:pPr marL="442913"/>
            <a:r>
              <a:rPr lang="en-US" dirty="0"/>
              <a:t>Preparation of the model for Backward elimination.</a:t>
            </a:r>
            <a:endParaRPr lang="es-EC" sz="2400" dirty="0"/>
          </a:p>
        </p:txBody>
      </p:sp>
    </p:spTree>
    <p:extLst>
      <p:ext uri="{BB962C8B-B14F-4D97-AF65-F5344CB8AC3E}">
        <p14:creationId xmlns:p14="http://schemas.microsoft.com/office/powerpoint/2010/main" val="2019579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DF92FC-A3DD-48A4-8D4B-52FB59F02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elimination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60A5A5-1A62-4881-AD87-F562C3C07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133595"/>
            <a:ext cx="9935990" cy="474273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Select the confidence level (CL).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Fit the model with all possible variables.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See the P-values ​​of all variables and look for the largest. If P&gt;CL go to the next step, otherwise stop the process.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Remove the variable with the highest P-value.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Adjust the model without taking into account the deleted variable.</a:t>
            </a:r>
            <a:endParaRPr lang="es-EC" sz="2400" dirty="0"/>
          </a:p>
        </p:txBody>
      </p:sp>
      <p:sp>
        <p:nvSpPr>
          <p:cNvPr id="4" name="Flecha: en U 3">
            <a:extLst>
              <a:ext uri="{FF2B5EF4-FFF2-40B4-BE49-F238E27FC236}">
                <a16:creationId xmlns:a16="http://schemas.microsoft.com/office/drawing/2014/main" id="{EE851DF7-9B4E-4295-87B6-EB4CF77957AB}"/>
              </a:ext>
            </a:extLst>
          </p:cNvPr>
          <p:cNvSpPr/>
          <p:nvPr/>
        </p:nvSpPr>
        <p:spPr>
          <a:xfrm rot="16200000">
            <a:off x="-534260" y="4807528"/>
            <a:ext cx="2429165" cy="738909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377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DEBA8A-4DE9-4FEC-8F13-E91AF62E5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selection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EBFA52-C8AB-47F3-945C-2237E5AE3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019" y="2208415"/>
            <a:ext cx="9887961" cy="512433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Select the confidence level (CL).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Create all possible simple linear regression models and select the one with the lowest P-value.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Maintain that variable and create all possible models with an extra variable.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Consider the variable with the lowest P-value. If P&lt;CL, repeat the previous step, otherwise stop the process and keep the previous model.</a:t>
            </a:r>
            <a:endParaRPr lang="es-EC" sz="2400" dirty="0"/>
          </a:p>
        </p:txBody>
      </p:sp>
      <p:sp>
        <p:nvSpPr>
          <p:cNvPr id="4" name="Flecha: en U 3">
            <a:extLst>
              <a:ext uri="{FF2B5EF4-FFF2-40B4-BE49-F238E27FC236}">
                <a16:creationId xmlns:a16="http://schemas.microsoft.com/office/drawing/2014/main" id="{5E04FACC-D65A-40F0-ACC7-52B2B4468941}"/>
              </a:ext>
            </a:extLst>
          </p:cNvPr>
          <p:cNvSpPr/>
          <p:nvPr/>
        </p:nvSpPr>
        <p:spPr>
          <a:xfrm rot="16200000">
            <a:off x="-2527" y="4765964"/>
            <a:ext cx="1570185" cy="738909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994466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Custom 1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578</TotalTime>
  <Words>394</Words>
  <Application>Microsoft Office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Berlín</vt:lpstr>
      <vt:lpstr>Multiple Linear Regression</vt:lpstr>
      <vt:lpstr>Dataset</vt:lpstr>
      <vt:lpstr>Formula</vt:lpstr>
      <vt:lpstr>Dummy Variables</vt:lpstr>
      <vt:lpstr>Model creation techniques</vt:lpstr>
      <vt:lpstr>Score comparison</vt:lpstr>
      <vt:lpstr>All-in</vt:lpstr>
      <vt:lpstr>Backward elimination</vt:lpstr>
      <vt:lpstr>Forward selection</vt:lpstr>
      <vt:lpstr>Bidirectional elimination</vt:lpstr>
      <vt:lpstr>References</vt:lpstr>
      <vt:lpstr>General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Preprocesamiento</dc:title>
  <dc:creator>Dustin Carrión</dc:creator>
  <cp:lastModifiedBy>hector Mejia</cp:lastModifiedBy>
  <cp:revision>25</cp:revision>
  <dcterms:created xsi:type="dcterms:W3CDTF">2019-05-06T00:30:27Z</dcterms:created>
  <dcterms:modified xsi:type="dcterms:W3CDTF">2019-10-29T22:08:19Z</dcterms:modified>
</cp:coreProperties>
</file>